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b="1" i="1" kern="1200">
        <a:solidFill>
          <a:schemeClr val="bg1"/>
        </a:solidFill>
        <a:latin typeface="comic" pitchFamily="80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b="1" i="1" kern="1200">
        <a:solidFill>
          <a:schemeClr val="bg1"/>
        </a:solidFill>
        <a:latin typeface="comic" pitchFamily="80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b="1" i="1" kern="1200">
        <a:solidFill>
          <a:schemeClr val="bg1"/>
        </a:solidFill>
        <a:latin typeface="comic" pitchFamily="80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b="1" i="1" kern="1200">
        <a:solidFill>
          <a:schemeClr val="bg1"/>
        </a:solidFill>
        <a:latin typeface="comic" pitchFamily="80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b="1" i="1" kern="1200">
        <a:solidFill>
          <a:schemeClr val="bg1"/>
        </a:solidFill>
        <a:latin typeface="comic" pitchFamily="80" charset="0"/>
        <a:ea typeface="Microsoft YaHei" charset="-122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bg1"/>
        </a:solidFill>
        <a:latin typeface="comic" pitchFamily="80" charset="0"/>
        <a:ea typeface="Microsoft YaHei" charset="-122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bg1"/>
        </a:solidFill>
        <a:latin typeface="comic" pitchFamily="80" charset="0"/>
        <a:ea typeface="Microsoft YaHei" charset="-122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bg1"/>
        </a:solidFill>
        <a:latin typeface="comic" pitchFamily="80" charset="0"/>
        <a:ea typeface="Microsoft YaHei" charset="-122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bg1"/>
        </a:solidFill>
        <a:latin typeface="comic" pitchFamily="80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28046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EDC94B2-07C5-4B4F-BEA8-88246A3048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03DD98-0CD4-4594-BB2A-D13F5E1D4D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5CD4136-465E-480F-9C18-232955A057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F55D2B-6452-42E1-B898-A5E39CBCAA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9E941D-2BCA-4162-910F-0D7AA2B947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B6198D-9123-4C01-ABE0-EBB0DCC7A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1D5597-519E-4A92-95EE-FD765622DC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0487B62-6992-4448-B93C-3E2BFAC39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DFBC74-3569-4970-A8F3-5925CB730C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1475EE-7D2C-4AF2-ABD9-CEAFC03D01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F336C4-4F32-4CCC-8A73-452B70DFCE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i="0">
                <a:solidFill>
                  <a:srgbClr val="800000"/>
                </a:solidFill>
              </a:defRPr>
            </a:lvl1pPr>
          </a:lstStyle>
          <a:p>
            <a:fld id="{ADB1AB69-C8C8-4EF7-8C62-C807FEF7E3D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211638" y="2133600"/>
            <a:ext cx="4321175" cy="2105025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0" i="0">
                <a:solidFill>
                  <a:srgbClr val="800000"/>
                </a:solidFill>
              </a:rPr>
              <a:t>Жизнь и творчество писателя.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8713788" cy="1190625"/>
          </a:xfrm>
          <a:prstGeom prst="rect">
            <a:avLst/>
          </a:prstGeom>
          <a:gradFill rotWithShape="0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 i="0">
                <a:solidFill>
                  <a:srgbClr val="800000"/>
                </a:solidFill>
              </a:rPr>
              <a:t>Михаил Евграфович Салтыков - Щедрин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138863"/>
            <a:ext cx="8351837" cy="5207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765E2F"/>
              </a:gs>
            </a:gsLst>
            <a:lin ang="5400000" scaled="1"/>
          </a:gra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ru-RU" sz="2800" b="0" i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6" charset="0"/>
              </a:rPr>
              <a:t>			(1826 – 1889)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484313"/>
            <a:ext cx="3240088" cy="4105275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732240" y="5453062"/>
            <a:ext cx="1211262" cy="37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>
                <a:latin typeface="Arial" charset="0"/>
              </a:rPr>
              <a:t>Pptshki.ru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547813" y="0"/>
            <a:ext cx="6264275" cy="37163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FFCC99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lgerian"/>
              </a:rPr>
              <a:t> 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4397375" cy="6191250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692150"/>
            <a:ext cx="3146425" cy="3716338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076825" y="4868863"/>
            <a:ext cx="3598863" cy="1325562"/>
          </a:xfrm>
          <a:prstGeom prst="rect">
            <a:avLst/>
          </a:prstGeom>
          <a:solidFill>
            <a:srgbClr val="FFCC99"/>
          </a:solidFill>
          <a:ln w="572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Дело III отделения</a:t>
            </a:r>
          </a:p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 о ссылке М.Е. Салтыкова </a:t>
            </a:r>
          </a:p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в Вятку. 1848 г.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5288" y="115888"/>
            <a:ext cx="8424862" cy="1169987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0" i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Здесь находился под арестом</a:t>
            </a:r>
          </a:p>
          <a:p>
            <a:pPr algn="ctr"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0" i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 М.Е. Салтыков в апреле 1848 г.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 l="1961" b="2071"/>
          <a:stretch>
            <a:fillRect/>
          </a:stretch>
        </p:blipFill>
        <p:spPr bwMode="auto">
          <a:xfrm>
            <a:off x="1187450" y="1700213"/>
            <a:ext cx="7056438" cy="4918075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27088" y="115888"/>
            <a:ext cx="7489825" cy="825500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0" i="0">
                <a:solidFill>
                  <a:srgbClr val="800000"/>
                </a:solidFill>
              </a:rPr>
              <a:t>В Вятке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00113" y="6119813"/>
            <a:ext cx="7200900" cy="642937"/>
          </a:xfrm>
          <a:prstGeom prst="rect">
            <a:avLst/>
          </a:prstGeom>
          <a:solidFill>
            <a:srgbClr val="FFCC99"/>
          </a:solidFill>
          <a:ln w="572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b="0" i="0">
                <a:solidFill>
                  <a:srgbClr val="000000"/>
                </a:solidFill>
                <a:latin typeface="Times New Roman" pitchFamily="16" charset="0"/>
              </a:rPr>
              <a:t>Дом, в котором жил</a:t>
            </a:r>
            <a:r>
              <a:rPr lang="ru-RU" sz="3600" b="0" i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ru-RU" sz="2400" b="0" i="0">
                <a:solidFill>
                  <a:srgbClr val="000000"/>
                </a:solidFill>
                <a:latin typeface="Times New Roman" pitchFamily="16" charset="0"/>
              </a:rPr>
              <a:t>Михаил Евграфович.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412875"/>
            <a:ext cx="6911975" cy="4464050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8785225" cy="2128838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 i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Вятка имела на меня и благодетельное влияние: 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 i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она меня сблизила с действительной жизнью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 i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 и дала много материалов для "Губернских очерков".</a:t>
            </a:r>
          </a:p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 i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М.Е. Салтыков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781300"/>
            <a:ext cx="8659812" cy="3743325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90575" y="0"/>
            <a:ext cx="7489825" cy="763588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0" i="0">
                <a:solidFill>
                  <a:srgbClr val="800000"/>
                </a:solidFill>
              </a:rPr>
              <a:t>Рязань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4419600"/>
            <a:ext cx="9036050" cy="2239963"/>
          </a:xfrm>
          <a:prstGeom prst="rect">
            <a:avLst/>
          </a:prstGeom>
          <a:solidFill>
            <a:srgbClr val="FFCC99"/>
          </a:solidFill>
          <a:ln w="572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Тупоумие здешних властей по крестьянскому делу столь изумительно, что нельзя быть без отвращения свидетелем того, что делается. Думаю к осени совсем рассчитаться со службой…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М.Е. Салтыков–Щедрин – П.В. Анненкову. 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16 мая 1861 г.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981075"/>
            <a:ext cx="6553200" cy="3159125"/>
          </a:xfrm>
          <a:prstGeom prst="rect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4292600"/>
            <a:ext cx="8713788" cy="2386013"/>
          </a:xfrm>
          <a:prstGeom prst="rect">
            <a:avLst/>
          </a:prstGeom>
          <a:solidFill>
            <a:srgbClr val="FFCC99"/>
          </a:solidFill>
          <a:ln w="3816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«ГУБЕРНСКИМИ ОЧЕРКАМИ» ГОРДИТСЯ И ДОЛГО БУДЕТ ГОРДИТЬСЯ НАША ЛИТЕРАТУРА. B КАЖДОМ ПОРЯДОЧНОМ ЧЕЛОВЕКЕ РУССКОЙ ЗЕМЛИ ЩЕДРИН ИМЕЕТ ГЛУБОКОГО ПОЧИТАТЕЛЯ... НИКТО НЕ КАРАЛ НАШИХ ОБЩЕСТВЕННЫX ПОРОКОВ СЛОВОМ БОЛЕЕ ГОРЬКИМ, НЕ ВЫСТАВЛЯЛ НАШИХ ОБЩЕСТВЕННЫХ ЯЗВ C БОЛЬШЕЮ БЕСПОЩАДНОСТЬЮ.</a:t>
            </a:r>
          </a:p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Чернышевский.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79388"/>
            <a:ext cx="2376488" cy="3744912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313" y="179388"/>
            <a:ext cx="2159000" cy="3600450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51275" y="2565400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7088" y="115888"/>
            <a:ext cx="7489825" cy="825500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0" i="0">
                <a:solidFill>
                  <a:srgbClr val="800000"/>
                </a:solidFill>
              </a:rPr>
              <a:t>Тверь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42988" y="5157788"/>
            <a:ext cx="6985000" cy="1619250"/>
          </a:xfrm>
          <a:prstGeom prst="rect">
            <a:avLst/>
          </a:prstGeom>
          <a:solidFill>
            <a:srgbClr val="FFCC99"/>
          </a:solidFill>
          <a:ln w="3816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 В 1858 - 62 служил вице-губернатором в Рязани, затем в Твери. Всегда стремился окружать себя на месте своей службы людьми честными, молодыми и образованными, увольняя взяточников и воров. 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268413"/>
            <a:ext cx="7312025" cy="3600450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179388"/>
            <a:ext cx="8424862" cy="825500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0" i="0">
                <a:solidFill>
                  <a:srgbClr val="800000"/>
                </a:solidFill>
              </a:rPr>
              <a:t>Жена писателя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5102225"/>
            <a:ext cx="2879725" cy="1557338"/>
          </a:xfrm>
          <a:prstGeom prst="rect">
            <a:avLst/>
          </a:prstGeom>
          <a:solidFill>
            <a:srgbClr val="FFCC99"/>
          </a:solidFill>
          <a:ln w="3816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 i="0">
                <a:solidFill>
                  <a:srgbClr val="800000"/>
                </a:solidFill>
              </a:rPr>
              <a:t>В это время женится на 17-летней дочери вятского вице-губернатора, Е. Болтиной.</a:t>
            </a:r>
            <a:r>
              <a:rPr lang="ru-RU" sz="2400" b="0" i="0">
                <a:solidFill>
                  <a:srgbClr val="800000"/>
                </a:solidFill>
              </a:rPr>
              <a:t> 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1162050"/>
            <a:ext cx="1908175" cy="3698875"/>
          </a:xfrm>
          <a:prstGeom prst="rect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0700" y="900113"/>
            <a:ext cx="2697163" cy="446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529013" y="5416550"/>
            <a:ext cx="187166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Елизавета - дочь</a:t>
            </a: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9813" y="1079500"/>
            <a:ext cx="2951162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940425" y="5580063"/>
            <a:ext cx="2584450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Константин - сын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27088" y="115888"/>
            <a:ext cx="7416800" cy="642937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3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 i="0">
                <a:solidFill>
                  <a:srgbClr val="800000"/>
                </a:solidFill>
              </a:rPr>
              <a:t>В Петербурге.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79388" y="4737100"/>
            <a:ext cx="8785225" cy="1924050"/>
          </a:xfrm>
          <a:prstGeom prst="rect">
            <a:avLst/>
          </a:prstGeom>
          <a:solidFill>
            <a:srgbClr val="FFCC99"/>
          </a:solidFill>
          <a:ln w="572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В 1862 выходит в отставку, переезжает в Петербург и по приглашению Некрасова входит в редакцию журнала "Современник", который в это время испытывает огромные трудности (Добролюбов скончался, Чернышевский заключен в Петропавловскую крепость). Салтыков берет на себя огромную писательскую и редакторскую работу. 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863" y="1079500"/>
            <a:ext cx="6335712" cy="3419475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90575" y="11113"/>
            <a:ext cx="7489825" cy="1068387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0" i="0">
                <a:solidFill>
                  <a:srgbClr val="800000"/>
                </a:solidFill>
              </a:rPr>
              <a:t>В журнале «Отечественные записки»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284663" y="2205038"/>
            <a:ext cx="4751387" cy="3448050"/>
          </a:xfrm>
          <a:prstGeom prst="rect">
            <a:avLst/>
          </a:prstGeom>
          <a:solidFill>
            <a:srgbClr val="FFCC99"/>
          </a:solidFill>
          <a:ln w="3816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С 1868 по 1884 года все свои произведения он печатает только на страницах "Отечественных записок". Читатели журнала знакомятся с циклами сатирических рассказов и очерков Салтыкова: "Помпадуры и помпадурши", "Письма о провинции" ,"Признаки времени" ,"Господа ташкентц», "Благонамеренные речи».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 t="4749" r="9244"/>
          <a:stretch>
            <a:fillRect/>
          </a:stretch>
        </p:blipFill>
        <p:spPr bwMode="auto">
          <a:xfrm>
            <a:off x="157163" y="1260475"/>
            <a:ext cx="3983037" cy="5545138"/>
          </a:xfrm>
          <a:prstGeom prst="rect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750" y="77788"/>
            <a:ext cx="8208963" cy="642937"/>
          </a:xfrm>
          <a:prstGeom prst="rect">
            <a:avLst/>
          </a:prstGeom>
          <a:solidFill>
            <a:srgbClr val="FFCC99"/>
          </a:soli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457200" indent="-454025">
              <a:spcBef>
                <a:spcPts val="2250"/>
              </a:spcBef>
              <a:buClrTx/>
              <a:buFontTx/>
              <a:buNone/>
              <a:tabLst>
                <a:tab pos="4572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ru-RU" sz="3600" b="0" i="0">
                <a:solidFill>
                  <a:srgbClr val="800000"/>
                </a:solidFill>
              </a:rPr>
              <a:t>			Детство  писателя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916238" y="333375"/>
            <a:ext cx="33115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360">
                  <a:miter lim="800000"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lgerian"/>
              </a:rPr>
              <a:t>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484313"/>
            <a:ext cx="3527425" cy="4943475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140200" y="900113"/>
            <a:ext cx="4824413" cy="5888037"/>
          </a:xfrm>
          <a:prstGeom prst="rect">
            <a:avLst/>
          </a:prstGeom>
          <a:solidFill>
            <a:srgbClr val="FFCC99"/>
          </a:solidFill>
          <a:ln w="572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Был шестым ребенком потомственного дворянина коллежского советника Е. В. Салтыкова. Мать происходила из семьи московских купцов. До 10 лет жил в имении отца. Детские годы прошли в атмосфере крайней бережливости и строгости матери, зачастую оборачивавшейся жестокостью. Отношения между членами семьи – равнодушие, разобщенность, деление детей на любимых и «постылых», физические наказания – позднее стали основой для ярких художественных образов семейства Головлевых в романе «Господа Головлевы.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042988" y="188913"/>
            <a:ext cx="7058025" cy="460375"/>
          </a:xfrm>
          <a:prstGeom prst="rect">
            <a:avLst/>
          </a:prstGeom>
          <a:gradFill rotWithShape="0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 i="0">
                <a:solidFill>
                  <a:srgbClr val="800000"/>
                </a:solidFill>
              </a:rPr>
              <a:t>Сказки Салтыкова - Щедрина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0825" y="4437063"/>
            <a:ext cx="8713788" cy="2105025"/>
          </a:xfrm>
          <a:prstGeom prst="rect">
            <a:avLst/>
          </a:prstGeom>
          <a:solidFill>
            <a:srgbClr val="FFCC99"/>
          </a:soli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42900" indent="-339725">
              <a:spcBef>
                <a:spcPts val="1250"/>
              </a:spcBef>
              <a:buClrTx/>
              <a:buFontTx/>
              <a:buNone/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 b="0" i="0">
                <a:solidFill>
                  <a:srgbClr val="800000"/>
                </a:solidFill>
              </a:rPr>
              <a:t>	</a:t>
            </a:r>
            <a:r>
              <a:rPr lang="ru-RU" sz="1800" b="0" i="0">
                <a:solidFill>
                  <a:srgbClr val="800000"/>
                </a:solidFill>
              </a:rPr>
              <a:t>Наибольшей популярностью пользуются сказки Салтыкова-Щедрина. Первые его сказки были напечатаны в 1869 году: "Дикий помещик", "Как один мужик двух генералов прокормил". </a:t>
            </a:r>
            <a:br>
              <a:rPr lang="ru-RU" sz="1800" b="0" i="0">
                <a:solidFill>
                  <a:srgbClr val="800000"/>
                </a:solidFill>
              </a:rPr>
            </a:br>
            <a:r>
              <a:rPr lang="ru-RU" sz="1800" b="0" i="0">
                <a:solidFill>
                  <a:srgbClr val="800000"/>
                </a:solidFill>
              </a:rPr>
              <a:t>    Сказки - итог многолетних жизненных наблюдений писателя. В них он выступает как защитник народных интересов, выразитель народных идеалов, передовых идей своего времени (см. "Сказки М. Е. Салтыкова-Щедрина"). 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3" y="763588"/>
            <a:ext cx="2520950" cy="331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755650"/>
            <a:ext cx="2952750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9750" y="260350"/>
            <a:ext cx="7993063" cy="581025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0" i="0">
                <a:solidFill>
                  <a:srgbClr val="800000"/>
                </a:solidFill>
              </a:rPr>
              <a:t>Роман «Господа Головлёвы»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9388" y="4437063"/>
            <a:ext cx="8569325" cy="2228850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Среди произведений великого сатирика особое место занимает этот роман , в котором показаны три поколения семьи Головлевых. Люди этой семьи, непригодные к труду, душевно пустые, ненавидят и боятся друг друга. Идет непрестанная семейная война. Головлевских господ губит сам их склад жизни с сытым бездельем и паразитизмом. Здесь не жалеют ни больных, ни слабых, ни умирающих. </a:t>
            </a: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981075"/>
            <a:ext cx="2232025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1125538"/>
            <a:ext cx="2087562" cy="324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463" y="0"/>
            <a:ext cx="9144001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20725" y="7938"/>
            <a:ext cx="7740650" cy="1250950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 i="0">
                <a:solidFill>
                  <a:srgbClr val="800000"/>
                </a:solidFill>
              </a:rPr>
              <a:t>Последние годы жизни</a:t>
            </a:r>
            <a:r>
              <a:rPr lang="ru-RU" sz="2800" b="0" i="0">
                <a:solidFill>
                  <a:srgbClr val="800000"/>
                </a:solidFill>
              </a:rPr>
              <a:t>.</a:t>
            </a:r>
            <a:r>
              <a:rPr lang="ru-RU" sz="4800" b="0" i="0">
                <a:solidFill>
                  <a:srgbClr val="800000"/>
                </a:solidFill>
              </a:rPr>
              <a:t/>
            </a:r>
            <a:br>
              <a:rPr lang="ru-RU" sz="4800" b="0" i="0">
                <a:solidFill>
                  <a:srgbClr val="800000"/>
                </a:solidFill>
              </a:rPr>
            </a:br>
            <a:endParaRPr lang="ru-RU" sz="4800" b="0" i="0">
              <a:solidFill>
                <a:srgbClr val="800000"/>
              </a:solidFill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0825" y="5805488"/>
            <a:ext cx="8713788" cy="1008062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3816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В 1875 - 76 лечился за границей, посещал страны Западной Европы в разные годы жизни. В Париже встречался с Тургеневым, Флобером, Золя. 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" y="1333500"/>
            <a:ext cx="4254500" cy="4427538"/>
          </a:xfrm>
          <a:prstGeom prst="rect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293813"/>
            <a:ext cx="3744913" cy="4465637"/>
          </a:xfrm>
          <a:prstGeom prst="rect">
            <a:avLst/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1188" y="260350"/>
            <a:ext cx="8064500" cy="825500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b="0" i="0">
                <a:solidFill>
                  <a:srgbClr val="800000"/>
                </a:solidFill>
              </a:rPr>
              <a:t>Последние годы жизни.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800225" y="5580063"/>
            <a:ext cx="5257800" cy="1190625"/>
          </a:xfrm>
          <a:prstGeom prst="rect">
            <a:avLst/>
          </a:prstGeom>
          <a:solidFill>
            <a:srgbClr val="FFCC99"/>
          </a:soli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0" i="0">
                <a:solidFill>
                  <a:srgbClr val="800000"/>
                </a:solidFill>
              </a:rPr>
              <a:t>Петербург. Дом по Литейному проспекту,62.</a:t>
            </a:r>
            <a:br>
              <a:rPr lang="ru-RU" sz="1800" b="0" i="0">
                <a:solidFill>
                  <a:srgbClr val="800000"/>
                </a:solidFill>
              </a:rPr>
            </a:br>
            <a:r>
              <a:rPr lang="ru-RU" sz="1800" b="0" i="0">
                <a:solidFill>
                  <a:srgbClr val="800000"/>
                </a:solidFill>
              </a:rPr>
              <a:t>С 1876 г. до конца дней  в нём жил писатель.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268413"/>
            <a:ext cx="7416800" cy="4248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79500" y="68263"/>
            <a:ext cx="7200900" cy="460375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 i="0">
                <a:solidFill>
                  <a:srgbClr val="800000"/>
                </a:solidFill>
              </a:rPr>
              <a:t>Смерть Салтыкова - Щедрина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20725" y="4859338"/>
            <a:ext cx="7920038" cy="1924050"/>
          </a:xfrm>
          <a:prstGeom prst="rect">
            <a:avLst/>
          </a:prstGeom>
          <a:solidFill>
            <a:srgbClr val="FFCC99"/>
          </a:soli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Салтыков-Щедрин умер 10 мая (по старому стилю - 28 апреля) 1889 в Петербурге, незадолго до смерти начав работу над новым произведением "Забытые слова". Погребен 2 мая (по старому стилю), согласно его желанию, на Волковом кладбище, рядом с И.С. Тургеневым . 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0" y="720725"/>
            <a:ext cx="3240088" cy="3960813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720725"/>
            <a:ext cx="3313112" cy="3960813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388" y="15875"/>
            <a:ext cx="8642350" cy="703263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0" i="0">
                <a:solidFill>
                  <a:srgbClr val="800000"/>
                </a:solidFill>
              </a:rPr>
              <a:t>Писатель о России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79388" y="5526088"/>
            <a:ext cx="8642350" cy="1312862"/>
          </a:xfrm>
          <a:prstGeom prst="rect">
            <a:avLst/>
          </a:prstGeom>
          <a:solidFill>
            <a:srgbClr val="FFCC99"/>
          </a:solidFill>
          <a:ln w="3816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На протяжении всей жизни Салтыков-Щедрин сохранил веру в свой народ, свою историю. "Я люблю Россию до боли сердечной и даже не могу помыслить себя где-либо, кроме России".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9363" y="900113"/>
            <a:ext cx="3600450" cy="4319587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36625" y="179388"/>
            <a:ext cx="7343775" cy="1617662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0" i="0">
                <a:solidFill>
                  <a:srgbClr val="800000"/>
                </a:solidFill>
              </a:rPr>
              <a:t>Дом в селе Спас-Угол Тверской губернии, где родился </a:t>
            </a:r>
            <a:r>
              <a:rPr lang="ru-RU" sz="3600" b="0" i="0">
                <a:solidFill>
                  <a:srgbClr val="800000"/>
                </a:solidFill>
              </a:rPr>
              <a:t>М.Е.Салтыков.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25" y="1993900"/>
            <a:ext cx="7848600" cy="4665663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1188" y="260350"/>
            <a:ext cx="7921625" cy="1190625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 i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Е.В.Салтыков, отец писателя и мать, Салтыкова О.М.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205038"/>
            <a:ext cx="3024187" cy="4465637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249488"/>
            <a:ext cx="3455988" cy="4492625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207375" cy="581025"/>
          </a:xfrm>
          <a:prstGeom prst="rect">
            <a:avLst/>
          </a:prstGeom>
          <a:gradFill rotWithShape="0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0" i="0">
                <a:solidFill>
                  <a:srgbClr val="800000"/>
                </a:solidFill>
                <a:latin typeface="Arial" charset="0"/>
              </a:rPr>
              <a:t>Годы учёбы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79388" y="5445125"/>
            <a:ext cx="8785225" cy="1190625"/>
          </a:xfrm>
          <a:prstGeom prst="rect">
            <a:avLst/>
          </a:prstGeom>
          <a:solidFill>
            <a:srgbClr val="FFCC99"/>
          </a:solidFill>
          <a:ln w="572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0" i="0">
                <a:solidFill>
                  <a:srgbClr val="800000"/>
                </a:solidFill>
              </a:rPr>
              <a:t>Получив хорошее домашнее образование, Салтыков в 10 лет был принят пансионером в Московский дворянский институт, где провел два года. 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052513"/>
            <a:ext cx="6408737" cy="4176712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41400" y="138113"/>
            <a:ext cx="7058025" cy="581025"/>
          </a:xfrm>
          <a:prstGeom prst="rect">
            <a:avLst/>
          </a:prstGeom>
          <a:gradFill rotWithShape="0">
            <a:gsLst>
              <a:gs pos="0">
                <a:srgbClr val="765E2F"/>
              </a:gs>
              <a:gs pos="50000">
                <a:srgbClr val="FFCC66"/>
              </a:gs>
              <a:gs pos="100000">
                <a:srgbClr val="765E2F"/>
              </a:gs>
            </a:gsLst>
            <a:lin ang="5400000" scaled="1"/>
          </a:gradFill>
          <a:ln w="284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0" i="0">
                <a:solidFill>
                  <a:srgbClr val="800000"/>
                </a:solidFill>
              </a:rPr>
              <a:t>Царскосельский лицей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363" y="1042988"/>
            <a:ext cx="8280400" cy="4357687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79388" y="5651500"/>
            <a:ext cx="8785225" cy="1008063"/>
          </a:xfrm>
          <a:prstGeom prst="rect">
            <a:avLst/>
          </a:prstGeom>
          <a:solidFill>
            <a:srgbClr val="FFCC99"/>
          </a:solidFill>
          <a:ln w="572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В 1838 переведен в Царскосельский лицей. Здесь начинает писать стихи, испытывает большое влияние статей В. Белинского и А. Герцена, произведений Н. Гоголя.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0363" y="77788"/>
            <a:ext cx="8280400" cy="642937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50000">
                <a:srgbClr val="FFCC99"/>
              </a:gs>
              <a:gs pos="100000">
                <a:srgbClr val="765E47"/>
              </a:gs>
            </a:gsLst>
            <a:lin ang="5400000" scaled="1"/>
          </a:gra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0" i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Служба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79388" y="5346700"/>
            <a:ext cx="8785225" cy="1312863"/>
          </a:xfrm>
          <a:prstGeom prst="rect">
            <a:avLst/>
          </a:prstGeom>
          <a:solidFill>
            <a:srgbClr val="FFCC99"/>
          </a:solidFill>
          <a:ln w="572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В 1844 после окончания лицея служил чиновником в канцелярии Военного министерства. "...Везде долг, везде принуждение, везде скука и ложь...", такую характеристику дал он бюрократическому Петербургу. 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038" y="900113"/>
            <a:ext cx="6985000" cy="4319587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33388" y="134938"/>
            <a:ext cx="8207375" cy="763587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0" i="0">
                <a:solidFill>
                  <a:srgbClr val="800000"/>
                </a:solidFill>
              </a:rPr>
              <a:t>Кружок Петрашевского.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66725" y="5041900"/>
            <a:ext cx="8353425" cy="1619250"/>
          </a:xfrm>
          <a:prstGeom prst="rect">
            <a:avLst/>
          </a:prstGeom>
          <a:solidFill>
            <a:srgbClr val="FFCC99"/>
          </a:solidFill>
          <a:ln w="572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Другая жизнь более привлекала Салтыкова: общение с литераторами, посещение "пятниц" Петрашевского, где собирались философы, ученые, литераторы, военные, объединенные антикрепостническими настроениями, поисками идеалов справедливого общества. 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863" y="1116013"/>
            <a:ext cx="5759450" cy="3743325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24300" y="2420938"/>
            <a:ext cx="489585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68313" y="5589588"/>
            <a:ext cx="8351837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60363" y="0"/>
            <a:ext cx="8280400" cy="917575"/>
          </a:xfrm>
          <a:prstGeom prst="rect">
            <a:avLst/>
          </a:prstGeom>
          <a:gradFill rotWithShape="0">
            <a:gsLst>
              <a:gs pos="0">
                <a:srgbClr val="765E47"/>
              </a:gs>
              <a:gs pos="100000">
                <a:srgbClr val="FFCC99"/>
              </a:gs>
            </a:gsLst>
            <a:lin ang="5400000" scaled="1"/>
          </a:gradFill>
          <a:ln w="1908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33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400" b="0" i="0">
                <a:solidFill>
                  <a:srgbClr val="800000"/>
                </a:solidFill>
              </a:rPr>
              <a:t>Арест и ссылка.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30213" y="4432300"/>
            <a:ext cx="8208962" cy="2228850"/>
          </a:xfrm>
          <a:prstGeom prst="rect">
            <a:avLst/>
          </a:prstGeom>
          <a:solidFill>
            <a:srgbClr val="FFCC99"/>
          </a:solidFill>
          <a:ln w="5724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 i="0">
                <a:solidFill>
                  <a:srgbClr val="800000"/>
                </a:solidFill>
              </a:rPr>
              <a:t>Первые повести Салтыкова "Противоречия" (1847), "Запутанное дело" (1848) своей острой социальной проблематикой обратили на себя внимание властей, напуганных французской революцией 1848. Писатель был выслан в Вятку за "...вредный образ мыслей и пагубное стремление к распространению идей, протрясших уже всю Западную Европу...". 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0" y="1079500"/>
            <a:ext cx="6667500" cy="3060700"/>
          </a:xfrm>
          <a:prstGeom prst="rect">
            <a:avLst/>
          </a:prstGeom>
          <a:noFill/>
          <a:ln w="57240">
            <a:solidFill>
              <a:srgbClr val="8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" pitchFamily="80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" pitchFamily="80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780</Words>
  <Application>Microsoft Office PowerPoint</Application>
  <PresentationFormat>Экран (4:3)</PresentationFormat>
  <Paragraphs>59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Vahturova</dc:creator>
  <cp:lastModifiedBy>Admin 6PK</cp:lastModifiedBy>
  <cp:revision>87</cp:revision>
  <cp:lastPrinted>1601-01-01T00:00:00Z</cp:lastPrinted>
  <dcterms:created xsi:type="dcterms:W3CDTF">2008-10-12T07:33:55Z</dcterms:created>
  <dcterms:modified xsi:type="dcterms:W3CDTF">2018-11-16T11:20:52Z</dcterms:modified>
</cp:coreProperties>
</file>