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4AFE-71F0-49B4-90EC-78CC374C7287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C559C-3D1E-49AB-AA35-62D46B29F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7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89F901-254F-43BE-AD1D-54DE2317D053}" type="datetime1">
              <a:rPr lang="ru-RU" smtClean="0"/>
              <a:t>05.01.2021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7C13-B56E-4DD2-A161-2886E16CE256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A763C86-80E4-462A-944A-33DE400CA574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8B5B-3DCC-4E66-8FFA-464ECC4BE8EC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82CE23-09E4-4758-AF13-39CDB26FC8DC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189EC-1AF9-4D71-9641-A4F58ED2341C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9F8-0FB7-4AD1-AFEF-5B923306D065}" type="datetime1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0992-D6DD-46B0-B54A-CBAE87313F39}" type="datetime1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71D8B1-C090-48B9-BF2A-304FF5EAEDC8}" type="datetime1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38B-1E67-4BCD-88F3-D2F275F63DBF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D011-B93E-4164-AE9C-E4056153D704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89E16E-C6D7-4BEC-B207-A904730FD9C6}" type="datetime1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37322C-7F81-4609-8DF3-03EF24E4A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4304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Изменчивость организмов.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__ae__ae_ue_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85926"/>
            <a:ext cx="7572428" cy="5072074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 реакции.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Пределы </a:t>
            </a:r>
            <a:r>
              <a:rPr lang="ru-RU" dirty="0" err="1" smtClean="0"/>
              <a:t>модификационной</a:t>
            </a:r>
            <a:r>
              <a:rPr lang="ru-RU" dirty="0" smtClean="0"/>
              <a:t> изменчивости какого- либо признака называют нормой реакции.</a:t>
            </a:r>
          </a:p>
          <a:p>
            <a:r>
              <a:rPr lang="ru-RU" dirty="0" smtClean="0"/>
              <a:t>Норма реакции передается по наследству.</a:t>
            </a:r>
          </a:p>
          <a:p>
            <a:r>
              <a:rPr lang="ru-RU" dirty="0" smtClean="0"/>
              <a:t>Наследуется не сам признак, а способность проявлять этот признак </a:t>
            </a:r>
            <a:r>
              <a:rPr lang="ru-RU" dirty="0" err="1" smtClean="0"/>
              <a:t>взависимости</a:t>
            </a:r>
            <a:r>
              <a:rPr lang="ru-RU" dirty="0" smtClean="0"/>
              <a:t> от условий среды.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13-Izmenchivost-organizm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8286776" cy="6313511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Модификационные</a:t>
            </a:r>
            <a:r>
              <a:rPr lang="ru-RU" dirty="0" smtClean="0"/>
              <a:t> изменения не передаются по наследству.</a:t>
            </a:r>
          </a:p>
          <a:p>
            <a:r>
              <a:rPr lang="ru-RU" dirty="0" err="1" smtClean="0"/>
              <a:t>Модификационые</a:t>
            </a:r>
            <a:r>
              <a:rPr lang="ru-RU" dirty="0" smtClean="0"/>
              <a:t> изменения возникают у разных организмов и зависят от воздействия среды.</a:t>
            </a:r>
          </a:p>
          <a:p>
            <a:r>
              <a:rPr lang="ru-RU" dirty="0" err="1" smtClean="0"/>
              <a:t>Модификационные</a:t>
            </a:r>
            <a:r>
              <a:rPr lang="ru-RU" dirty="0" smtClean="0"/>
              <a:t> изменения возможны только в пределах нормы реакции.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Кактусы</a:t>
            </a:r>
            <a:endParaRPr lang="ru-RU" dirty="0"/>
          </a:p>
        </p:txBody>
      </p:sp>
      <p:pic>
        <p:nvPicPr>
          <p:cNvPr id="6" name="Содержимое 5" descr="iCA9ST6G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3286115" cy="2428892"/>
          </a:xfrm>
        </p:spPr>
      </p:pic>
      <p:pic>
        <p:nvPicPr>
          <p:cNvPr id="7" name="Рисунок 6" descr="iCAMA40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0"/>
            <a:ext cx="2500330" cy="3319021"/>
          </a:xfrm>
          <a:prstGeom prst="rect">
            <a:avLst/>
          </a:prstGeom>
        </p:spPr>
      </p:pic>
      <p:pic>
        <p:nvPicPr>
          <p:cNvPr id="8" name="Рисунок 7" descr="iCAQJS4U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43380"/>
            <a:ext cx="3071802" cy="2714620"/>
          </a:xfrm>
          <a:prstGeom prst="rect">
            <a:avLst/>
          </a:prstGeom>
        </p:spPr>
      </p:pic>
      <p:pic>
        <p:nvPicPr>
          <p:cNvPr id="9" name="Рисунок 8" descr="iCATMPHJ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114672"/>
            <a:ext cx="5072098" cy="374332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Что такое </a:t>
            </a:r>
            <a:r>
              <a:rPr lang="ru-RU" dirty="0" err="1" smtClean="0"/>
              <a:t>модификационная</a:t>
            </a:r>
            <a:r>
              <a:rPr lang="ru-RU" dirty="0" smtClean="0"/>
              <a:t> изменчивость?</a:t>
            </a:r>
          </a:p>
          <a:p>
            <a:r>
              <a:rPr lang="ru-RU" dirty="0" smtClean="0"/>
              <a:t>2. Приведите примеры фенотипической изменчивости.</a:t>
            </a:r>
          </a:p>
          <a:p>
            <a:r>
              <a:rPr lang="ru-RU" dirty="0" smtClean="0"/>
              <a:t>3. Что такое норма реакции?</a:t>
            </a:r>
          </a:p>
          <a:p>
            <a:r>
              <a:rPr lang="ru-RU" dirty="0" smtClean="0"/>
              <a:t>4. Что передается по наследству: норма реакции или фенотипическая изменчивость?</a:t>
            </a:r>
          </a:p>
          <a:p>
            <a:r>
              <a:rPr lang="ru-RU" dirty="0" smtClean="0"/>
              <a:t>5. Можно ли изменить норму реакции?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Formy-izmenchivos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465" y="0"/>
            <a:ext cx="8349241" cy="6922709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/>
          <a:lstStyle/>
          <a:p>
            <a:r>
              <a:rPr lang="ru-RU" dirty="0" smtClean="0"/>
              <a:t>Виды изменчивости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/>
          <a:lstStyle/>
          <a:p>
            <a:r>
              <a:rPr lang="ru-RU" dirty="0" smtClean="0"/>
              <a:t>Свойство организмов приобретать новые признаки называется изменчивостью.</a:t>
            </a:r>
          </a:p>
          <a:p>
            <a:r>
              <a:rPr lang="ru-RU" dirty="0" smtClean="0"/>
              <a:t>Различают два вида изменчивости:</a:t>
            </a:r>
          </a:p>
          <a:p>
            <a:r>
              <a:rPr lang="ru-RU" dirty="0" err="1" smtClean="0"/>
              <a:t>модификационную</a:t>
            </a:r>
            <a:r>
              <a:rPr lang="ru-RU" dirty="0" smtClean="0"/>
              <a:t> ( фенотипическую)</a:t>
            </a:r>
          </a:p>
          <a:p>
            <a:r>
              <a:rPr lang="ru-RU" dirty="0" smtClean="0"/>
              <a:t>и наследственную ( генотипическую)</a:t>
            </a:r>
            <a:endParaRPr lang="ru-RU" dirty="0"/>
          </a:p>
        </p:txBody>
      </p:sp>
      <p:pic>
        <p:nvPicPr>
          <p:cNvPr id="4" name="Рисунок 3" descr="100_07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3857629"/>
            <a:ext cx="4000495" cy="3000372"/>
          </a:xfrm>
          <a:prstGeom prst="rect">
            <a:avLst/>
          </a:prstGeom>
        </p:spPr>
      </p:pic>
      <p:pic>
        <p:nvPicPr>
          <p:cNvPr id="5" name="Рисунок 4" descr="248361-svet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86166"/>
            <a:ext cx="4095777" cy="307183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Модификационная</a:t>
            </a:r>
            <a:r>
              <a:rPr lang="ru-RU" dirty="0" smtClean="0"/>
              <a:t> изменчивость.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признаки организма определяются комбинацией генов, составляющих его генотип. Однако гены постоянно испытывают воздействие со стороны внешней среды и степень проявления действия генов может быть различной.</a:t>
            </a:r>
          </a:p>
          <a:p>
            <a:r>
              <a:rPr lang="ru-RU" dirty="0" smtClean="0"/>
              <a:t>Изменения организма, которые не передаются по наследству, но зависят от окружающей среды – модификации, а вид изменчивости- </a:t>
            </a:r>
            <a:r>
              <a:rPr lang="ru-RU" dirty="0" err="1" smtClean="0"/>
              <a:t>модификационная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32"/>
          </a:xfrm>
        </p:spPr>
        <p:txBody>
          <a:bodyPr/>
          <a:lstStyle/>
          <a:p>
            <a:r>
              <a:rPr lang="ru-RU" dirty="0" smtClean="0"/>
              <a:t>Примеры.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ru-RU" dirty="0" smtClean="0"/>
              <a:t>Классическим примером </a:t>
            </a:r>
            <a:r>
              <a:rPr lang="ru-RU" dirty="0" err="1" smtClean="0"/>
              <a:t>модификационной</a:t>
            </a:r>
            <a:r>
              <a:rPr lang="ru-RU" dirty="0" smtClean="0"/>
              <a:t> изменчивости является растение стрелолист, которое имеет три вида листьев: листья, растущие под водой- лентовидные, листья, расположенные на воде – овальные, а те, что над водой имеют форму стрелы.</a:t>
            </a:r>
          </a:p>
          <a:p>
            <a:r>
              <a:rPr lang="ru-RU" dirty="0" smtClean="0"/>
              <a:t>Одуванчики, растущие на лугу и на дороге разные по виду и форме, но имеют один генотип.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7239000" cy="1285884"/>
          </a:xfrm>
        </p:spPr>
        <p:txBody>
          <a:bodyPr/>
          <a:lstStyle/>
          <a:p>
            <a:r>
              <a:rPr lang="ru-RU" dirty="0" smtClean="0"/>
              <a:t>Стрелолист.</a:t>
            </a:r>
            <a:endParaRPr lang="ru-RU" dirty="0"/>
          </a:p>
        </p:txBody>
      </p:sp>
      <p:pic>
        <p:nvPicPr>
          <p:cNvPr id="4" name="Содержимое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357430"/>
            <a:ext cx="4176863" cy="4500570"/>
          </a:xfrm>
        </p:spPr>
      </p:pic>
      <p:pic>
        <p:nvPicPr>
          <p:cNvPr id="5" name="Рисунок 4" descr="sagittaria_sagittifolia_sche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071546"/>
            <a:ext cx="4214842" cy="5786454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5328"/>
            <a:ext cx="8143900" cy="692332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/>
          <a:lstStyle/>
          <a:p>
            <a:r>
              <a:rPr lang="ru-RU" dirty="0" smtClean="0"/>
              <a:t>Березовый лес и болото.</a:t>
            </a:r>
            <a:endParaRPr lang="ru-RU" dirty="0"/>
          </a:p>
        </p:txBody>
      </p:sp>
      <p:pic>
        <p:nvPicPr>
          <p:cNvPr id="4" name="Содержимое 3" descr="strelolist-obiknovenni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2662" y="1500174"/>
            <a:ext cx="3911213" cy="5357826"/>
          </a:xfrm>
        </p:spPr>
      </p:pic>
      <p:pic>
        <p:nvPicPr>
          <p:cNvPr id="5" name="Рисунок 4" descr="12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2" y="1500174"/>
            <a:ext cx="4015502" cy="535782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/>
          <a:lstStyle/>
          <a:p>
            <a:r>
              <a:rPr lang="ru-RU" dirty="0" smtClean="0"/>
              <a:t>Одуванчики.</a:t>
            </a:r>
            <a:endParaRPr lang="ru-RU" dirty="0"/>
          </a:p>
        </p:txBody>
      </p:sp>
      <p:pic>
        <p:nvPicPr>
          <p:cNvPr id="4" name="Содержимое 3" descr="0009-010-Izmenchivost-organizmo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828" y="1285860"/>
            <a:ext cx="4096510" cy="5572141"/>
          </a:xfrm>
        </p:spPr>
      </p:pic>
      <p:pic>
        <p:nvPicPr>
          <p:cNvPr id="5" name="Рисунок 4" descr="907671012915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4286248" cy="3214686"/>
          </a:xfrm>
          <a:prstGeom prst="rect">
            <a:avLst/>
          </a:prstGeom>
        </p:spPr>
      </p:pic>
      <p:pic>
        <p:nvPicPr>
          <p:cNvPr id="6" name="Рисунок 5" descr="iCAIEE69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326076"/>
            <a:ext cx="3357586" cy="2174362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275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Trebuchet MS</vt:lpstr>
      <vt:lpstr>Wingdings</vt:lpstr>
      <vt:lpstr>Wingdings 2</vt:lpstr>
      <vt:lpstr>Изящная</vt:lpstr>
      <vt:lpstr>Изменчивость организмов.</vt:lpstr>
      <vt:lpstr>Презентация PowerPoint</vt:lpstr>
      <vt:lpstr>Виды изменчивости</vt:lpstr>
      <vt:lpstr>Модификационная изменчивость.</vt:lpstr>
      <vt:lpstr>Примеры.</vt:lpstr>
      <vt:lpstr>Стрелолист.</vt:lpstr>
      <vt:lpstr>Презентация PowerPoint</vt:lpstr>
      <vt:lpstr>Березовый лес и болото.</vt:lpstr>
      <vt:lpstr>Одуванчики.</vt:lpstr>
      <vt:lpstr>Норма реакции.</vt:lpstr>
      <vt:lpstr>Презентация PowerPoint</vt:lpstr>
      <vt:lpstr>Выводы:</vt:lpstr>
      <vt:lpstr>Кактусы</vt:lpstr>
      <vt:lpstr>Ответьте на вопросы: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Изменчивость организмов.</dc:title>
  <dc:creator>Галина</dc:creator>
  <cp:lastModifiedBy>t460p</cp:lastModifiedBy>
  <cp:revision>9</cp:revision>
  <dcterms:created xsi:type="dcterms:W3CDTF">2012-04-16T14:19:47Z</dcterms:created>
  <dcterms:modified xsi:type="dcterms:W3CDTF">2021-01-05T02:28:17Z</dcterms:modified>
</cp:coreProperties>
</file>