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3" r:id="rId4"/>
    <p:sldId id="259" r:id="rId5"/>
    <p:sldId id="274" r:id="rId6"/>
    <p:sldId id="260" r:id="rId7"/>
    <p:sldId id="263" r:id="rId8"/>
    <p:sldId id="272" r:id="rId9"/>
    <p:sldId id="261" r:id="rId10"/>
    <p:sldId id="276" r:id="rId11"/>
    <p:sldId id="277" r:id="rId12"/>
    <p:sldId id="267" r:id="rId13"/>
    <p:sldId id="262" r:id="rId14"/>
    <p:sldId id="268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627" autoAdjust="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0DDAE-BD71-4227-82BE-3B995DF3AC6A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1A964-2128-445D-847D-4D19EF0E6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7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07AFE7-D4E8-431B-9BD0-053F99C80A88}" type="datetime1">
              <a:rPr lang="ru-RU" smtClean="0"/>
              <a:t>07.02.2021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721-99DA-44A6-8C22-189627DFCDB9}" type="datetime1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99C7-5360-404E-9D2C-D6080A35F12B}" type="datetime1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1C76-85E4-42A3-9C4D-7B28E7CAEF80}" type="datetime1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573F92-E59F-4EFA-9A3E-215D5A794F1C}" type="datetime1">
              <a:rPr lang="ru-RU" smtClean="0"/>
              <a:t>07.02.2021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C505-6C0C-46CF-BCEC-828E6624A2F7}" type="datetime1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5E0A-4262-4D30-B1A3-CAF8491263D1}" type="datetime1">
              <a:rPr lang="ru-RU" smtClean="0"/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C6C-ABCF-42A9-8E7E-828493BB9FE1}" type="datetime1">
              <a:rPr lang="ru-RU" smtClean="0"/>
              <a:t>07.02.2021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2AB0-D48D-4295-A91E-39D15044B29D}" type="datetime1">
              <a:rPr lang="ru-RU" smtClean="0"/>
              <a:t>07.02.2021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1BA-4060-4544-933A-DEF6F42E2000}" type="datetime1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078-D2D2-4E34-A051-D42DE2396938}" type="datetime1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3AD38F5-F00C-4F53-9D92-FE89DEFA705B}" type="datetime1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2960"/>
            <a:ext cx="6696744" cy="1828800"/>
          </a:xfrm>
        </p:spPr>
        <p:txBody>
          <a:bodyPr/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Предпосылки и начало преобразований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5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4. </a:t>
            </a:r>
            <a:r>
              <a:rPr lang="ru-RU" sz="3600" dirty="0">
                <a:solidFill>
                  <a:schemeClr val="tx1"/>
                </a:solidFill>
              </a:rPr>
              <a:t>сформировать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союз </a:t>
            </a:r>
            <a:r>
              <a:rPr lang="ru-RU" sz="3600" dirty="0">
                <a:solidFill>
                  <a:schemeClr val="tx1"/>
                </a:solidFill>
              </a:rPr>
              <a:t>против Швеции, с целью выхода на Балтику:</a:t>
            </a:r>
          </a:p>
          <a:p>
            <a:pPr marL="0" indent="0"/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был создан </a:t>
            </a:r>
            <a:r>
              <a:rPr lang="ru-RU" sz="3600" dirty="0">
                <a:solidFill>
                  <a:schemeClr val="tx1"/>
                </a:solidFill>
              </a:rPr>
              <a:t>союз </a:t>
            </a:r>
            <a:r>
              <a:rPr lang="ru-RU" sz="3600" dirty="0" smtClean="0">
                <a:solidFill>
                  <a:schemeClr val="tx1"/>
                </a:solidFill>
              </a:rPr>
              <a:t>России, Дании и Саксонии,</a:t>
            </a:r>
            <a:endParaRPr lang="ru-RU" sz="3600" dirty="0">
              <a:solidFill>
                <a:schemeClr val="tx1"/>
              </a:solidFill>
            </a:endParaRPr>
          </a:p>
          <a:p>
            <a:pPr marL="0" indent="0"/>
            <a:r>
              <a:rPr lang="ru-RU" sz="3600" dirty="0">
                <a:solidFill>
                  <a:schemeClr val="tx1"/>
                </a:solidFill>
              </a:rPr>
              <a:t> курфюрст Саксонии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 II</a:t>
            </a:r>
            <a:r>
              <a:rPr lang="ru-RU" sz="3600" dirty="0">
                <a:solidFill>
                  <a:schemeClr val="tx1"/>
                </a:solidFill>
              </a:rPr>
              <a:t> был избран королём Речи Посполитой (тоже должна была присоединиться</a:t>
            </a:r>
            <a:r>
              <a:rPr lang="ru-RU" sz="3600" dirty="0" smtClean="0">
                <a:solidFill>
                  <a:schemeClr val="tx1"/>
                </a:solidFill>
              </a:rPr>
              <a:t>),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Великое посольство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1697-1698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1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628800"/>
            <a:ext cx="4464495" cy="5040560"/>
          </a:xfrm>
        </p:spPr>
        <p:txBody>
          <a:bodyPr>
            <a:normAutofit/>
          </a:bodyPr>
          <a:lstStyle/>
          <a:p>
            <a:pPr marL="0" indent="0"/>
            <a:r>
              <a:rPr lang="ru-RU" sz="3400" dirty="0" smtClean="0">
                <a:solidFill>
                  <a:schemeClr val="tx1"/>
                </a:solidFill>
              </a:rPr>
              <a:t> Россия обязалась вступить </a:t>
            </a:r>
            <a:r>
              <a:rPr lang="ru-RU" sz="3400" dirty="0">
                <a:solidFill>
                  <a:schemeClr val="tx1"/>
                </a:solidFill>
              </a:rPr>
              <a:t>в войну, после перемирия с Османской </a:t>
            </a:r>
            <a:r>
              <a:rPr lang="ru-RU" sz="3400" dirty="0" smtClean="0">
                <a:solidFill>
                  <a:schemeClr val="tx1"/>
                </a:solidFill>
              </a:rPr>
              <a:t>империей.</a:t>
            </a:r>
            <a:endParaRPr lang="ru-RU" sz="3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итог:</a:t>
            </a:r>
            <a:r>
              <a:rPr lang="ru-RU" sz="3400" dirty="0" smtClean="0">
                <a:solidFill>
                  <a:schemeClr val="tx1"/>
                </a:solidFill>
              </a:rPr>
              <a:t> Петр убился что нужна европеизация и реформы.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Великое посольство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1697-1698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95" y="1916832"/>
            <a:ext cx="450832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4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2204864"/>
            <a:ext cx="5833741" cy="4032448"/>
          </a:xfrm>
        </p:spPr>
        <p:txBody>
          <a:bodyPr>
            <a:noAutofit/>
          </a:bodyPr>
          <a:lstStyle/>
          <a:p>
            <a:pPr marL="0" indent="0"/>
            <a:r>
              <a:rPr lang="ru-RU" sz="3600" dirty="0" smtClean="0">
                <a:solidFill>
                  <a:schemeClr val="tx1"/>
                </a:solidFill>
              </a:rPr>
              <a:t> в Германии отучился на бомбардира, в Голландии поработал плотником на верфи, в Англии побывал в ПТ, из Австрии вынужден был уехать из-за стрелецкого бунта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Великое посольство</a:t>
            </a:r>
            <a:b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1697-1698</a:t>
            </a:r>
            <a:endParaRPr lang="ru-RU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54" y="2708920"/>
            <a:ext cx="2782116" cy="277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6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28083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ричины:</a:t>
            </a:r>
          </a:p>
          <a:p>
            <a:pPr marL="0" indent="0"/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официально - тяготы </a:t>
            </a:r>
            <a:r>
              <a:rPr lang="ru-RU" sz="3200" dirty="0">
                <a:solidFill>
                  <a:schemeClr val="tx1"/>
                </a:solidFill>
              </a:rPr>
              <a:t>пограничной службы и </a:t>
            </a:r>
            <a:r>
              <a:rPr lang="ru-RU" sz="3200" dirty="0" smtClean="0">
                <a:solidFill>
                  <a:schemeClr val="tx1"/>
                </a:solidFill>
              </a:rPr>
              <a:t>притеснения полковников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/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реальность - подговорены </a:t>
            </a:r>
            <a:r>
              <a:rPr lang="ru-RU" sz="3200" dirty="0">
                <a:solidFill>
                  <a:schemeClr val="tx1"/>
                </a:solidFill>
              </a:rPr>
              <a:t>Софьей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pPr marL="0" indent="0"/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итог: разбиты + казни.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Стрелецкий бунт 1698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79" y="4174227"/>
            <a:ext cx="6264696" cy="242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472608" cy="5040560"/>
          </a:xfrm>
        </p:spPr>
        <p:txBody>
          <a:bodyPr>
            <a:noAutofit/>
          </a:bodyPr>
          <a:lstStyle/>
          <a:p>
            <a:pPr marL="0" indent="0"/>
            <a:r>
              <a:rPr lang="ru-RU" sz="3300" dirty="0" smtClean="0">
                <a:solidFill>
                  <a:schemeClr val="tx1"/>
                </a:solidFill>
              </a:rPr>
              <a:t> в Москве начал вводить европейские обычаи и культуру (запрет ношения бороды, введение европейских кафтанов);</a:t>
            </a:r>
          </a:p>
          <a:p>
            <a:pPr marL="0" indent="0"/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smtClean="0">
                <a:solidFill>
                  <a:schemeClr val="tx1"/>
                </a:solidFill>
              </a:rPr>
              <a:t>1700 </a:t>
            </a:r>
            <a:r>
              <a:rPr lang="ru-RU" sz="3300" dirty="0">
                <a:solidFill>
                  <a:schemeClr val="tx1"/>
                </a:solidFill>
              </a:rPr>
              <a:t>- реформа календаря (НГ с 1 января), </a:t>
            </a:r>
            <a:r>
              <a:rPr lang="ru-RU" sz="3300" dirty="0" smtClean="0">
                <a:solidFill>
                  <a:schemeClr val="tx1"/>
                </a:solidFill>
              </a:rPr>
              <a:t>елки, </a:t>
            </a:r>
            <a:r>
              <a:rPr lang="ru-RU" sz="3300" dirty="0">
                <a:solidFill>
                  <a:schemeClr val="tx1"/>
                </a:solidFill>
              </a:rPr>
              <a:t>фейерверки</a:t>
            </a:r>
            <a:r>
              <a:rPr lang="ru-RU" sz="3300" dirty="0" smtClean="0">
                <a:solidFill>
                  <a:schemeClr val="tx1"/>
                </a:solidFill>
              </a:rPr>
              <a:t>.</a:t>
            </a:r>
            <a:endParaRPr lang="ru-RU" sz="33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реформ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480" y="3573016"/>
            <a:ext cx="3600400" cy="2393636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84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92896"/>
            <a:ext cx="8784975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Пар. № 1; стр. № 13,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синий вопрос № 1 и 2</a:t>
            </a:r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(после пункта «Обучение и воспитание…»)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>
            <a:noAutofit/>
          </a:bodyPr>
          <a:lstStyle/>
          <a:p>
            <a:pPr marL="0" indent="0"/>
            <a:r>
              <a:rPr lang="ru-RU" sz="3400" dirty="0" smtClean="0">
                <a:solidFill>
                  <a:schemeClr val="tx1"/>
                </a:solidFill>
              </a:rPr>
              <a:t> сын царя Алексея Михайловича и его 2 жены Натальи Нарышкиной;</a:t>
            </a:r>
          </a:p>
          <a:p>
            <a:pPr marL="0" indent="0"/>
            <a:r>
              <a:rPr lang="ru-RU" sz="3400" dirty="0">
                <a:solidFill>
                  <a:schemeClr val="tx1"/>
                </a:solidFill>
              </a:rPr>
              <a:t> 1682 - </a:t>
            </a:r>
            <a:r>
              <a:rPr lang="ru-RU" sz="3400" dirty="0" smtClean="0">
                <a:solidFill>
                  <a:schemeClr val="tx1"/>
                </a:solidFill>
              </a:rPr>
              <a:t>венчание </a:t>
            </a:r>
            <a:r>
              <a:rPr lang="ru-RU" sz="3400" dirty="0">
                <a:solidFill>
                  <a:schemeClr val="tx1"/>
                </a:solidFill>
              </a:rPr>
              <a:t>двух </a:t>
            </a:r>
            <a:r>
              <a:rPr lang="ru-RU" sz="3400" dirty="0" smtClean="0">
                <a:solidFill>
                  <a:schemeClr val="tx1"/>
                </a:solidFill>
              </a:rPr>
              <a:t>царей Петра и Ивана </a:t>
            </a:r>
            <a:r>
              <a:rPr lang="en-US" sz="3400" dirty="0" smtClean="0">
                <a:solidFill>
                  <a:schemeClr val="tx1"/>
                </a:solidFill>
              </a:rPr>
              <a:t>V</a:t>
            </a:r>
            <a:r>
              <a:rPr lang="ru-RU" sz="3400" dirty="0" smtClean="0">
                <a:solidFill>
                  <a:schemeClr val="tx1"/>
                </a:solidFill>
              </a:rPr>
              <a:t> </a:t>
            </a:r>
            <a:r>
              <a:rPr lang="ru-RU" sz="3400" dirty="0">
                <a:solidFill>
                  <a:schemeClr val="tx1"/>
                </a:solidFill>
              </a:rPr>
              <a:t>(«старшим» царём стал </a:t>
            </a:r>
            <a:r>
              <a:rPr lang="ru-RU" sz="3400" dirty="0" smtClean="0">
                <a:solidFill>
                  <a:schemeClr val="tx1"/>
                </a:solidFill>
              </a:rPr>
              <a:t>Пётр, при регентстве царевны Софьи);</a:t>
            </a:r>
          </a:p>
          <a:p>
            <a:pPr marL="0" indent="0"/>
            <a:r>
              <a:rPr lang="ru-RU" sz="3400" dirty="0" smtClean="0">
                <a:solidFill>
                  <a:schemeClr val="tx1"/>
                </a:solidFill>
              </a:rPr>
              <a:t> 1682 - </a:t>
            </a:r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стрелецкое восстание </a:t>
            </a:r>
            <a:r>
              <a:rPr lang="ru-RU" sz="3400" dirty="0" smtClean="0">
                <a:solidFill>
                  <a:schemeClr val="tx1"/>
                </a:solidFill>
              </a:rPr>
              <a:t>(поднятое Софьей -</a:t>
            </a:r>
            <a:r>
              <a:rPr lang="en-US" sz="3400" dirty="0" smtClean="0">
                <a:solidFill>
                  <a:schemeClr val="tx1"/>
                </a:solidFill>
              </a:rPr>
              <a:t>&gt; </a:t>
            </a:r>
            <a:r>
              <a:rPr lang="ru-RU" sz="3400" dirty="0" smtClean="0">
                <a:solidFill>
                  <a:schemeClr val="tx1"/>
                </a:solidFill>
              </a:rPr>
              <a:t>«</a:t>
            </a:r>
            <a:r>
              <a:rPr lang="ru-RU" sz="3400" dirty="0" err="1" smtClean="0">
                <a:solidFill>
                  <a:schemeClr val="tx1"/>
                </a:solidFill>
              </a:rPr>
              <a:t>хованщина</a:t>
            </a:r>
            <a:r>
              <a:rPr lang="ru-RU" sz="3400" dirty="0" smtClean="0">
                <a:solidFill>
                  <a:schemeClr val="tx1"/>
                </a:solidFill>
              </a:rPr>
              <a:t>», правление Софьи, Петр стал «младшим» царем); 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Юность Петра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7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628800"/>
            <a:ext cx="5834060" cy="5040560"/>
          </a:xfrm>
        </p:spPr>
        <p:txBody>
          <a:bodyPr>
            <a:normAutofit/>
          </a:bodyPr>
          <a:lstStyle/>
          <a:p>
            <a:pPr marL="0" indent="0"/>
            <a:r>
              <a:rPr lang="ru-RU" sz="3200" dirty="0" smtClean="0">
                <a:solidFill>
                  <a:schemeClr val="tx1"/>
                </a:solidFill>
              </a:rPr>
              <a:t> Наталья Нарышкина с Петром избегала Москвы (живя как бы в «изгнании»);</a:t>
            </a:r>
          </a:p>
          <a:p>
            <a:pPr marL="0" indent="0"/>
            <a:r>
              <a:rPr lang="ru-RU" sz="3200" dirty="0" smtClean="0">
                <a:solidFill>
                  <a:schemeClr val="tx1"/>
                </a:solidFill>
              </a:rPr>
              <a:t> 1696 – умер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3200" dirty="0" smtClean="0">
                <a:solidFill>
                  <a:schemeClr val="tx1"/>
                </a:solidFill>
              </a:rPr>
              <a:t>;</a:t>
            </a:r>
          </a:p>
          <a:p>
            <a:pPr marL="0" indent="0"/>
            <a:r>
              <a:rPr lang="ru-RU" sz="3200" dirty="0">
                <a:solidFill>
                  <a:schemeClr val="tx1"/>
                </a:solidFill>
              </a:rPr>
              <a:t> в 17 лет Пётр I женится на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Евдокии </a:t>
            </a:r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Лапухиной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(стал совершеннолетним</a:t>
            </a:r>
            <a:r>
              <a:rPr lang="ru-RU" sz="3200" dirty="0" smtClean="0">
                <a:solidFill>
                  <a:schemeClr val="tx1"/>
                </a:solidFill>
              </a:rPr>
              <a:t>);</a:t>
            </a:r>
          </a:p>
          <a:p>
            <a:pPr marL="0" indent="0"/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1689 </a:t>
            </a:r>
            <a:r>
              <a:rPr lang="ru-RU" sz="3200" dirty="0">
                <a:solidFill>
                  <a:schemeClr val="tx1"/>
                </a:solidFill>
              </a:rPr>
              <a:t>-</a:t>
            </a:r>
            <a:r>
              <a:rPr lang="ru-RU" sz="3200" dirty="0" smtClean="0">
                <a:solidFill>
                  <a:schemeClr val="tx1"/>
                </a:solidFill>
              </a:rPr>
              <a:t> неудачная попытка гос. переворота Софьей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Юность Петра.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(1682 – 1725 – годы правления)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73" y="2060848"/>
            <a:ext cx="286136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Autofit/>
          </a:bodyPr>
          <a:lstStyle/>
          <a:p>
            <a:pPr marL="0" indent="0"/>
            <a:r>
              <a:rPr lang="ru-RU" sz="3400" dirty="0" smtClean="0">
                <a:solidFill>
                  <a:schemeClr val="tx1"/>
                </a:solidFill>
              </a:rPr>
              <a:t> обладал </a:t>
            </a:r>
            <a:r>
              <a:rPr lang="ru-RU" sz="3400" dirty="0">
                <a:solidFill>
                  <a:schemeClr val="tx1"/>
                </a:solidFill>
              </a:rPr>
              <a:t>большой </a:t>
            </a:r>
            <a:r>
              <a:rPr lang="ru-RU" sz="3400" dirty="0" smtClean="0">
                <a:solidFill>
                  <a:schemeClr val="tx1"/>
                </a:solidFill>
              </a:rPr>
              <a:t>любознательностью </a:t>
            </a:r>
            <a:r>
              <a:rPr lang="ru-RU" sz="3400" dirty="0">
                <a:solidFill>
                  <a:schemeClr val="tx1"/>
                </a:solidFill>
              </a:rPr>
              <a:t>и трудолюбием</a:t>
            </a:r>
            <a:r>
              <a:rPr lang="ru-RU" sz="3400" dirty="0" smtClean="0">
                <a:solidFill>
                  <a:schemeClr val="tx1"/>
                </a:solidFill>
              </a:rPr>
              <a:t>;</a:t>
            </a:r>
          </a:p>
          <a:p>
            <a:pPr marL="0" indent="0"/>
            <a:r>
              <a:rPr lang="ru-RU" sz="3400" dirty="0" smtClean="0">
                <a:solidFill>
                  <a:schemeClr val="tx1"/>
                </a:solidFill>
              </a:rPr>
              <a:t> не проявлял рвения в учебе, предпочитая военные игры;</a:t>
            </a:r>
          </a:p>
          <a:p>
            <a:pPr marL="0" indent="0"/>
            <a:r>
              <a:rPr lang="ru-RU" sz="3400" dirty="0" smtClean="0">
                <a:solidFill>
                  <a:schemeClr val="tx1"/>
                </a:solidFill>
              </a:rPr>
              <a:t> детство провел в селе Преображенском, где создал </a:t>
            </a:r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«потешные полки»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smtClean="0">
                <a:solidFill>
                  <a:schemeClr val="tx1"/>
                </a:solidFill>
              </a:rPr>
              <a:t>(на их основе сформировались </a:t>
            </a:r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Семёновский</a:t>
            </a:r>
            <a:r>
              <a:rPr lang="ru-RU" sz="3400" dirty="0" smtClean="0">
                <a:solidFill>
                  <a:schemeClr val="tx1"/>
                </a:solidFill>
              </a:rPr>
              <a:t> и </a:t>
            </a:r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Преображенский полки</a:t>
            </a:r>
            <a:r>
              <a:rPr lang="ru-RU" sz="3400" dirty="0" smtClean="0">
                <a:solidFill>
                  <a:schemeClr val="tx1"/>
                </a:solidFill>
              </a:rPr>
              <a:t>);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и воспитание Петра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4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6048671" cy="5040560"/>
          </a:xfrm>
        </p:spPr>
        <p:txBody>
          <a:bodyPr>
            <a:noAutofit/>
          </a:bodyPr>
          <a:lstStyle/>
          <a:p>
            <a:pPr marL="0" indent="0"/>
            <a:r>
              <a:rPr lang="ru-RU" sz="3200" smtClean="0">
                <a:solidFill>
                  <a:schemeClr val="tx1"/>
                </a:solidFill>
              </a:rPr>
              <a:t> построил </a:t>
            </a:r>
            <a:r>
              <a:rPr lang="ru-RU" sz="3200" dirty="0" smtClean="0">
                <a:solidFill>
                  <a:schemeClr val="tx1"/>
                </a:solidFill>
              </a:rPr>
              <a:t>верфь, где строили суда «потешной флотилии»;</a:t>
            </a:r>
          </a:p>
          <a:p>
            <a:pPr marL="0" indent="0"/>
            <a:r>
              <a:rPr lang="ru-RU" sz="3200" dirty="0">
                <a:solidFill>
                  <a:schemeClr val="tx1"/>
                </a:solidFill>
              </a:rPr>
              <a:t> на </a:t>
            </a:r>
            <a:r>
              <a:rPr lang="ru-RU" sz="3200" dirty="0" smtClean="0">
                <a:solidFill>
                  <a:schemeClr val="tx1"/>
                </a:solidFill>
              </a:rPr>
              <a:t>него оказывал </a:t>
            </a:r>
            <a:r>
              <a:rPr lang="ru-RU" sz="3200" dirty="0">
                <a:solidFill>
                  <a:schemeClr val="tx1"/>
                </a:solidFill>
              </a:rPr>
              <a:t>влияние просветитель и поэт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Симеон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Полоцкий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+ жители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Немецкой слободы</a:t>
            </a:r>
            <a:r>
              <a:rPr lang="ru-RU" sz="3200" dirty="0">
                <a:solidFill>
                  <a:schemeClr val="tx1"/>
                </a:solidFill>
              </a:rPr>
              <a:t> в Москве (там он познакомился с швейцарцем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Францем Лефортом</a:t>
            </a:r>
            <a:r>
              <a:rPr lang="ru-RU" sz="3200" dirty="0" smtClean="0">
                <a:solidFill>
                  <a:schemeClr val="tx1"/>
                </a:solidFill>
              </a:rPr>
              <a:t>);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и воспитание Петра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76040"/>
            <a:ext cx="2232248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4422011"/>
            <a:ext cx="2721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ефорт </a:t>
            </a:r>
            <a:r>
              <a:rPr lang="ru-RU" dirty="0" smtClean="0"/>
              <a:t>- ближайший </a:t>
            </a:r>
            <a:r>
              <a:rPr lang="ru-RU" dirty="0"/>
              <a:t>помощник и советник </a:t>
            </a:r>
            <a:r>
              <a:rPr lang="ru-RU" dirty="0" smtClean="0"/>
              <a:t>Петра I; сыграл </a:t>
            </a:r>
            <a:r>
              <a:rPr lang="ru-RU" dirty="0"/>
              <a:t>крупную роль в создании новой царской армии, </a:t>
            </a:r>
            <a:r>
              <a:rPr lang="ru-RU" dirty="0" smtClean="0"/>
              <a:t>возглавил Азовские походы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0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Autofit/>
          </a:bodyPr>
          <a:lstStyle/>
          <a:p>
            <a:pPr marL="0" indent="0"/>
            <a:r>
              <a:rPr lang="ru-RU" sz="3500" dirty="0" smtClean="0">
                <a:solidFill>
                  <a:schemeClr val="tx1"/>
                </a:solidFill>
              </a:rPr>
              <a:t> 1695 – войско во главе с Петром, в ходе очередной русско-турецкой войны, осадило Азов (взять не удалось);</a:t>
            </a:r>
          </a:p>
          <a:p>
            <a:pPr marL="0" indent="0"/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smtClean="0">
                <a:solidFill>
                  <a:schemeClr val="tx1"/>
                </a:solidFill>
              </a:rPr>
              <a:t>1696 – Азов снова был осаждён, теперь и с моря (взяли);</a:t>
            </a:r>
          </a:p>
          <a:p>
            <a:pPr marL="0" indent="0"/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smtClean="0">
                <a:solidFill>
                  <a:schemeClr val="tx1"/>
                </a:solidFill>
              </a:rPr>
              <a:t>1700 </a:t>
            </a:r>
            <a:r>
              <a:rPr lang="ru-RU" sz="3500" dirty="0">
                <a:solidFill>
                  <a:schemeClr val="tx1"/>
                </a:solidFill>
              </a:rPr>
              <a:t>– </a:t>
            </a:r>
            <a:r>
              <a:rPr lang="ru-RU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Константинопольский мир </a:t>
            </a:r>
            <a:r>
              <a:rPr lang="ru-RU" sz="3500" dirty="0" smtClean="0">
                <a:solidFill>
                  <a:schemeClr val="tx1"/>
                </a:solidFill>
              </a:rPr>
              <a:t>(</a:t>
            </a:r>
            <a:r>
              <a:rPr lang="ru-RU" sz="3500" dirty="0">
                <a:solidFill>
                  <a:schemeClr val="tx1"/>
                </a:solidFill>
              </a:rPr>
              <a:t>Азов за Россией </a:t>
            </a:r>
            <a:r>
              <a:rPr lang="ru-RU" sz="3500" dirty="0" smtClean="0">
                <a:solidFill>
                  <a:schemeClr val="tx1"/>
                </a:solidFill>
              </a:rPr>
              <a:t>-</a:t>
            </a:r>
            <a:r>
              <a:rPr lang="en-US" sz="3500" dirty="0" smtClean="0">
                <a:solidFill>
                  <a:schemeClr val="tx1"/>
                </a:solidFill>
              </a:rPr>
              <a:t>&gt; </a:t>
            </a:r>
            <a:r>
              <a:rPr lang="ru-RU" sz="3500" dirty="0" smtClean="0">
                <a:solidFill>
                  <a:schemeClr val="tx1"/>
                </a:solidFill>
              </a:rPr>
              <a:t>выход к морю + отмена </a:t>
            </a:r>
            <a:r>
              <a:rPr lang="ru-RU" sz="3500" dirty="0">
                <a:solidFill>
                  <a:schemeClr val="tx1"/>
                </a:solidFill>
              </a:rPr>
              <a:t>дани Крымскому ханству</a:t>
            </a:r>
            <a:r>
              <a:rPr lang="ru-RU" sz="3500" dirty="0" smtClean="0">
                <a:solidFill>
                  <a:schemeClr val="tx1"/>
                </a:solidFill>
              </a:rPr>
              <a:t>).</a:t>
            </a:r>
            <a:endParaRPr lang="ru-RU" sz="35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Азовские походы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1695 и 1696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912768" cy="648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8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4968552" cy="5040560"/>
          </a:xfrm>
        </p:spPr>
        <p:txBody>
          <a:bodyPr>
            <a:normAutofit/>
          </a:bodyPr>
          <a:lstStyle/>
          <a:p>
            <a:pPr marL="0" indent="0"/>
            <a:r>
              <a:rPr lang="ru-RU" sz="4000" dirty="0" smtClean="0">
                <a:solidFill>
                  <a:schemeClr val="tx1"/>
                </a:solidFill>
              </a:rPr>
              <a:t> у Петра укрепилось мнение, что цель государя – служить Отечеству и быть примером для  подданных.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Азовские походы</a:t>
            </a:r>
            <a:b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1695 и 1696</a:t>
            </a:r>
            <a:endParaRPr lang="ru-RU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63" y="1772816"/>
            <a:ext cx="3672408" cy="465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1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ели: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tx1"/>
                </a:solidFill>
              </a:rPr>
              <a:t>1</a:t>
            </a:r>
            <a:r>
              <a:rPr lang="ru-RU" sz="3800" dirty="0" smtClean="0">
                <a:solidFill>
                  <a:schemeClr val="tx1"/>
                </a:solidFill>
              </a:rPr>
              <a:t>. пригласить </a:t>
            </a:r>
            <a:r>
              <a:rPr lang="ru-RU" sz="3800" dirty="0">
                <a:solidFill>
                  <a:schemeClr val="tx1"/>
                </a:solidFill>
              </a:rPr>
              <a:t>на службу </a:t>
            </a:r>
            <a:r>
              <a:rPr lang="ru-RU" sz="3800" dirty="0" smtClean="0">
                <a:solidFill>
                  <a:schemeClr val="tx1"/>
                </a:solidFill>
              </a:rPr>
              <a:t>специалистов</a:t>
            </a:r>
            <a:r>
              <a:rPr lang="ru-RU" sz="3800" dirty="0">
                <a:solidFill>
                  <a:schemeClr val="tx1"/>
                </a:solidFill>
              </a:rPr>
              <a:t>, закупить вооружение;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tx1"/>
                </a:solidFill>
              </a:rPr>
              <a:t>2</a:t>
            </a:r>
            <a:r>
              <a:rPr lang="ru-RU" sz="3800" dirty="0" smtClean="0">
                <a:solidFill>
                  <a:schemeClr val="tx1"/>
                </a:solidFill>
              </a:rPr>
              <a:t>. ознакомится </a:t>
            </a:r>
            <a:r>
              <a:rPr lang="ru-RU" sz="3800" dirty="0">
                <a:solidFill>
                  <a:schemeClr val="tx1"/>
                </a:solidFill>
              </a:rPr>
              <a:t>с жизнью и порядками </a:t>
            </a:r>
            <a:r>
              <a:rPr lang="ru-RU" sz="3800" dirty="0" smtClean="0">
                <a:solidFill>
                  <a:schemeClr val="tx1"/>
                </a:solidFill>
              </a:rPr>
              <a:t>Европы + поучиться;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3. </a:t>
            </a:r>
            <a:r>
              <a:rPr lang="ru-RU" sz="3800" dirty="0">
                <a:solidFill>
                  <a:schemeClr val="tx1"/>
                </a:solidFill>
              </a:rPr>
              <a:t>возобновить антитурецкий союз (не удалось</a:t>
            </a:r>
            <a:r>
              <a:rPr lang="ru-RU" sz="3800" dirty="0" smtClean="0">
                <a:solidFill>
                  <a:schemeClr val="tx1"/>
                </a:solidFill>
              </a:rPr>
              <a:t>);</a:t>
            </a:r>
            <a:endParaRPr lang="ru-RU" sz="3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Великое посольство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1697-1698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15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141</TotalTime>
  <Words>532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Franklin Gothic Medium</vt:lpstr>
      <vt:lpstr>Wingdings</vt:lpstr>
      <vt:lpstr>Wingdings 2</vt:lpstr>
      <vt:lpstr>Сетка</vt:lpstr>
      <vt:lpstr>Предпосылки и начало преобразований</vt:lpstr>
      <vt:lpstr>Юность Петра</vt:lpstr>
      <vt:lpstr>Юность Петра. (1682 – 1725 – годы правления)</vt:lpstr>
      <vt:lpstr>Обучение и воспитание Петра</vt:lpstr>
      <vt:lpstr>Обучение и воспитание Петра</vt:lpstr>
      <vt:lpstr>Азовские походы 1695 и 1696</vt:lpstr>
      <vt:lpstr>Презентация PowerPoint</vt:lpstr>
      <vt:lpstr>Азовские походы 1695 и 1696</vt:lpstr>
      <vt:lpstr>Великое посольство 1697-1698</vt:lpstr>
      <vt:lpstr>Великое посольство 1697-1698</vt:lpstr>
      <vt:lpstr>Великое посольство 1697-1698</vt:lpstr>
      <vt:lpstr>Великое посольство 1697-1698</vt:lpstr>
      <vt:lpstr>Стрелецкий бунт 1698</vt:lpstr>
      <vt:lpstr>Начало реформ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Предпосылки и начало преобразований</dc:title>
  <dc:creator>Бублик</dc:creator>
  <cp:lastModifiedBy>t460p</cp:lastModifiedBy>
  <cp:revision>70</cp:revision>
  <dcterms:created xsi:type="dcterms:W3CDTF">2018-06-20T10:22:01Z</dcterms:created>
  <dcterms:modified xsi:type="dcterms:W3CDTF">2021-02-07T02:26:50Z</dcterms:modified>
</cp:coreProperties>
</file>