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8" r:id="rId9"/>
    <p:sldId id="269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67522-886E-4D1F-ABAF-A69A63B9CDD7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45C22-DF0E-44CE-B7D6-8F67289211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476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F1D3E4B6-C637-4486-887D-3D1CE991C6D4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04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D5CE-8C80-41C2-BEC6-9A94D1757D9A}" type="datetime1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50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E1EE421-E5A3-4FC4-83D1-6ADB7621FE8C}" type="datetime1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495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F0FC33B-16CD-4A70-9E5D-552B6C04D0B9}" type="datetime1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9925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0AC6215-E9FD-435C-9A90-6307898D92BD}" type="datetime1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271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3A21-E371-498D-9537-7628D9D59A3D}" type="datetime1">
              <a:rPr lang="ru-RU" smtClean="0"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95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1AC4-7D81-4266-B931-D4D2C9C0C192}" type="datetime1">
              <a:rPr lang="ru-RU" smtClean="0"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31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FBE3-844F-41DA-BE0F-CF0C989BCA0D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880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A7D8EC9-D6B6-4DB3-B933-7D1AB35C3E81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21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ECF7-DDE6-4747-80FA-072984246157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8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5D6242D-1A89-43F1-BE22-C436BA4A2B39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28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036F-267D-4E8D-A40B-364C2F0A8847}" type="datetime1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96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2077-C87C-4AC6-A7A1-CF7418747AE6}" type="datetime1">
              <a:rPr lang="ru-RU" smtClean="0"/>
              <a:t>25.11.2020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13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6C11-A685-43B2-BDFD-2E6F388C9B3B}" type="datetime1">
              <a:rPr lang="ru-RU" smtClean="0"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46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4163-715E-4C0C-91DE-48FD46CDD3C3}" type="datetime1">
              <a:rPr lang="ru-RU" smtClean="0"/>
              <a:t>25.11.2020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22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B87F-DE91-4CD2-8CBA-4AAC97E331F6}" type="datetime1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55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7AEC-A7E9-4CA2-8039-C566E12D1DAC}" type="datetime1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71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5A5C-C1CF-4BF3-AA76-815712493BA8}" type="datetime1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77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95736" y="805560"/>
            <a:ext cx="6444819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714744" y="1357298"/>
            <a:ext cx="225722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про</a:t>
            </a:r>
            <a:r>
              <a:rPr lang="ru-RU" sz="2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кта: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143116"/>
            <a:ext cx="80009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«Модальные глаголы пословицах и поговорках.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Calibri" pitchFamily="34" charset="0"/>
              </a:rPr>
              <a:t>»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404664"/>
            <a:ext cx="2250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ЗАКЛЮЧЕНИЕ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268760"/>
            <a:ext cx="9144000" cy="4858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85"/>
              </a:spcBef>
              <a:spcAft>
                <a:spcPts val="285"/>
              </a:spcAft>
            </a:pP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Давно замечено, что мудрость и дух народа проявляются в его пословицах и поговорках, а знание пословиц и поговорок того или иного народа способствует не только лучшему знанию языка, но и лучшему пониманию образа мыслей и характера народа</a:t>
            </a:r>
            <a:r>
              <a:rPr lang="ru-RU" dirty="0" smtClean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r>
              <a:rPr lang="ru-RU" dirty="0"/>
              <a:t>Важно помнить, </a:t>
            </a:r>
            <a:r>
              <a:rPr lang="ru-RU" dirty="0" smtClean="0"/>
              <a:t>что английские </a:t>
            </a:r>
            <a:r>
              <a:rPr lang="ru-RU" dirty="0"/>
              <a:t>пословицы для выражения одной и той же или сходной мысли часто использовали различные образы, которые</a:t>
            </a:r>
            <a:r>
              <a:rPr lang="ru-RU" dirty="0" smtClean="0"/>
              <a:t>, </a:t>
            </a:r>
            <a:r>
              <a:rPr lang="ru-RU" dirty="0"/>
              <a:t>отражают различный социальный уклад и быт двух народов и часто не являются абсолютными эквивалентами.</a:t>
            </a:r>
          </a:p>
          <a:p>
            <a:pPr>
              <a:lnSpc>
                <a:spcPct val="115000"/>
              </a:lnSpc>
              <a:spcBef>
                <a:spcPts val="285"/>
              </a:spcBef>
              <a:spcAft>
                <a:spcPts val="285"/>
              </a:spcAft>
            </a:pPr>
            <a:r>
              <a:rPr lang="ru-RU" dirty="0"/>
              <a:t>Также немаловажно и то, что в каждом языке существуют фразы и выражения, которые нельзя понимать буквально, даже если известно значение каждого слова и ясна грамматическая конструкция. Смысл такой фразы остается непонятным и странным. Попытки дословного перевода пословиц и поговорок могут привести к неожиданному, часто нелепому результату. </a:t>
            </a:r>
          </a:p>
          <a:p>
            <a:pPr>
              <a:lnSpc>
                <a:spcPct val="115000"/>
              </a:lnSpc>
              <a:spcBef>
                <a:spcPts val="285"/>
              </a:spcBef>
              <a:spcAft>
                <a:spcPts val="285"/>
              </a:spcAft>
            </a:pPr>
            <a:endParaRPr lang="ru-RU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23928" y="332656"/>
            <a:ext cx="1160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Вывод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1052736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Анализ собранного материала показал, что некоторые пословичные и поговорочные образования, традиционно представляемые в словарях и справочниках как варианты более крупных единиц, на самом деле являются вполне самостоятельными речениями. </a:t>
            </a:r>
          </a:p>
          <a:p>
            <a:r>
              <a:rPr lang="ru-RU" dirty="0"/>
              <a:t>Проанализировав более 100 пословиц и поговорок, я пришла к </a:t>
            </a:r>
            <a:r>
              <a:rPr lang="ru-RU" dirty="0" smtClean="0"/>
              <a:t>следующим</a:t>
            </a:r>
            <a:r>
              <a:rPr lang="en-US" dirty="0" smtClean="0"/>
              <a:t> </a:t>
            </a:r>
            <a:r>
              <a:rPr lang="ru-RU" dirty="0" smtClean="0"/>
              <a:t>выводам</a:t>
            </a:r>
            <a:r>
              <a:rPr lang="ru-RU" dirty="0"/>
              <a:t>:                                             </a:t>
            </a:r>
          </a:p>
          <a:p>
            <a:r>
              <a:rPr lang="ru-RU" dirty="0"/>
              <a:t>)Пословицы и поговорки многозначны и ярки. Они находятся вне времени и вне классового деления, т.е. их произносят как богатые люди, так и люди низших слоев общества;</a:t>
            </a:r>
          </a:p>
          <a:p>
            <a:r>
              <a:rPr lang="ru-RU" dirty="0"/>
              <a:t>)Пословицы и поговорки английского языка довольно-таки трудны для перевода на другие языки;</a:t>
            </a:r>
          </a:p>
          <a:p>
            <a:r>
              <a:rPr lang="ru-RU" dirty="0"/>
              <a:t>)Почти в любом языке можно подобрать эквиваленты английским пословицам и поговоркам;</a:t>
            </a:r>
          </a:p>
          <a:p>
            <a:r>
              <a:rPr lang="ru-RU" dirty="0"/>
              <a:t>Из всего вышесказанного следует, что любой языковед должен владеть навыками перевода единиц устного народного творчества, уметь не просто их дословно переводить, а складно и грамотно передавать их основное содержание.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41277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Для достижения поставленной задачи цели в исследовании ставятся и решаются следующие задачи:</a:t>
            </a:r>
            <a:endParaRPr lang="ru-RU" sz="2400" dirty="0" smtClean="0"/>
          </a:p>
          <a:p>
            <a:r>
              <a:rPr lang="ru-RU" sz="2400" b="1" dirty="0" smtClean="0"/>
              <a:t>– рассмотреть употребление пословиц и поговорок в лингвистике; </a:t>
            </a:r>
            <a:endParaRPr lang="ru-RU" sz="2400" dirty="0" smtClean="0"/>
          </a:p>
          <a:p>
            <a:r>
              <a:rPr lang="ru-RU" sz="2400" b="1" dirty="0" smtClean="0"/>
              <a:t>– определить типы и виды деформаций пословиц;</a:t>
            </a:r>
            <a:endParaRPr lang="ru-RU" sz="2400" dirty="0" smtClean="0"/>
          </a:p>
          <a:p>
            <a:r>
              <a:rPr lang="ru-RU" sz="2400" b="1" dirty="0" smtClean="0"/>
              <a:t>– охарактеризовать практические особенности употребления пословиц в английском языке.</a:t>
            </a:r>
            <a:endParaRPr lang="ru-RU" sz="2400" dirty="0" smtClean="0"/>
          </a:p>
          <a:p>
            <a:r>
              <a:rPr lang="ru-RU" sz="2400" b="1" dirty="0" smtClean="0"/>
              <a:t>Объект исследования — пословицы английского языка</a:t>
            </a:r>
            <a:endParaRPr lang="ru-RU" sz="2400" dirty="0" smtClean="0"/>
          </a:p>
          <a:p>
            <a:r>
              <a:rPr lang="ru-RU" sz="2400" b="1" dirty="0" smtClean="0"/>
              <a:t>Предметом данного исследования  являются основы закономерности формирования и развития пословиц в английском языке.</a:t>
            </a:r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260648"/>
            <a:ext cx="5076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Цель: рассмотреть </a:t>
            </a:r>
            <a:r>
              <a:rPr lang="ru-RU" sz="2400" b="1" dirty="0"/>
              <a:t>пословицы в английском языке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1663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Употребление пословиц и поговорок в лингвистике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484784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лингвистике существуют разные определения языковой картины мира. Мы принимаем следующее определение: Языковая картина мира - это выработанное многовековым опытом народа, осуществляемое средствами языковых номинаций изображение всего существующего как целостного и многоступенчатого мира в своем строении и в осмысляемых языком связях своих частей, представляющего, во -первых человека, его материальную и духовную жизнедеятельности и, во - вторых, все то, что его окружает: пространство и время, живую и неживую природу, область созданных человеком мифов и социум.</a:t>
            </a:r>
          </a:p>
          <a:p>
            <a:r>
              <a:rPr lang="ru-RU" dirty="0"/>
              <a:t>Комплексное изучение пословиц и поговорок как объекта лингвистического исследования является актуальным, что богатство </a:t>
            </a:r>
            <a:r>
              <a:rPr lang="ru-RU" dirty="0" err="1"/>
              <a:t>паремиологического</a:t>
            </a:r>
            <a:r>
              <a:rPr lang="ru-RU" dirty="0"/>
              <a:t> фонда открывает широкие перспективы для дальнейшего изучения пословиц и поговорок.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3472"/>
            <a:ext cx="5286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Национальная культура через призму пословиц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84784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Как известно индивидуального и общего, национального наиболее ярко достигается путем сравнения, поэтому в работе используется метод сопоставительного анализа с применением лингвострановедческого комментария. Лингвострановедческий комментарий раскрывает национальные особенности восприятия внеязыкового факта, восполняет недостающие фоновые знания, необходимые для понимания незнакомых реалий, а также выявляет специфически национальные, культурно-бытовые или иные коннотации</a:t>
            </a:r>
            <a:r>
              <a:rPr lang="ru-RU" dirty="0" smtClean="0"/>
              <a:t>. </a:t>
            </a:r>
          </a:p>
          <a:p>
            <a:r>
              <a:rPr lang="ru-RU" dirty="0"/>
              <a:t>Можно безошибочно предположить, что любая пословица была создана определенным человеком в определенных обстоятельствах, однако для очень многих старых пословиц источник их происхождения полностью утрачен. </a:t>
            </a:r>
            <a:r>
              <a:rPr lang="ru-RU" dirty="0" smtClean="0"/>
              <a:t>Справедливо </a:t>
            </a:r>
            <a:r>
              <a:rPr lang="ru-RU" dirty="0"/>
              <a:t>будет высказать предположение о том, что большинство пословиц абстрактного характера начало свою жизнь именно таким путем.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88640"/>
            <a:ext cx="51480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ПРАКТИЧЕСКИЕ ОСОБЕННОСТИ УПОТРЕБЛЕНИЯ ПОСЛОВИЦ В АНГЛИЙСКОМ ЯЗЫКЕ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25550" y="170080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английском языке нами рассматривается использование модальных глаголов </a:t>
            </a:r>
            <a:r>
              <a:rPr lang="ru-RU" dirty="0" err="1"/>
              <a:t>can</a:t>
            </a:r>
            <a:r>
              <a:rPr lang="ru-RU" dirty="0"/>
              <a:t>, </a:t>
            </a:r>
            <a:r>
              <a:rPr lang="ru-RU" dirty="0" err="1"/>
              <a:t>may</a:t>
            </a:r>
            <a:r>
              <a:rPr lang="ru-RU" dirty="0"/>
              <a:t>, </a:t>
            </a:r>
            <a:r>
              <a:rPr lang="ru-RU" dirty="0" err="1"/>
              <a:t>must</a:t>
            </a:r>
            <a:r>
              <a:rPr lang="ru-RU" dirty="0"/>
              <a:t>, </a:t>
            </a:r>
            <a:r>
              <a:rPr lang="ru-RU" dirty="0" err="1"/>
              <a:t>should</a:t>
            </a:r>
            <a:r>
              <a:rPr lang="ru-RU" dirty="0"/>
              <a:t>, </a:t>
            </a:r>
            <a:r>
              <a:rPr lang="ru-RU" dirty="0" err="1"/>
              <a:t>would</a:t>
            </a:r>
            <a:r>
              <a:rPr lang="ru-RU" dirty="0"/>
              <a:t> в пословицах и поговорках. Модальные глаголы в отличие от обычных глаголов обозначают не действия, а лишь отвлеченные модальные значения необходимости, целесообразности, возможности, вероятности и т.п</a:t>
            </a:r>
            <a:r>
              <a:rPr lang="ru-RU" dirty="0" smtClean="0"/>
              <a:t>.</a:t>
            </a:r>
          </a:p>
          <a:p>
            <a:r>
              <a:rPr lang="ru-RU" dirty="0"/>
              <a:t>Все эти МСГ (модальные структуры глаголов) состоят из сочетаний:</a:t>
            </a:r>
          </a:p>
          <a:p>
            <a:r>
              <a:rPr lang="ru-RU" dirty="0"/>
              <a:t>&gt; инфинитив + модальное слово</a:t>
            </a:r>
          </a:p>
          <a:p>
            <a:r>
              <a:rPr lang="ru-RU" dirty="0"/>
              <a:t>&gt; причастие + модальное слово</a:t>
            </a:r>
          </a:p>
          <a:p>
            <a:r>
              <a:rPr lang="ru-RU" dirty="0"/>
              <a:t>&gt; глагол условного наклонения + модальное слово</a:t>
            </a:r>
          </a:p>
          <a:p>
            <a:r>
              <a:rPr lang="ru-RU" dirty="0"/>
              <a:t>&gt; инфинитив + модальное слово + вспомогательный глагол</a:t>
            </a:r>
          </a:p>
          <a:p>
            <a:r>
              <a:rPr lang="ru-RU" dirty="0"/>
              <a:t>&gt; инфинитив + модальное слово + союзная частица</a:t>
            </a:r>
          </a:p>
          <a:p>
            <a:r>
              <a:rPr lang="ru-RU" dirty="0"/>
              <a:t>&gt; причастие + модальное слово + союз</a:t>
            </a:r>
          </a:p>
          <a:p>
            <a:r>
              <a:rPr lang="en-US" dirty="0" smtClean="0"/>
              <a:t>&gt; </a:t>
            </a:r>
            <a:r>
              <a:rPr lang="ru-RU" dirty="0" smtClean="0"/>
              <a:t>глагол </a:t>
            </a:r>
            <a:r>
              <a:rPr lang="ru-RU" dirty="0"/>
              <a:t>условного наклонения + модальное слово + вспомогательный </a:t>
            </a:r>
            <a:r>
              <a:rPr lang="ru-RU" dirty="0" smtClean="0"/>
              <a:t>глагол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+mj-lt"/>
                <a:cs typeface="Times New Roman" pitchFamily="18" charset="0"/>
              </a:rPr>
              <a:t>Трудность перевода английских пословиц и поговорок на другой язык</a:t>
            </a:r>
            <a:endParaRPr lang="ru-RU" sz="2400" b="1" dirty="0">
              <a:latin typeface="+mj-lt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04" y="1556792"/>
            <a:ext cx="9144000" cy="4885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85"/>
              </a:spcBef>
              <a:spcAft>
                <a:spcPts val="285"/>
              </a:spcAft>
            </a:pPr>
            <a:r>
              <a:rPr lang="ru-RU" dirty="0">
                <a:ea typeface="Times New Roman" panose="02020603050405020304" pitchFamily="18" charset="0"/>
              </a:rPr>
              <a:t>Трудность перевод английских пословиц и поговорок возникают и возникали всегда. А, учитывая все особенности того или иного языка, переводить то, что считается частью культурой одного народа на другой язык, очень сложно</a:t>
            </a:r>
            <a:r>
              <a:rPr lang="ru-RU" dirty="0" smtClean="0">
                <a:ea typeface="Times New Roman" panose="02020603050405020304" pitchFamily="18" charset="0"/>
              </a:rPr>
              <a:t>.</a:t>
            </a:r>
            <a:endParaRPr lang="en-US" dirty="0" smtClean="0"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285"/>
              </a:spcBef>
              <a:spcAft>
                <a:spcPts val="285"/>
              </a:spcAft>
            </a:pPr>
            <a:r>
              <a:rPr lang="ru-RU" dirty="0" smtClean="0">
                <a:effectLst/>
                <a:ea typeface="Times New Roman" panose="02020603050405020304" pitchFamily="18" charset="0"/>
              </a:rPr>
              <a:t>Три </a:t>
            </a:r>
            <a:r>
              <a:rPr lang="ru-RU" dirty="0" smtClean="0"/>
              <a:t>правила </a:t>
            </a:r>
            <a:r>
              <a:rPr lang="ru-RU" dirty="0"/>
              <a:t>фразеологических </a:t>
            </a:r>
            <a:r>
              <a:rPr lang="ru-RU" dirty="0" err="1" smtClean="0"/>
              <a:t>единц</a:t>
            </a:r>
            <a:r>
              <a:rPr lang="ru-RU" dirty="0" smtClean="0"/>
              <a:t>:</a:t>
            </a:r>
          </a:p>
          <a:p>
            <a:r>
              <a:rPr lang="ru-RU" dirty="0"/>
              <a:t>► Оптимальным переводческим решением является поиск идентичной ФЕ. Однако следует признать, что число подобных соответствий в английском и русском языках крайне ограничено. </a:t>
            </a:r>
          </a:p>
          <a:p>
            <a:r>
              <a:rPr lang="ru-RU" dirty="0"/>
              <a:t>► Калькирование, или пословный перевод, иногда допустим, хотя этот метод не всегда является эффективным. </a:t>
            </a:r>
          </a:p>
          <a:p>
            <a:r>
              <a:rPr lang="ru-RU" dirty="0"/>
              <a:t>► При отсутствии непосредственных соответствий фразеологизм, употреблённый в языке оригинал, можно заменить перевести с помощью аналогичной фразеологической единицы, хотя он и на иной словесно-образной основе. Следует также учитывать, что стилистическая или эмоциональная окраска не всегда совпадают. В этом случае </a:t>
            </a:r>
            <a:r>
              <a:rPr lang="ru-RU" dirty="0" err="1"/>
              <a:t>взаимозамена</a:t>
            </a:r>
            <a:r>
              <a:rPr lang="ru-RU" dirty="0"/>
              <a:t> невозможна.</a:t>
            </a:r>
          </a:p>
          <a:p>
            <a:pPr>
              <a:lnSpc>
                <a:spcPct val="115000"/>
              </a:lnSpc>
              <a:spcBef>
                <a:spcPts val="285"/>
              </a:spcBef>
              <a:spcAft>
                <a:spcPts val="285"/>
              </a:spcAft>
            </a:pPr>
            <a:endParaRPr lang="ru-RU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Ветер сетью не поймаешь -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wind</a:t>
            </a:r>
            <a:r>
              <a:rPr lang="ru-RU" dirty="0"/>
              <a:t> </a:t>
            </a:r>
            <a:r>
              <a:rPr lang="ru-RU" dirty="0" err="1"/>
              <a:t>can't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caught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a </a:t>
            </a:r>
            <a:r>
              <a:rPr lang="ru-RU" dirty="0" err="1" smtClean="0"/>
              <a:t>net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Дословный перевод </a:t>
            </a:r>
            <a:r>
              <a:rPr lang="ru-RU" dirty="0" smtClean="0"/>
              <a:t>с </a:t>
            </a:r>
            <a:r>
              <a:rPr lang="ru-RU" dirty="0"/>
              <a:t>английского:</a:t>
            </a:r>
          </a:p>
          <a:p>
            <a:r>
              <a:rPr lang="ru-RU" dirty="0"/>
              <a:t>Ветер не может быть </a:t>
            </a:r>
            <a:r>
              <a:rPr lang="ru-RU" dirty="0" err="1"/>
              <a:t>поийман</a:t>
            </a:r>
            <a:r>
              <a:rPr lang="ru-RU" dirty="0"/>
              <a:t> в сеть.</a:t>
            </a:r>
          </a:p>
          <a:p>
            <a:r>
              <a:rPr lang="ru-RU" dirty="0"/>
              <a:t>МСГ</a:t>
            </a:r>
            <a:r>
              <a:rPr lang="ru-RU" dirty="0" smtClean="0"/>
              <a:t>:</a:t>
            </a:r>
            <a:endParaRPr lang="en-US" dirty="0" smtClean="0"/>
          </a:p>
          <a:p>
            <a:r>
              <a:rPr lang="en-US" dirty="0" smtClean="0"/>
              <a:t>&gt; </a:t>
            </a:r>
            <a:r>
              <a:rPr lang="ru-RU" dirty="0" smtClean="0"/>
              <a:t>модальное слово + инфинитив + </a:t>
            </a:r>
            <a:r>
              <a:rPr lang="ru-RU" dirty="0"/>
              <a:t>вспомогательный </a:t>
            </a:r>
            <a:r>
              <a:rPr lang="ru-RU" dirty="0" smtClean="0"/>
              <a:t>глагол</a:t>
            </a:r>
          </a:p>
          <a:p>
            <a:r>
              <a:rPr lang="ru-RU" dirty="0" smtClean="0"/>
              <a:t>Модальное слово:</a:t>
            </a:r>
          </a:p>
          <a:p>
            <a:r>
              <a:rPr lang="en-US" dirty="0" smtClean="0"/>
              <a:t>Can’t ( can not )</a:t>
            </a:r>
          </a:p>
          <a:p>
            <a:endParaRPr lang="en-US" dirty="0"/>
          </a:p>
          <a:p>
            <a:r>
              <a:rPr lang="ru-RU" dirty="0"/>
              <a:t>Где пройти нельзя, любовь и ползком проберется - </a:t>
            </a:r>
            <a:r>
              <a:rPr lang="ru-RU" dirty="0" err="1"/>
              <a:t>Love</a:t>
            </a:r>
            <a:r>
              <a:rPr lang="ru-RU" dirty="0"/>
              <a:t> </a:t>
            </a:r>
            <a:r>
              <a:rPr lang="ru-RU" dirty="0" err="1"/>
              <a:t>will</a:t>
            </a:r>
            <a:r>
              <a:rPr lang="ru-RU" dirty="0"/>
              <a:t> </a:t>
            </a:r>
            <a:r>
              <a:rPr lang="ru-RU" dirty="0" err="1"/>
              <a:t>creep</a:t>
            </a:r>
            <a:r>
              <a:rPr lang="ru-RU" dirty="0"/>
              <a:t> </a:t>
            </a:r>
            <a:r>
              <a:rPr lang="ru-RU" dirty="0" err="1"/>
              <a:t>where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may</a:t>
            </a:r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 smtClean="0"/>
              <a:t>go</a:t>
            </a:r>
            <a:r>
              <a:rPr lang="en-US" dirty="0" smtClean="0"/>
              <a:t>.</a:t>
            </a:r>
          </a:p>
          <a:p>
            <a:r>
              <a:rPr lang="ru-RU" dirty="0" smtClean="0"/>
              <a:t>Дословный перевод с английского: </a:t>
            </a:r>
          </a:p>
          <a:p>
            <a:r>
              <a:rPr lang="ru-RU" dirty="0" smtClean="0"/>
              <a:t>Любовь </a:t>
            </a:r>
            <a:r>
              <a:rPr lang="ru-RU" dirty="0"/>
              <a:t>будет красться, где не можно </a:t>
            </a:r>
            <a:r>
              <a:rPr lang="ru-RU" dirty="0" smtClean="0"/>
              <a:t>пройти.</a:t>
            </a:r>
          </a:p>
          <a:p>
            <a:r>
              <a:rPr lang="ru-RU" dirty="0" smtClean="0"/>
              <a:t>МСГ:</a:t>
            </a:r>
            <a:endParaRPr lang="ru-RU" dirty="0"/>
          </a:p>
          <a:p>
            <a:r>
              <a:rPr lang="ru-RU" dirty="0"/>
              <a:t>&gt; инфинитив + модальное слово</a:t>
            </a:r>
          </a:p>
          <a:p>
            <a:r>
              <a:rPr lang="ru-RU" dirty="0" smtClean="0"/>
              <a:t>Модальное слово:</a:t>
            </a:r>
          </a:p>
          <a:p>
            <a:r>
              <a:rPr lang="en-US" dirty="0" smtClean="0"/>
              <a:t>May</a:t>
            </a:r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260648"/>
            <a:ext cx="1811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Например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0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14422"/>
            <a:ext cx="854432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Горьким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лечат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сладким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калечат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Bitter pills </a:t>
            </a:r>
            <a:r>
              <a:rPr kumimoji="0" lang="en-US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may have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blessed effects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0000"/>
                </a:solidFill>
                <a:cs typeface="Arial" pitchFamily="34" charset="0"/>
              </a:rPr>
              <a:t>Дословный перевод  с английского: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cs typeface="Arial" pitchFamily="34" charset="0"/>
              </a:rPr>
              <a:t>Горькие таблетки могут иметь благословенные эффекты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cs typeface="Arial" pitchFamily="34" charset="0"/>
              </a:rPr>
              <a:t>МСГ:</a:t>
            </a:r>
            <a:endParaRPr lang="en-US" dirty="0" smtClean="0"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&gt; инфинитив + модальное слово + вспомогательный глагол</a:t>
            </a:r>
            <a:endParaRPr lang="ru-RU" dirty="0" smtClean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cs typeface="Arial" pitchFamily="34" charset="0"/>
              </a:rPr>
              <a:t>Модальное слово: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pitchFamily="34" charset="0"/>
              </a:rPr>
              <a:t>May have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Счастье за деньги не купишь - </a:t>
            </a:r>
            <a:r>
              <a:rPr lang="ru-RU" dirty="0" err="1" smtClean="0"/>
              <a:t>Money</a:t>
            </a:r>
            <a:r>
              <a:rPr lang="ru-RU" dirty="0" smtClean="0"/>
              <a:t> </a:t>
            </a:r>
            <a:r>
              <a:rPr lang="ru-RU" dirty="0" err="1" smtClean="0"/>
              <a:t>can</a:t>
            </a:r>
            <a:r>
              <a:rPr lang="ru-RU" dirty="0" smtClean="0"/>
              <a:t> </a:t>
            </a:r>
            <a:r>
              <a:rPr lang="ru-RU" dirty="0" err="1" smtClean="0"/>
              <a:t>not</a:t>
            </a:r>
            <a:r>
              <a:rPr lang="ru-RU" dirty="0" smtClean="0"/>
              <a:t> </a:t>
            </a:r>
            <a:r>
              <a:rPr lang="ru-RU" dirty="0" err="1" smtClean="0"/>
              <a:t>buy</a:t>
            </a:r>
            <a:r>
              <a:rPr lang="ru-RU" dirty="0" smtClean="0"/>
              <a:t> </a:t>
            </a:r>
            <a:r>
              <a:rPr lang="ru-RU" dirty="0" err="1" smtClean="0"/>
              <a:t>happiness</a:t>
            </a: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Дословный перевод с английского: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Деньги не могут купить счастья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МСГ: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инфинитив + модальное слово + вспомогательный глагол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Модальное слово: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Can not</a:t>
            </a:r>
            <a:endParaRPr lang="ru-RU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Люди, живущие в стеклянных домах, не должны бросать в друг друга камни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People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who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live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in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glass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houses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i="0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shouldn't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throw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stones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another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0000"/>
                </a:solidFill>
                <a:cs typeface="Arial" pitchFamily="34" charset="0"/>
              </a:rPr>
              <a:t>Дословный перевод с английского: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cs typeface="Arial" pitchFamily="34" charset="0"/>
              </a:rPr>
              <a:t>Люди, живущие в стеклянных домах, не должны бросать камни в другое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cs typeface="Arial" pitchFamily="34" charset="0"/>
              </a:rPr>
              <a:t>МСГ: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&gt;</a:t>
            </a:r>
            <a:r>
              <a:rPr lang="ru-RU" dirty="0" smtClean="0"/>
              <a:t>причастие + модальное слово</a:t>
            </a: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cs typeface="Arial" pitchFamily="34" charset="0"/>
              </a:rPr>
              <a:t>Модальное слово: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pitchFamily="34" charset="0"/>
              </a:rPr>
              <a:t>Shouldn’t ( should not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/>
              <a:t>Лес</a:t>
            </a:r>
            <a:r>
              <a:rPr lang="en-US" dirty="0" smtClean="0"/>
              <a:t> </a:t>
            </a:r>
            <a:r>
              <a:rPr lang="en-US" dirty="0" err="1" smtClean="0"/>
              <a:t>рубят</a:t>
            </a:r>
            <a:r>
              <a:rPr lang="en-US" dirty="0" smtClean="0"/>
              <a:t> — </a:t>
            </a:r>
            <a:r>
              <a:rPr lang="en-US" dirty="0" err="1" smtClean="0"/>
              <a:t>щепки</a:t>
            </a:r>
            <a:r>
              <a:rPr lang="en-US" dirty="0" smtClean="0"/>
              <a:t> </a:t>
            </a:r>
            <a:r>
              <a:rPr lang="en-US" dirty="0" err="1" smtClean="0"/>
              <a:t>летят</a:t>
            </a:r>
            <a:r>
              <a:rPr lang="en-US" dirty="0" smtClean="0"/>
              <a:t> - You can't make an </a:t>
            </a:r>
            <a:r>
              <a:rPr lang="en-US" dirty="0" err="1" smtClean="0"/>
              <a:t>omelette</a:t>
            </a:r>
            <a:r>
              <a:rPr lang="en-US" dirty="0" smtClean="0"/>
              <a:t> without breaking a few eggs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cs typeface="Arial" pitchFamily="34" charset="0"/>
              </a:rPr>
              <a:t>Дословный перевод с английского: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cs typeface="Arial" pitchFamily="34" charset="0"/>
              </a:rPr>
              <a:t>Вы не можете сделать омлет, не разбив несколько яиц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cs typeface="Arial" pitchFamily="34" charset="0"/>
              </a:rPr>
              <a:t>МСГ: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&gt;</a:t>
            </a:r>
            <a:r>
              <a:rPr lang="ru-RU" dirty="0" smtClean="0"/>
              <a:t>инфинитив + модальное слово + вспомогательный глагол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cs typeface="Arial" pitchFamily="34" charset="0"/>
              </a:rPr>
              <a:t>Модальное слово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pitchFamily="34" charset="0"/>
              </a:rPr>
              <a:t>Can’t ( can not )</a:t>
            </a:r>
            <a:endParaRPr lang="ru-RU" dirty="0" smtClean="0">
              <a:cs typeface="Arial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лед самолета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542</TotalTime>
  <Words>1117</Words>
  <Application>Microsoft Office PowerPoint</Application>
  <PresentationFormat>Экран 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След самолета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Модальные глаголы в пословицах и поговорках.</dc:title>
  <dc:creator>t460p</dc:creator>
  <cp:lastModifiedBy>t460p</cp:lastModifiedBy>
  <cp:revision>53</cp:revision>
  <dcterms:modified xsi:type="dcterms:W3CDTF">2020-11-25T14:23:34Z</dcterms:modified>
</cp:coreProperties>
</file>