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265" r:id="rId4"/>
    <p:sldId id="299" r:id="rId5"/>
    <p:sldId id="273" r:id="rId6"/>
    <p:sldId id="274" r:id="rId7"/>
    <p:sldId id="266" r:id="rId8"/>
    <p:sldId id="278" r:id="rId9"/>
    <p:sldId id="275" r:id="rId10"/>
    <p:sldId id="276" r:id="rId11"/>
    <p:sldId id="279" r:id="rId12"/>
    <p:sldId id="280" r:id="rId13"/>
    <p:sldId id="287" r:id="rId14"/>
    <p:sldId id="267" r:id="rId15"/>
    <p:sldId id="277" r:id="rId16"/>
    <p:sldId id="268" r:id="rId17"/>
    <p:sldId id="269" r:id="rId18"/>
    <p:sldId id="270" r:id="rId19"/>
    <p:sldId id="271" r:id="rId20"/>
    <p:sldId id="272" r:id="rId21"/>
    <p:sldId id="282" r:id="rId22"/>
    <p:sldId id="284" r:id="rId23"/>
    <p:sldId id="286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8" r:id="rId34"/>
  </p:sldIdLst>
  <p:sldSz cx="9144000" cy="6858000" type="screen4x3"/>
  <p:notesSz cx="6858000" cy="99472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422C16"/>
    <a:srgbClr val="0C788E"/>
    <a:srgbClr val="006666"/>
    <a:srgbClr val="660066"/>
    <a:srgbClr val="003300"/>
    <a:srgbClr val="9966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65" d="100"/>
          <a:sy n="65" d="100"/>
        </p:scale>
        <p:origin x="125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737B9-E86B-402B-911F-2AD34B640B78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FBEC2-4258-472C-9CEA-AA7E7394BD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4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Myppt.ru</a:t>
            </a: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B7C58-0094-4C77-9547-C331E6A10FD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Myppt.ru</a:t>
            </a: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09992-973B-4CC8-94A1-2CDCD0A2152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Myppt.ru</a:t>
            </a: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D011C-5485-481D-A14B-78FD9310DF9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Myppt.ru</a:t>
            </a: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83641-07F8-4EE4-8A8E-8E41A273EE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Myppt.ru</a:t>
            </a:r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1F1E5-0935-4C6C-862E-2AC8B8F130A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Myppt.ru</a:t>
            </a: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E9AA1-8979-4125-B4E6-035A6F91855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Myppt.ru</a:t>
            </a:r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9DDB4-0A7A-441D-970F-55FD09F67B1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Myppt.ru</a:t>
            </a:r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D1B05-F293-4C87-BDB4-0F90607C12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Myppt.ru</a:t>
            </a:r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31183-0137-49DB-B450-0CDD38851DE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Myppt.ru</a:t>
            </a: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33179-85FC-4A46-9270-FDF9C2102AC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Myppt.ru</a:t>
            </a:r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966E3-835C-4A1B-A9AD-4ABC907FB70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s-ES" smtClean="0"/>
              <a:t>Myppt.ru</a:t>
            </a: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23AC82-2EFD-44DB-87BD-83FFD58E6E5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slide" Target="slide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24.xml"/><Relationship Id="rId18" Type="http://schemas.openxmlformats.org/officeDocument/2006/relationships/slide" Target="slide31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12" Type="http://schemas.openxmlformats.org/officeDocument/2006/relationships/slide" Target="slide22.xml"/><Relationship Id="rId17" Type="http://schemas.openxmlformats.org/officeDocument/2006/relationships/slide" Target="slide30.xml"/><Relationship Id="rId2" Type="http://schemas.openxmlformats.org/officeDocument/2006/relationships/image" Target="../media/image3.png"/><Relationship Id="rId16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slide" Target="slide9.xml"/><Relationship Id="rId5" Type="http://schemas.openxmlformats.org/officeDocument/2006/relationships/slide" Target="slide17.xml"/><Relationship Id="rId15" Type="http://schemas.openxmlformats.org/officeDocument/2006/relationships/slide" Target="slide26.xml"/><Relationship Id="rId10" Type="http://schemas.openxmlformats.org/officeDocument/2006/relationships/slide" Target="slide14.xml"/><Relationship Id="rId4" Type="http://schemas.openxmlformats.org/officeDocument/2006/relationships/slide" Target="slide2.xml"/><Relationship Id="rId9" Type="http://schemas.openxmlformats.org/officeDocument/2006/relationships/slide" Target="slide16.xml"/><Relationship Id="rId14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572272"/>
            <a:ext cx="2071670" cy="2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357166"/>
            <a:ext cx="7643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60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84784"/>
            <a:ext cx="79208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422C16"/>
                </a:solidFill>
                <a:latin typeface="Times New Roman" pitchFamily="18" charset="0"/>
                <a:cs typeface="Times New Roman" pitchFamily="18" charset="0"/>
              </a:rPr>
              <a:t>Проект по географии </a:t>
            </a:r>
          </a:p>
          <a:p>
            <a:pPr algn="ctr"/>
            <a:r>
              <a:rPr lang="ru-RU" sz="4800" b="1" dirty="0" smtClean="0">
                <a:solidFill>
                  <a:srgbClr val="422C16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«Имена русских первооткрывателей 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карте мира.»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Юрий Федорович Лисянский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6248400" cy="530120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Юрий Федорович Лисянский –российский мореплаватель и исследователь. Капитан второго ранга.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Происходит из древнего украинского казацкого рода. Иван Крузенштерн и Юрий Лисянский на шлюпах «Надежда» и «Нева» совершили первую русскую кругосветную экспедицию. Лисянский командовал «Невой» и открыл один из Гавайских островов. Лисянский первым описал Гавайи в книге «Путешествие вокруг свет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(1812). В честь Лисянского названы: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остров Лисянского, мыс, пролив и полуостров, полуостров на побережье Охотского моря.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0b0be92d4dc911ca36225f512bcb71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16832"/>
            <a:ext cx="2590359" cy="415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Фаддей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Фаддеевич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Беллинсгаузен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6477000" cy="551723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Фаддей Фадеевич Беллинсгаузен –знаменитый российский мореплаватель, первооткрыватель Антарктиды. Происходит из остзейских немецких дворян.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 1803-1806 Беллинсгаузен участвовал в первом кругосветном плавании русских судов 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фарегате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«Надежда» под командой Ивана Крузенштерна. В 1819-1821 был начальником кругосветной антарктической экспедиции, отправленной в южно-полярные моря. Она состояла из шлюпов «Восток» и «Мирный», последним командовал Михаил Лазарев.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Именем Беллинсгаузена названы: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море Беллинсгаузена в Тихом океане, острова Фаддея и залив Фаддея в море Лаптевых, ледник Беллинсгаузена.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Fabian Gottlieb von Bellingshausen 1778-1852 250 3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700808"/>
            <a:ext cx="2493686" cy="414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Михаил Петрович Лазарев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5508104" cy="52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Михаил Петрович Лазарев –русский флотоводец и мореплаватель, адмирал, командующий Черноморским флотом, участник трех кругосветных плаваний и первооткрыватель Антарктиды. 16 января 1829 года им(вместе с Беллинсгаузеном) была открыта шестая часть света –Антарктида –и ряд островов в Тихом океане.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Его именем названы множество географических объектов, а также ледник в Антарктиде , научные станции 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море у берегов Антарктиды.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00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340768"/>
            <a:ext cx="2895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62" y="1192064"/>
            <a:ext cx="4469184" cy="446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412776"/>
            <a:ext cx="41764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«Сей остров в широте южной 54˚51 ׳ , долготе западной 37˚13 ׳  я назвал островом Анненкова в честь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второго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лейтенанта на шлюпе «Мирном»», - записал начальник экспедиции Беллинсгаузен в своем дневнике 5 декабря 1819 года. Это было первое географическое открытие русских на подходе к Антарктиде. Но теперь мы даже можем не знать, кто такой Анненков. Само русск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звучание имени становится главным в функции географического наименования.</a:t>
            </a:r>
          </a:p>
        </p:txBody>
      </p:sp>
      <p:sp>
        <p:nvSpPr>
          <p:cNvPr id="4" name="Управляющая кнопка: сведения 3">
            <a:hlinkClick r:id="rId3" action="ppaction://hlinksldjump" highlightClick="1"/>
          </p:cNvPr>
          <p:cNvSpPr/>
          <p:nvPr/>
        </p:nvSpPr>
        <p:spPr>
          <a:xfrm>
            <a:off x="8744814" y="6523158"/>
            <a:ext cx="288032" cy="28803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8388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Яков Санников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СА́ННИКОВ Яков (18—19 вв. — якутский промышленник, исследователь Новосибирских о-вов. В 1800 открыл и описал о-в Столбовой, в 1805 открыл о-в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Фаддевский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1808—10 принимал участие 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М. М.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Геденштрома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съемке и исследованию Новосибирских о-вов; в 1810 пересек о-в Новая Сибирь с юга на север. В 1811 вместе с землемером Пшеницыным обошел о-в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Фаддеевский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установил, что он соединяется с о-вом Котельным низменным песчаным пространством, позднее названным Землей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Бунге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С. высказал мнение о существовании обширной земли к северу от Новосибирских о-вов, т. н. Земли Санникова (позже было доказано, что ее не существует). Именем С. назван пролив между о-вами М. Ляховский и Котельный и река на Новосибирских о-вах.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7414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Дмитрий Яковлевич Лаптев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Харитон Прокофьевич Лаптев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2816"/>
            <a:ext cx="9144000" cy="508518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Дмитрий Яковлевич Лаптев –русский исследователь Арктики, вице-адмирал. С 1736 года руководил одним из северных отрядов Второй Камчатской экспедиции. В результате плаваний и сухопутных походов 1739-1742 года были проведены описи северного морского побережья. Именем Лаптева назван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мыс в дельте реки Лены.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Именем Дмитрия Лаптева и его двоюродного брата Харитона, названо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море Лаптевых.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Харитон Прокофьевич Лаптев –русский военный моряк, командир отряда Камчатской(Великой Северной) экспедиции, описавший в 1739-1742 годах неизвестный прежде берег полуострова Таймыр.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Северо-западный берег Таймыра, съёмку которого осуществлял непосредственно Харитон Лаптев, называется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Берег Харитона Лаптева.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8" y="188640"/>
            <a:ext cx="8784976" cy="64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483398" y="6237312"/>
            <a:ext cx="504056" cy="43204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0199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Ратманов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Макар Иванович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 descr="Ratmanov Makar Ivanovit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45630"/>
            <a:ext cx="238125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545630"/>
            <a:ext cx="66247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Русский мореплаватель 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путешественник.     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1784 году, в двенадцать лет, Макар Ратманов был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определён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Санкт-Петербургский Морской кадетский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корпус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который тогда возглавлял адмирал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И.Л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Голенищев-Кутузов,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торопецкий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дворянин.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 года Ратманов был произведен в гардемарины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совершил первые плавания на различных судах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Финском заливе. По окончании курса обучения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января 1789 года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М.Ратманов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стал мичманом.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М.И. Ратманов принял участие в первом русском плавании под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командованием Крузенштерна. Старшим офицером на «Надежду» был назначен старший лейтенант Ратманов. И здесь Крузенштерн не ошибся. Ратманов был уже участником многочисленных морских сражений, в течение десяти лет до экспедиции командовал военными судами. Суровый, немногословный, атлетически сложенный, педант в вопросах службы, он идеально подходил на роль старшего помощника.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2015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Остров Ратманова-крайняя восточная точка России.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95362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692" y="2629869"/>
            <a:ext cx="2653315" cy="40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далее 2">
            <a:hlinkClick r:id="rId4" action="ppaction://hlinksldjump" highlightClick="1"/>
          </p:cNvPr>
          <p:cNvSpPr/>
          <p:nvPr/>
        </p:nvSpPr>
        <p:spPr>
          <a:xfrm>
            <a:off x="8678479" y="6365366"/>
            <a:ext cx="32352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27399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Фердинант Петрович Врангель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384376" cy="513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2276872"/>
            <a:ext cx="51759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Закончил Морской  кадетский корпус. В 1817 году в должности мичмана на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шлюпе «Камчатка» под командованием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В.М. Головина Врангель отправился в первое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кругосветное путешествие. В 1825-1827 он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совершил второе кругосветное путешествия,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командуя судном «Кроткий»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Ф.П. Врангель является  одним из основателей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Русского географического  общества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0931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Работу выполнила</a:t>
            </a:r>
          </a:p>
          <a:p>
            <a:r>
              <a:rPr lang="ru-RU" dirty="0" smtClean="0"/>
              <a:t>учащайся 7 «Б» класса </a:t>
            </a:r>
          </a:p>
          <a:p>
            <a:r>
              <a:rPr lang="ru-RU" dirty="0" smtClean="0"/>
              <a:t>МОУ СОШ № 17 г</a:t>
            </a:r>
            <a:r>
              <a:rPr lang="en-US" dirty="0" smtClean="0"/>
              <a:t>.</a:t>
            </a:r>
            <a:r>
              <a:rPr lang="ru-RU" dirty="0" smtClean="0"/>
              <a:t>Карталы</a:t>
            </a:r>
          </a:p>
          <a:p>
            <a:r>
              <a:rPr lang="ru-RU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Данилова Полина</a:t>
            </a:r>
          </a:p>
          <a:p>
            <a:r>
              <a:rPr lang="ru-RU" dirty="0" smtClean="0"/>
              <a:t>Руководитель Мирошина О</a:t>
            </a:r>
            <a:r>
              <a:rPr lang="en-US" dirty="0" smtClean="0"/>
              <a:t>.</a:t>
            </a:r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Кругосветное путешествие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Ф.П. Врангеля на шлюпе «Камчатка»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702287" cy="454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сведения 2">
            <a:hlinkClick r:id="rId3" action="ppaction://hlinksldjump" highlightClick="1"/>
          </p:cNvPr>
          <p:cNvSpPr/>
          <p:nvPr/>
        </p:nvSpPr>
        <p:spPr>
          <a:xfrm>
            <a:off x="8460432" y="6093295"/>
            <a:ext cx="393106" cy="37608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2647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Василий и Мария Прончищевы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400600" cy="4525963"/>
          </a:xfrm>
        </p:spPr>
        <p:txBody>
          <a:bodyPr/>
          <a:lstStyle/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Берег Прончищева, бухта Прончищевой – эти имена не только отмечают географические пункты, но и могут быть символом верности, дружбы и любви. На судне «Якут» отважные мореходы пробились во льдах и достигли максимальной по тем временам (1736) северной широты (77˚29 ׳  , с учетом несовершенных приборов возможно и 77˚55 ׳ ). В конце обратного тяжкого пути Василий Прончищев умер, а через несколько дней умерла и сопровождающая его жена – Мария Прончищева. Экспедицию довел лейтенант Семен Челюскин. Глубокое благоговение и благодарность должны пробуждать, такие имена на карте Таймыра, как берег Прончищева и бухта Прончищевой. Их трудами приобрела свой общий вид карта побережья Северного Ледовитого океана, которую мы видим сегодня, и которая стала достоянием всего человечества.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24128" y="1600200"/>
            <a:ext cx="3168351" cy="4525963"/>
          </a:xfrm>
          <a:prstGeom prst="roundRect">
            <a:avLst>
              <a:gd name="adj" fmla="val 10000"/>
            </a:avLst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Николай Михайлович Пржевальский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5040560" cy="5257800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Русскими именами отмечают горные хребты, вершины, ледники. На картах разных стран прочтем слово Пржевальский: хребет Пржевальского в Китае, остров Пржевальского на Курилах, мыс Пржевальского на озере Беннет на Аляске. Николай Михайлович Пржевальский пешком прошел по Азии 33 тысячи километров, изучая хребты, пустыни, животный и растительный мир. Ученики Пржевальского, географы мира начертали его имя на карте мира, ученики учеников продолжали эту традицию памяти.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9" t="32936" r="5686" b="41469"/>
          <a:stretch/>
        </p:blipFill>
        <p:spPr bwMode="auto">
          <a:xfrm>
            <a:off x="5508104" y="2060848"/>
            <a:ext cx="347203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Николай Николаевич Миклухо-Маклай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Своеобразным «учителем жизни» был для папуасов Н.Н. Миклухо-Маклай. Миклухо-Маклай доказал своими наблюдениями, что культурный уровень всякого народа определяется не его биологическими особенностями, а историческим развитием самого народа.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63"/>
          <a:stretch/>
        </p:blipFill>
        <p:spPr bwMode="auto">
          <a:xfrm>
            <a:off x="4932040" y="2060848"/>
            <a:ext cx="391048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Головин Василий Михайлович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412776"/>
            <a:ext cx="49675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1812 году на карте в гряде Курильских островов был отмечен новый пролив, названный именем русского капитана В.М. Головина. Во время географической экспедиции Головин был захвачен в плен японцами и пробыл в плену с 1811 по 1813 год. Это был плен настоящего ученого, русского человека, даже плен которого стал определенной точкой отсчета в истории Японией и Россией. В.М. Головин обучал японцев основам русского языка. Заметим, что после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визита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Нагасаки в 1853 году, русский язык стал проникать в Японию, были составлены и первые учебники русского языка для японцев. Но самым первым учителем стал капитан-географ В.М. Головин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58314"/>
            <a:ext cx="3582918" cy="440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сведения 3">
            <a:hlinkClick r:id="rId3" action="ppaction://hlinksldjump" highlightClick="1"/>
          </p:cNvPr>
          <p:cNvSpPr/>
          <p:nvPr/>
        </p:nvSpPr>
        <p:spPr>
          <a:xfrm>
            <a:off x="8658708" y="6493091"/>
            <a:ext cx="323528" cy="336819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3521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Дмитриевич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Марфа Павловна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Черские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73318" y="1725368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карте увековечены имена исследователей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Восточных Саян, Байкала, совершивших беспримерный поход от Верхнее-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Колымска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Нижне-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Колымска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(1891). Умершего в экспедиции мужа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сменила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жена и довела до конца задуманное дело.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Именно Ивану Черскому принадлежит идея об эволюции рельефа. Хребет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Черского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Забайкайле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хранит о них память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Именем И.Д. Черского названы также хребет Черского в Забайкалье, пик Черского 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Хамар-Дабане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Именем Марфы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Черской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названы два пика хребта Черского.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4" y="1556792"/>
            <a:ext cx="3632674" cy="502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5071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Гора Марфы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Черской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2168м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3464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сведения 2">
            <a:hlinkClick r:id="rId3" action="ppaction://hlinksldjump" highlightClick="1"/>
          </p:cNvPr>
          <p:cNvSpPr/>
          <p:nvPr/>
        </p:nvSpPr>
        <p:spPr>
          <a:xfrm>
            <a:off x="8532440" y="6381328"/>
            <a:ext cx="360040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8759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80920" cy="11381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Алексей Петрович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Ольга Александровна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Федченко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7352" y="3244334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2330106" cy="320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2697423" cy="299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36217" y="1628800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сентябре 1872 года семья Федченко отправилась в Европу, где А. П. Федченко хотел ознакомиться с альпийскими ледниками, чтобы подготовиться к экспедиции на Памир. Февраль и март 1873 года они провели в Лейпциге, где родился сын Борис. Затем они переехали в Гейдельберг, здесь О. А. Федченко перевела с английского статью Генри Юля «История и география верховьев Амударьи» для «Известий Географического общества». Этот перевод с примечаниями и дополнениями А. П. Федченко, самого Юля и Н. В.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Ханыкова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был удостоен серебряной медали Русского географического общества. Прожив шесть недель в Люцерне, супруги осмотрели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Гринденвальдский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ледник, а в августе 1873 года отправились на Женевское озеро, в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Монтрё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где Ольга Александровна осталась с грудным сыном, а Алексей Павлович отправился в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Шамони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чтобы совершить восхождение на Монблан, во время которого он и погиб в 29-летнем возрасте.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0953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Именем Федченко назван самый большой ледник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Памира.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7623"/>
            <a:ext cx="5904656" cy="555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6" y="1144869"/>
            <a:ext cx="9146816" cy="571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" y="1132169"/>
            <a:ext cx="5332005" cy="574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сведения 4">
            <a:hlinkClick r:id="rId5" action="ppaction://hlinksldjump" highlightClick="1"/>
          </p:cNvPr>
          <p:cNvSpPr/>
          <p:nvPr/>
        </p:nvSpPr>
        <p:spPr>
          <a:xfrm>
            <a:off x="8604448" y="6417332"/>
            <a:ext cx="360040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2887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65785" y="4826675"/>
            <a:ext cx="7699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Самый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крупный рукав в ледниковом узле Монгольского Алтая носит имя Г.Н. Потанина, 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правый приток назван Александрин в честь и память жены и постоянного спутника Потанина – Александры Потаниной, дополнявшей его исследования наблюдениями над флорой.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42" y="342761"/>
            <a:ext cx="3308926" cy="460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2870" y="4508877"/>
            <a:ext cx="177465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А.В.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Потанина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4642"/>
            <a:ext cx="3173338" cy="467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84130" y="4508877"/>
            <a:ext cx="161198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Г.Н. Потанин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684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Русские имена на карте мира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9722" r="13993" b="9849"/>
          <a:stretch/>
        </p:blipFill>
        <p:spPr bwMode="auto">
          <a:xfrm>
            <a:off x="0" y="890477"/>
            <a:ext cx="9144000" cy="596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лнце 6">
            <a:hlinkClick r:id="rId3" action="ppaction://hlinksldjump"/>
          </p:cNvPr>
          <p:cNvSpPr/>
          <p:nvPr/>
        </p:nvSpPr>
        <p:spPr>
          <a:xfrm rot="-5400000">
            <a:off x="6997835" y="1440397"/>
            <a:ext cx="199326" cy="16744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олнце 7">
            <a:hlinkClick r:id="rId4" action="ppaction://hlinksldjump"/>
          </p:cNvPr>
          <p:cNvSpPr/>
          <p:nvPr/>
        </p:nvSpPr>
        <p:spPr>
          <a:xfrm>
            <a:off x="5784377" y="1257012"/>
            <a:ext cx="156592" cy="16744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олнце 8">
            <a:hlinkClick r:id="rId5" action="ppaction://hlinksldjump"/>
          </p:cNvPr>
          <p:cNvSpPr/>
          <p:nvPr/>
        </p:nvSpPr>
        <p:spPr>
          <a:xfrm>
            <a:off x="315633" y="1311331"/>
            <a:ext cx="163949" cy="1800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олнце 9">
            <a:hlinkClick r:id="rId6" action="ppaction://hlinksldjump"/>
          </p:cNvPr>
          <p:cNvSpPr/>
          <p:nvPr/>
        </p:nvSpPr>
        <p:spPr>
          <a:xfrm flipV="1">
            <a:off x="7240822" y="4170635"/>
            <a:ext cx="214812" cy="18712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олнце 10">
            <a:hlinkClick r:id="rId7" action="ppaction://hlinksldjump"/>
          </p:cNvPr>
          <p:cNvSpPr/>
          <p:nvPr/>
        </p:nvSpPr>
        <p:spPr>
          <a:xfrm>
            <a:off x="6012160" y="2708920"/>
            <a:ext cx="216024" cy="21602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олнце 11">
            <a:hlinkClick r:id="rId8" action="ppaction://hlinksldjump"/>
          </p:cNvPr>
          <p:cNvSpPr/>
          <p:nvPr/>
        </p:nvSpPr>
        <p:spPr>
          <a:xfrm>
            <a:off x="6372200" y="1623782"/>
            <a:ext cx="216024" cy="22104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олнце 12">
            <a:hlinkClick r:id="rId3" action="ppaction://hlinksldjump"/>
          </p:cNvPr>
          <p:cNvSpPr/>
          <p:nvPr/>
        </p:nvSpPr>
        <p:spPr>
          <a:xfrm>
            <a:off x="5508104" y="1257012"/>
            <a:ext cx="178423" cy="12860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олнце 13">
            <a:hlinkClick r:id="rId9" action="ppaction://hlinksldjump"/>
          </p:cNvPr>
          <p:cNvSpPr/>
          <p:nvPr/>
        </p:nvSpPr>
        <p:spPr>
          <a:xfrm>
            <a:off x="5545716" y="2204864"/>
            <a:ext cx="216432" cy="1800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олнце 14">
            <a:hlinkClick r:id="rId10" action="ppaction://hlinksldjump"/>
          </p:cNvPr>
          <p:cNvSpPr/>
          <p:nvPr/>
        </p:nvSpPr>
        <p:spPr>
          <a:xfrm>
            <a:off x="5852785" y="2294874"/>
            <a:ext cx="179203" cy="1800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олнце 15">
            <a:hlinkClick r:id="rId5" action="ppaction://hlinksldjump"/>
          </p:cNvPr>
          <p:cNvSpPr/>
          <p:nvPr/>
        </p:nvSpPr>
        <p:spPr>
          <a:xfrm>
            <a:off x="2483768" y="6560762"/>
            <a:ext cx="2286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олнце 16">
            <a:hlinkClick r:id="rId11" action="ppaction://hlinksldjump"/>
          </p:cNvPr>
          <p:cNvSpPr/>
          <p:nvPr/>
        </p:nvSpPr>
        <p:spPr>
          <a:xfrm>
            <a:off x="6714210" y="1754814"/>
            <a:ext cx="209528" cy="1800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олнце 17">
            <a:hlinkClick r:id="rId6" action="ppaction://hlinksldjump"/>
          </p:cNvPr>
          <p:cNvSpPr/>
          <p:nvPr/>
        </p:nvSpPr>
        <p:spPr>
          <a:xfrm>
            <a:off x="6920810" y="2299415"/>
            <a:ext cx="167444" cy="18002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олнце 1">
            <a:hlinkClick r:id="rId8" action="ppaction://hlinksldjump"/>
          </p:cNvPr>
          <p:cNvSpPr/>
          <p:nvPr/>
        </p:nvSpPr>
        <p:spPr>
          <a:xfrm>
            <a:off x="6751217" y="1257012"/>
            <a:ext cx="135513" cy="10863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Управляющая кнопка: далее 2">
            <a:hlinkClick r:id="rId12" action="ppaction://hlinksldjump" highlightClick="1"/>
          </p:cNvPr>
          <p:cNvSpPr/>
          <p:nvPr/>
        </p:nvSpPr>
        <p:spPr>
          <a:xfrm>
            <a:off x="8604448" y="6309320"/>
            <a:ext cx="360040" cy="2514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олнце 5">
            <a:hlinkClick r:id="rId13" action="ppaction://hlinksldjump"/>
          </p:cNvPr>
          <p:cNvSpPr/>
          <p:nvPr/>
        </p:nvSpPr>
        <p:spPr>
          <a:xfrm>
            <a:off x="8244407" y="2924944"/>
            <a:ext cx="231113" cy="21602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олнце 18">
            <a:hlinkClick r:id="rId14" action="ppaction://hlinksldjump"/>
          </p:cNvPr>
          <p:cNvSpPr/>
          <p:nvPr/>
        </p:nvSpPr>
        <p:spPr>
          <a:xfrm>
            <a:off x="6935848" y="2204864"/>
            <a:ext cx="201383" cy="17759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859808" y="1088651"/>
            <a:ext cx="1390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Остров Врангеля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70388" y="1292336"/>
            <a:ext cx="1164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Мыс Дежнёва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43613" y="3032194"/>
            <a:ext cx="1550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Остров Лисянского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48228" y="4264197"/>
            <a:ext cx="1860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Берег Миклухо-Маклая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9865" y="6576781"/>
            <a:ext cx="1699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Море Беллинсгаузена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64751" y="2734269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Хребет Пржевальского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2080" y="1055123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Море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Лаптевых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62548" y="1365650"/>
            <a:ext cx="1521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Берег Прончищева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27733" y="2176631"/>
            <a:ext cx="1777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Пролив Крузенштерна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68144" y="1569335"/>
            <a:ext cx="69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Хребет Черского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259416" y="1395511"/>
            <a:ext cx="1286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Берингово море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6886730" y="1662657"/>
            <a:ext cx="126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Залив Шелихова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TextBox 1026"/>
          <p:cNvSpPr txBox="1"/>
          <p:nvPr/>
        </p:nvSpPr>
        <p:spPr>
          <a:xfrm>
            <a:off x="6897143" y="2418631"/>
            <a:ext cx="1416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Пролив Головина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Box 1027"/>
          <p:cNvSpPr txBox="1"/>
          <p:nvPr/>
        </p:nvSpPr>
        <p:spPr>
          <a:xfrm>
            <a:off x="4765382" y="2447209"/>
            <a:ext cx="2216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Ледник Федченко на Памире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4066216" y="1939656"/>
            <a:ext cx="2100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Ледник Потанина на Алтае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олнце 22">
            <a:hlinkClick r:id="rId15" action="ppaction://hlinksldjump"/>
          </p:cNvPr>
          <p:cNvSpPr/>
          <p:nvPr/>
        </p:nvSpPr>
        <p:spPr>
          <a:xfrm>
            <a:off x="823770" y="1160649"/>
            <a:ext cx="146094" cy="11793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894225" y="1021124"/>
            <a:ext cx="1475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Остров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Ратманова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Солнце 1029">
            <a:hlinkClick r:id="rId16" action="ppaction://hlinksldjump"/>
          </p:cNvPr>
          <p:cNvSpPr/>
          <p:nvPr/>
        </p:nvSpPr>
        <p:spPr>
          <a:xfrm>
            <a:off x="6012161" y="1241072"/>
            <a:ext cx="152590" cy="18338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TextBox 1030"/>
          <p:cNvSpPr txBox="1"/>
          <p:nvPr/>
        </p:nvSpPr>
        <p:spPr>
          <a:xfrm>
            <a:off x="5580817" y="1340768"/>
            <a:ext cx="158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Пролив Санникова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Солнце 1031">
            <a:hlinkClick r:id="rId17" action="ppaction://hlinksldjump"/>
          </p:cNvPr>
          <p:cNvSpPr/>
          <p:nvPr/>
        </p:nvSpPr>
        <p:spPr>
          <a:xfrm>
            <a:off x="5872245" y="931857"/>
            <a:ext cx="152591" cy="150227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TextBox 1032"/>
          <p:cNvSpPr txBox="1"/>
          <p:nvPr/>
        </p:nvSpPr>
        <p:spPr>
          <a:xfrm>
            <a:off x="6012160" y="908720"/>
            <a:ext cx="2351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Хребет Ломоносова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Солнце 1033">
            <a:hlinkClick r:id="rId18" action="ppaction://hlinksldjump"/>
          </p:cNvPr>
          <p:cNvSpPr/>
          <p:nvPr/>
        </p:nvSpPr>
        <p:spPr>
          <a:xfrm>
            <a:off x="5318074" y="1200735"/>
            <a:ext cx="175517" cy="19477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TextBox 1034"/>
          <p:cNvSpPr txBox="1"/>
          <p:nvPr/>
        </p:nvSpPr>
        <p:spPr>
          <a:xfrm>
            <a:off x="4644008" y="980728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 Челюскина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Солнце 1035">
            <a:hlinkClick r:id="rId7" action="ppaction://hlinksldjump"/>
          </p:cNvPr>
          <p:cNvSpPr/>
          <p:nvPr/>
        </p:nvSpPr>
        <p:spPr>
          <a:xfrm>
            <a:off x="6945345" y="2052493"/>
            <a:ext cx="182388" cy="15842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TextBox 1036"/>
          <p:cNvSpPr txBox="1"/>
          <p:nvPr/>
        </p:nvSpPr>
        <p:spPr>
          <a:xfrm>
            <a:off x="7127733" y="1983323"/>
            <a:ext cx="12875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Остров Атласова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8" name="Нижний колонтитул 10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10940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Григорий Иванович Шелихов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7759"/>
            <a:ext cx="3617367" cy="441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68887" y="1196752"/>
            <a:ext cx="52751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промышленник, проводивший географические исследования северных островов Тихого океана и Аляски. Основал первые поселения в Русской Америке. Его именем названы пролив между о.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Кадьяк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североамериканским материком, залив в Охотском море, город в Иркутской области и вулкан на Курилах.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XVIII веке довольно большая часть североамериканского материка принадлежала России. Это была так называемая Русская Америка, занимавшая всю Аляску.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Инициатором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организатором освоения этих земель был русский промышленник Григорий Иванович Шелихов. При жизни автора, в 1791 г. был издан написанный еще в 1787 г. и несколько переработанный отчет «Российского купца Григория Шелихова первое странствование с 1783 по 1787 год из Охотска по Восточному океану к американским берегам». Потом книга много раз переиздавалась, последний раз это случилось в 1971 г.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6146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Владимир Васильевич Атласов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16832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Казак, первопроходец, первооткрыватель и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Исследователь полуострова Камчатки</a:t>
            </a:r>
          </a:p>
          <a:p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Именем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Атласова назван остров, бухта и вулкан на Курильских островах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1353793"/>
            <a:ext cx="3849216" cy="515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>
          <a:xfrm>
            <a:off x="8622792" y="6381328"/>
            <a:ext cx="521208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4892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Заключение: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3533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я смотрю на карту мира и читаю имена русских первооткрывателей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 всё интереснее становится их истории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 дальнейшем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ещё не раз буду смотреть на карту мира и зрительно проплывать вместе с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Фердинантом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Петровичем(отчество-то русское!!)Врангелем на шлюпке вокруг света . И снова для себя лично открою маленький остров Лисянского Юрия Фёдоровича и снова буду гордится тем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я житель прекрасной планеты Земля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80646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140968"/>
            <a:ext cx="6400800" cy="1752600"/>
          </a:xfrm>
        </p:spPr>
        <p:txBody>
          <a:bodyPr/>
          <a:lstStyle/>
          <a:p>
            <a:r>
              <a:rPr lang="ru-RU" dirty="0" smtClean="0"/>
              <a:t>Информация использовалась: </a:t>
            </a:r>
            <a:endParaRPr lang="ru-RU" dirty="0"/>
          </a:p>
          <a:p>
            <a:r>
              <a:rPr lang="ru-RU" dirty="0" smtClean="0"/>
              <a:t>Учебники географии</a:t>
            </a:r>
          </a:p>
          <a:p>
            <a:r>
              <a:rPr lang="ru-RU" dirty="0" smtClean="0"/>
              <a:t>Карты мира</a:t>
            </a:r>
          </a:p>
          <a:p>
            <a:r>
              <a:rPr lang="ru-RU" dirty="0" smtClean="0"/>
              <a:t> Интернет</a:t>
            </a:r>
          </a:p>
          <a:p>
            <a:r>
              <a:rPr lang="ru-RU" smtClean="0"/>
              <a:t>Атласы </a:t>
            </a:r>
            <a:r>
              <a:rPr lang="ru-RU" dirty="0" smtClean="0"/>
              <a:t>за 7 класс</a:t>
            </a:r>
          </a:p>
          <a:p>
            <a:r>
              <a:rPr lang="ru-RU" dirty="0" smtClean="0"/>
              <a:t>Энциклопедия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039600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696" y="-6816"/>
            <a:ext cx="7772400" cy="1470025"/>
          </a:xfrm>
        </p:spPr>
        <p:txBody>
          <a:bodyPr/>
          <a:lstStyle/>
          <a:p>
            <a:r>
              <a:rPr lang="ru-RU" dirty="0" smtClean="0"/>
              <a:t>Цель проекта.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124744"/>
            <a:ext cx="6400800" cy="1752600"/>
          </a:xfrm>
        </p:spPr>
        <p:txBody>
          <a:bodyPr/>
          <a:lstStyle/>
          <a:p>
            <a:r>
              <a:rPr lang="ru-RU" dirty="0" smtClean="0"/>
              <a:t>1.Изучение географических названий на планете Земля.</a:t>
            </a:r>
          </a:p>
          <a:p>
            <a:r>
              <a:rPr lang="ru-RU" dirty="0" smtClean="0"/>
              <a:t>2.Имена русских первооткрывателей.</a:t>
            </a:r>
          </a:p>
          <a:p>
            <a:r>
              <a:rPr lang="ru-RU" dirty="0" smtClean="0"/>
              <a:t>3.Биография русских первооткрывателей.</a:t>
            </a:r>
          </a:p>
          <a:p>
            <a:r>
              <a:rPr lang="ru-RU" dirty="0" smtClean="0"/>
              <a:t>4.Изучать природу открытых территорий</a:t>
            </a:r>
          </a:p>
          <a:p>
            <a:r>
              <a:rPr lang="ru-RU" dirty="0" smtClean="0"/>
              <a:t>5.Узнать какому государству принадлежат территории в </a:t>
            </a:r>
            <a:r>
              <a:rPr lang="ru-RU" smtClean="0"/>
              <a:t>современном мире.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431555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Русские имена на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карте мира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6" name="Picture 4" descr="200903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76400" y="1905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78" name="AutoShape 7"/>
          <p:cNvSpPr>
            <a:spLocks noChangeArrowheads="1"/>
          </p:cNvSpPr>
          <p:nvPr/>
        </p:nvSpPr>
        <p:spPr bwMode="auto">
          <a:xfrm>
            <a:off x="1981200" y="2286000"/>
            <a:ext cx="1600200" cy="304800"/>
          </a:xfrm>
          <a:prstGeom prst="wedgeRoundRectCallout">
            <a:avLst>
              <a:gd name="adj1" fmla="val -67560"/>
              <a:gd name="adj2" fmla="val -1229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м.Дежнёва</a:t>
            </a:r>
          </a:p>
        </p:txBody>
      </p:sp>
      <p:sp>
        <p:nvSpPr>
          <p:cNvPr id="3079" name="AutoShape 8"/>
          <p:cNvSpPr>
            <a:spLocks noChangeArrowheads="1"/>
          </p:cNvSpPr>
          <p:nvPr/>
        </p:nvSpPr>
        <p:spPr bwMode="auto">
          <a:xfrm>
            <a:off x="1371600" y="2667000"/>
            <a:ext cx="2743200" cy="1447800"/>
          </a:xfrm>
          <a:prstGeom prst="wedgeRoundRectCallout">
            <a:avLst>
              <a:gd name="adj1" fmla="val -51736"/>
              <a:gd name="adj2" fmla="val -768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Берингово море</a:t>
            </a:r>
          </a:p>
          <a:p>
            <a:pPr algn="ctr"/>
            <a:r>
              <a:rPr lang="ru-RU"/>
              <a:t>Берингов пролив</a:t>
            </a:r>
          </a:p>
          <a:p>
            <a:pPr algn="ctr"/>
            <a:r>
              <a:rPr lang="ru-RU"/>
              <a:t>о.Беринга</a:t>
            </a:r>
          </a:p>
          <a:p>
            <a:pPr algn="ctr"/>
            <a:r>
              <a:rPr lang="ru-RU"/>
              <a:t>Ледник Беринга на Аляске</a:t>
            </a:r>
          </a:p>
        </p:txBody>
      </p:sp>
      <p:sp>
        <p:nvSpPr>
          <p:cNvPr id="3080" name="AutoShape 9"/>
          <p:cNvSpPr>
            <a:spLocks noChangeArrowheads="1"/>
          </p:cNvSpPr>
          <p:nvPr/>
        </p:nvSpPr>
        <p:spPr bwMode="auto">
          <a:xfrm>
            <a:off x="457200" y="4114800"/>
            <a:ext cx="1752600" cy="457200"/>
          </a:xfrm>
          <a:prstGeom prst="wedgeRoundRectCallout">
            <a:avLst>
              <a:gd name="adj1" fmla="val -10597"/>
              <a:gd name="adj2" fmla="val -22222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о.Лисянского</a:t>
            </a:r>
          </a:p>
        </p:txBody>
      </p:sp>
      <p:sp>
        <p:nvSpPr>
          <p:cNvPr id="3081" name="AutoShape 10"/>
          <p:cNvSpPr>
            <a:spLocks noChangeArrowheads="1"/>
          </p:cNvSpPr>
          <p:nvPr/>
        </p:nvSpPr>
        <p:spPr bwMode="auto">
          <a:xfrm>
            <a:off x="1143000" y="5334000"/>
            <a:ext cx="2819400" cy="381000"/>
          </a:xfrm>
          <a:prstGeom prst="wedgeRoundRectCallout">
            <a:avLst>
              <a:gd name="adj1" fmla="val 1745"/>
              <a:gd name="adj2" fmla="val 1462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море Беллинсгаузена</a:t>
            </a:r>
          </a:p>
        </p:txBody>
      </p:sp>
      <p:sp>
        <p:nvSpPr>
          <p:cNvPr id="3082" name="AutoShape 11"/>
          <p:cNvSpPr>
            <a:spLocks noChangeArrowheads="1"/>
          </p:cNvSpPr>
          <p:nvPr/>
        </p:nvSpPr>
        <p:spPr bwMode="auto">
          <a:xfrm>
            <a:off x="5334000" y="2438400"/>
            <a:ext cx="2133600" cy="381000"/>
          </a:xfrm>
          <a:prstGeom prst="wedgeRoundRectCallout">
            <a:avLst>
              <a:gd name="adj1" fmla="val 33333"/>
              <a:gd name="adj2" fmla="val -159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море Лаптевых</a:t>
            </a:r>
          </a:p>
        </p:txBody>
      </p:sp>
      <p:sp>
        <p:nvSpPr>
          <p:cNvPr id="3083" name="AutoShape 12"/>
          <p:cNvSpPr>
            <a:spLocks noChangeArrowheads="1"/>
          </p:cNvSpPr>
          <p:nvPr/>
        </p:nvSpPr>
        <p:spPr bwMode="auto">
          <a:xfrm>
            <a:off x="5257800" y="2971800"/>
            <a:ext cx="2743200" cy="381000"/>
          </a:xfrm>
          <a:prstGeom prst="wedgeRoundRectCallout">
            <a:avLst>
              <a:gd name="adj1" fmla="val 51796"/>
              <a:gd name="adj2" fmla="val -154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пролив Крузенштерна</a:t>
            </a:r>
          </a:p>
        </p:txBody>
      </p:sp>
      <p:sp>
        <p:nvSpPr>
          <p:cNvPr id="3084" name="AutoShape 13"/>
          <p:cNvSpPr>
            <a:spLocks noChangeArrowheads="1"/>
          </p:cNvSpPr>
          <p:nvPr/>
        </p:nvSpPr>
        <p:spPr bwMode="auto">
          <a:xfrm>
            <a:off x="6172200" y="5562600"/>
            <a:ext cx="2133600" cy="304800"/>
          </a:xfrm>
          <a:prstGeom prst="wedgeRoundRectCallout">
            <a:avLst>
              <a:gd name="adj1" fmla="val -55060"/>
              <a:gd name="adj2" fmla="val 16302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море Лазарева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Семен Иванович Дежнев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6096000" cy="551723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Семен Иванович Дежнев –выдающийся русский мореход, землепроходец, путешественник, исследователь Северной и Восточной Сибири, казачий атаман, а также торговец пушниной, первый из известных европейских мореплавателей, в 1648 году, на 80 лет раньше, чем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Витус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Беринг, прошел Берингов пролив, отделяющий Аляску от Чукотки.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Его имя носят: 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мыс Дежнева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который является крайней северо-восточной оконечностью Азии (названный Дежневым – Большой Каменный Нос), а также: остров, бухта, полуостров и село.</a:t>
            </a:r>
          </a:p>
        </p:txBody>
      </p:sp>
      <p:pic>
        <p:nvPicPr>
          <p:cNvPr id="4100" name="Picture 4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84784"/>
            <a:ext cx="2627784" cy="487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Семён Иванович Челюскин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07784"/>
            <a:ext cx="4484812" cy="48183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Осенью 1714 года в Москве зачислен в Школу математических 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навигацких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наук, которая располагалась в Сухаревской башне. В 1720-е годы С. И. Челюскин нёс службу на кораблях Балтийского флота в должности навигатора, ученика штурмана и подштурмана. С 1726 года служил на Балтийском флоте, в 1733—1743 годах участвовал в Великой Северной экспедиции.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07783"/>
            <a:ext cx="3671292" cy="539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сведения 3">
            <a:hlinkClick r:id="rId3" action="ppaction://hlinksldjump" highlightClick="1"/>
          </p:cNvPr>
          <p:cNvSpPr/>
          <p:nvPr/>
        </p:nvSpPr>
        <p:spPr>
          <a:xfrm>
            <a:off x="8604448" y="6381328"/>
            <a:ext cx="386646" cy="32541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9867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Иван Федорович Крузенштерн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6400800" cy="537321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Иван Федорович Крузенштерн –российский мореплаватель, адмирал.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Происходит из остзейских немецких дворян. В 1802 году был назначен начальником первой русский кругосветной экспедиции(1803-1806), в состав которого входили корабли «Надежда» (командир К.) и «Нева» (командир Ю. Ф. Лисянский). Описание  путешествия и результаты океанологических и этнографических исследований К. изложил в трехтомном труде.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Именем Крузенштерна назван один из крупных проливов Курильской гряды –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пролив Крузенштерна.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14jly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72816"/>
            <a:ext cx="274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9675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Витус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Беринг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5940152" cy="52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Витус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Ионассен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Беринг –мореплаватель, офицер русского флота, капитан-командор.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Витус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Беринг родился в 1681 году в датском городе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Хорсенс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закончил кадетский корпус в Амстердаме в 1703 году, в том же году поступил на русскую службу. В 1725-1730 и 1733-1741 годах руководил Первой и Второй Камчатскими экспедициями. Прошел по проливу между Чукоткой и Аляской (впоследствии Берингов пролив), достиг Северной Америки и открыл ряд островов Алеутской гряды. Именем Беринга, на севере Тихого океана, названы: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остров, пролив, море, ледник Беринга на Аляске.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1002128_2128_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33406"/>
            <a:ext cx="2376264" cy="454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Myppt.ru</a:t>
            </a:r>
            <a:endParaRPr lang="es-E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5239</TotalTime>
  <Words>2210</Words>
  <Application>Microsoft Office PowerPoint</Application>
  <PresentationFormat>Экран (4:3)</PresentationFormat>
  <Paragraphs>167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Diseño predeterminado</vt:lpstr>
      <vt:lpstr>Презентация PowerPoint</vt:lpstr>
      <vt:lpstr>Презентация PowerPoint</vt:lpstr>
      <vt:lpstr>Русские имена на карте мира</vt:lpstr>
      <vt:lpstr>Цель проекта.</vt:lpstr>
      <vt:lpstr>Русские имена на  карте мира</vt:lpstr>
      <vt:lpstr>Семен Иванович Дежнев</vt:lpstr>
      <vt:lpstr>Семён Иванович Челюскин</vt:lpstr>
      <vt:lpstr>Иван Федорович Крузенштерн</vt:lpstr>
      <vt:lpstr>Витус Беринг</vt:lpstr>
      <vt:lpstr>Юрий Федорович Лисянский</vt:lpstr>
      <vt:lpstr>Фаддей Фаддеевич Беллинсгаузен</vt:lpstr>
      <vt:lpstr>Михаил Петрович Лазарев</vt:lpstr>
      <vt:lpstr>Презентация PowerPoint</vt:lpstr>
      <vt:lpstr>Яков Санников</vt:lpstr>
      <vt:lpstr>Дмитрий Яковлевич Лаптев Харитон Прокофьевич Лаптев</vt:lpstr>
      <vt:lpstr>Презентация PowerPoint</vt:lpstr>
      <vt:lpstr>Ратманов Макар Иванович  </vt:lpstr>
      <vt:lpstr>Остров Ратманова-крайняя восточная точка России.</vt:lpstr>
      <vt:lpstr>Фердинант Петрович Врангель  </vt:lpstr>
      <vt:lpstr>Кругосветное путешествие  Ф.П. Врангеля на шлюпе «Камчатка»</vt:lpstr>
      <vt:lpstr>Василий и Мария Прончищевы</vt:lpstr>
      <vt:lpstr>Николай Михайлович Пржевальский</vt:lpstr>
      <vt:lpstr>Николай Николаевич Миклухо-Маклай</vt:lpstr>
      <vt:lpstr>Головин Василий Михайлович  </vt:lpstr>
      <vt:lpstr>Иван Дмитриевич  и Марфа Павловна Черские</vt:lpstr>
      <vt:lpstr>Гора Марфы Черской 2168м</vt:lpstr>
      <vt:lpstr>Алексей Петрович  и Ольга Александровна Федченко</vt:lpstr>
      <vt:lpstr>Именем Федченко назван самый большой ледник Памира.  </vt:lpstr>
      <vt:lpstr>Презентация PowerPoint</vt:lpstr>
      <vt:lpstr>Григорий Иванович Шелихов  </vt:lpstr>
      <vt:lpstr>Владимир Васильевич Атласов</vt:lpstr>
      <vt:lpstr>Заключение: </vt:lpstr>
      <vt:lpstr>Спасибо за внимание!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t460p</cp:lastModifiedBy>
  <cp:revision>761</cp:revision>
  <cp:lastPrinted>2018-03-18T07:37:50Z</cp:lastPrinted>
  <dcterms:created xsi:type="dcterms:W3CDTF">2010-05-23T14:28:12Z</dcterms:created>
  <dcterms:modified xsi:type="dcterms:W3CDTF">2020-10-06T04:55:55Z</dcterms:modified>
</cp:coreProperties>
</file>