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EA434-9B69-4721-9754-1B38271599EB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9A6E-B2E5-42C6-AF0B-BF41F612A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6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FAFB-8784-4A0A-A746-1E3251F6D520}" type="datetime1">
              <a:rPr lang="ru-RU" smtClean="0"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7994-D25B-4E83-A6A3-E204E19EBDF3}" type="datetime1">
              <a:rPr lang="ru-RU" smtClean="0"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9A48-B350-476A-ACB7-E84AC4D85205}" type="datetime1">
              <a:rPr lang="ru-RU" smtClean="0"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4734-DA74-4D75-90A3-72F8763E7938}" type="datetime1">
              <a:rPr lang="ru-RU" smtClean="0"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FAEB-4C10-4551-98D3-43CE5B5463DF}" type="datetime1">
              <a:rPr lang="ru-RU" smtClean="0"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619-5DD4-4DB8-A4FB-B5E68E17E58C}" type="datetime1">
              <a:rPr lang="ru-RU" smtClean="0"/>
              <a:t>23.08.2020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340E-B086-427D-B53E-B339266C50B4}" type="datetime1">
              <a:rPr lang="ru-RU" smtClean="0"/>
              <a:t>23.08.2020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713-2535-4ABB-BFFB-E89D008885D5}" type="datetime1">
              <a:rPr lang="ru-RU" smtClean="0"/>
              <a:t>23.08.2020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2478-16E2-47CE-A835-75768C5F0880}" type="datetime1">
              <a:rPr lang="ru-RU" smtClean="0"/>
              <a:t>23.08.2020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5B09-35D6-4E7A-AB40-0CE59D38C36F}" type="datetime1">
              <a:rPr lang="ru-RU" smtClean="0"/>
              <a:t>23.08.2020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0C06-25AF-4465-A087-ECDC25A4788D}" type="datetime1">
              <a:rPr lang="ru-RU" smtClean="0"/>
              <a:t>23.08.2020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E596FB-B406-4821-952F-9C40220C1AB9}" type="datetime1">
              <a:rPr lang="ru-RU" smtClean="0"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784976" cy="626469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плану-конспекту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урока в 9-м классе</a:t>
            </a:r>
            <a:b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т. «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heutigen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Jugendlichen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b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0" i="1" dirty="0">
                <a:latin typeface="Times New Roman" pitchFamily="18" charset="0"/>
                <a:cs typeface="Times New Roman" pitchFamily="18" charset="0"/>
              </a:rPr>
              <a:t>по учебнику «</a:t>
            </a:r>
            <a:r>
              <a:rPr lang="en-US" sz="3200" b="0" i="1" dirty="0">
                <a:latin typeface="Times New Roman" pitchFamily="18" charset="0"/>
                <a:cs typeface="Times New Roman" pitchFamily="18" charset="0"/>
              </a:rPr>
              <a:t>Deutsch. </a:t>
            </a:r>
            <a:r>
              <a:rPr lang="en-US" sz="3200" b="0" i="1" dirty="0" err="1">
                <a:latin typeface="Times New Roman" pitchFamily="18" charset="0"/>
                <a:cs typeface="Times New Roman" pitchFamily="18" charset="0"/>
              </a:rPr>
              <a:t>Schritte</a:t>
            </a:r>
            <a:r>
              <a:rPr lang="en-US" sz="3200" b="0" i="1" dirty="0">
                <a:latin typeface="Times New Roman" pitchFamily="18" charset="0"/>
                <a:cs typeface="Times New Roman" pitchFamily="18" charset="0"/>
              </a:rPr>
              <a:t> 5»</a:t>
            </a:r>
            <a:br>
              <a:rPr lang="en-US" sz="3200" b="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i="1" dirty="0">
                <a:latin typeface="Times New Roman" pitchFamily="18" charset="0"/>
                <a:cs typeface="Times New Roman" pitchFamily="18" charset="0"/>
              </a:rPr>
              <a:t>И. Л. Бим, Л. В. </a:t>
            </a:r>
            <a:r>
              <a:rPr lang="ru-RU" sz="3200" b="0" i="1" dirty="0" err="1">
                <a:latin typeface="Times New Roman" pitchFamily="18" charset="0"/>
                <a:cs typeface="Times New Roman" pitchFamily="18" charset="0"/>
              </a:rPr>
              <a:t>Садомовой</a:t>
            </a:r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i="1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89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-1"/>
            <a:ext cx="61912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905" y="3867150"/>
            <a:ext cx="45910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2" y="3212976"/>
            <a:ext cx="4227042" cy="364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19543863">
            <a:off x="230981" y="681712"/>
            <a:ext cx="30567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/>
          </a:bodyPr>
          <a:lstStyle/>
          <a:p>
            <a:pPr lvl="0" algn="l"/>
            <a:r>
              <a:rPr lang="de-DE" sz="4800" b="1" dirty="0" smtClean="0">
                <a:solidFill>
                  <a:srgbClr val="7030A0"/>
                </a:solidFill>
              </a:rPr>
              <a:t>um </a:t>
            </a:r>
            <a:r>
              <a:rPr lang="de-DE" sz="4800" b="1" dirty="0">
                <a:solidFill>
                  <a:srgbClr val="7030A0"/>
                </a:solidFill>
              </a:rPr>
              <a:t>... zu + </a:t>
            </a:r>
            <a:r>
              <a:rPr lang="de-DE" sz="4800" b="1" dirty="0" smtClean="0">
                <a:solidFill>
                  <a:srgbClr val="7030A0"/>
                </a:solidFill>
              </a:rPr>
              <a:t>Infinitiv</a:t>
            </a:r>
            <a:endParaRPr lang="ru-RU" sz="4800" b="1" dirty="0" smtClean="0">
              <a:solidFill>
                <a:srgbClr val="7030A0"/>
              </a:solidFill>
            </a:endParaRPr>
          </a:p>
          <a:p>
            <a:pPr lvl="0" algn="l"/>
            <a:r>
              <a:rPr lang="de-DE" sz="4800" b="1" dirty="0" smtClean="0">
                <a:solidFill>
                  <a:srgbClr val="7030A0"/>
                </a:solidFill>
              </a:rPr>
              <a:t>statt </a:t>
            </a:r>
            <a:r>
              <a:rPr lang="de-DE" sz="4800" b="1" dirty="0">
                <a:solidFill>
                  <a:srgbClr val="7030A0"/>
                </a:solidFill>
              </a:rPr>
              <a:t>... zu + </a:t>
            </a:r>
            <a:r>
              <a:rPr lang="de-DE" sz="4800" b="1" dirty="0" smtClean="0">
                <a:solidFill>
                  <a:srgbClr val="7030A0"/>
                </a:solidFill>
              </a:rPr>
              <a:t>Infinitiv</a:t>
            </a:r>
            <a:endParaRPr lang="ru-RU" sz="4800" b="1" dirty="0" smtClean="0">
              <a:solidFill>
                <a:srgbClr val="7030A0"/>
              </a:solidFill>
            </a:endParaRPr>
          </a:p>
          <a:p>
            <a:pPr algn="l"/>
            <a:r>
              <a:rPr lang="de-DE" sz="4800" b="1" dirty="0" smtClean="0">
                <a:solidFill>
                  <a:srgbClr val="7030A0"/>
                </a:solidFill>
              </a:rPr>
              <a:t>ohne </a:t>
            </a:r>
            <a:r>
              <a:rPr lang="de-DE" sz="4800" b="1" dirty="0">
                <a:solidFill>
                  <a:srgbClr val="7030A0"/>
                </a:solidFill>
              </a:rPr>
              <a:t>... zu + </a:t>
            </a:r>
            <a:r>
              <a:rPr lang="de-DE" sz="4800" b="1" dirty="0" smtClean="0">
                <a:solidFill>
                  <a:srgbClr val="7030A0"/>
                </a:solidFill>
              </a:rPr>
              <a:t>Infinitiv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72207"/>
          </a:xfrm>
        </p:spPr>
        <p:txBody>
          <a:bodyPr/>
          <a:lstStyle/>
          <a:p>
            <a:pPr marL="18288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Инфинитивные обороты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927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864096"/>
          </a:xfrm>
        </p:spPr>
        <p:txBody>
          <a:bodyPr/>
          <a:lstStyle/>
          <a:p>
            <a:pPr marL="0" indent="0">
              <a:buNone/>
            </a:pPr>
            <a:r>
              <a:rPr lang="de-DE" i="1" u="sng" dirty="0"/>
              <a:t>Ergänzt die folgenden Sätze</a:t>
            </a:r>
            <a:r>
              <a:rPr lang="de-DE" i="1" dirty="0"/>
              <a:t>:</a:t>
            </a:r>
            <a:r>
              <a:rPr lang="en-US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424936" cy="986509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de-DE" sz="4000" dirty="0" smtClean="0"/>
              <a:t>Die </a:t>
            </a:r>
            <a:r>
              <a:rPr lang="de-DE" sz="4000" dirty="0"/>
              <a:t>Eltern bestrafen ihre Kinder, </a:t>
            </a:r>
            <a:r>
              <a:rPr lang="de-DE" sz="4000" b="1" dirty="0">
                <a:solidFill>
                  <a:srgbClr val="7030A0"/>
                </a:solidFill>
              </a:rPr>
              <a:t>statt</a:t>
            </a:r>
            <a:r>
              <a:rPr lang="de-DE" sz="4000" dirty="0"/>
              <a:t> ihnen alles </a:t>
            </a:r>
            <a:r>
              <a:rPr lang="de-DE" sz="4000" dirty="0" smtClean="0"/>
              <a:t>... ... .</a:t>
            </a:r>
            <a:endParaRPr lang="ru-RU" sz="4000" dirty="0" smtClean="0"/>
          </a:p>
          <a:p>
            <a:pPr marL="514350" indent="-514350">
              <a:buAutoNum type="arabicPeriod" startAt="2"/>
            </a:pPr>
            <a:r>
              <a:rPr lang="de-DE" sz="4000" dirty="0" smtClean="0"/>
              <a:t>Viele </a:t>
            </a:r>
            <a:r>
              <a:rPr lang="de-DE" sz="4000" dirty="0" err="1" smtClean="0"/>
              <a:t>Jungenliche</a:t>
            </a:r>
            <a:r>
              <a:rPr lang="de-DE" sz="4000" dirty="0" smtClean="0"/>
              <a:t> suchen in den Ferien </a:t>
            </a:r>
            <a:r>
              <a:rPr lang="de-DE" sz="4000" dirty="0"/>
              <a:t>einen Ferienjob, </a:t>
            </a:r>
            <a:r>
              <a:rPr lang="de-DE" sz="4000" b="1" dirty="0">
                <a:solidFill>
                  <a:srgbClr val="7030A0"/>
                </a:solidFill>
              </a:rPr>
              <a:t>um</a:t>
            </a:r>
            <a:r>
              <a:rPr lang="de-DE" sz="4000" dirty="0"/>
              <a:t> Geld ... ... </a:t>
            </a:r>
            <a:r>
              <a:rPr lang="de-DE" sz="4000" dirty="0" smtClean="0"/>
              <a:t>.</a:t>
            </a:r>
            <a:endParaRPr lang="ru-RU" sz="4000" dirty="0"/>
          </a:p>
          <a:p>
            <a:pPr marL="514350" indent="-514350">
              <a:buAutoNum type="arabicPeriod" startAt="2"/>
            </a:pPr>
            <a:r>
              <a:rPr lang="de-DE" sz="4000" dirty="0" smtClean="0"/>
              <a:t>Einige </a:t>
            </a:r>
            <a:r>
              <a:rPr lang="de-DE" sz="4000" dirty="0"/>
              <a:t>Kinder schwänzen die Schule, </a:t>
            </a:r>
            <a:r>
              <a:rPr lang="de-DE" sz="4000" b="1" dirty="0">
                <a:solidFill>
                  <a:srgbClr val="7030A0"/>
                </a:solidFill>
              </a:rPr>
              <a:t>ohne</a:t>
            </a:r>
            <a:r>
              <a:rPr lang="de-DE" sz="4000" dirty="0">
                <a:solidFill>
                  <a:srgbClr val="7030A0"/>
                </a:solidFill>
              </a:rPr>
              <a:t> </a:t>
            </a:r>
            <a:r>
              <a:rPr lang="de-DE" sz="4000" dirty="0"/>
              <a:t>den Eltern ... ... .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 </a:t>
            </a:r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28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de-DE" b="1" i="1" dirty="0">
                <a:solidFill>
                  <a:srgbClr val="7030A0"/>
                </a:solidFill>
              </a:rPr>
              <a:t>„Statt“, „um“  oder  „ohne“:</a:t>
            </a:r>
            <a:r>
              <a:rPr lang="en-US" b="1" i="1" dirty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Viele 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Deutsche machen Reisen,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fremde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Städten</a:t>
            </a:r>
          </a:p>
          <a:p>
            <a:pPr marL="0" indent="0">
              <a:buNone/>
            </a:pP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kennen zu</a:t>
            </a:r>
            <a:r>
              <a:rPr lang="ru-RU" sz="4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ins Kino zu gehen, sehe ich lieber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fern.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. Er ging ins Ausland,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dort zu studieren.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. Die deutschen Schüler fahren nach Moskau,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Den</a:t>
            </a:r>
          </a:p>
          <a:p>
            <a:pPr marL="0" indent="0">
              <a:buNone/>
            </a:pP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Roten Platz zu 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besuchen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Physik und Mathematik zu lernen, kann man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ru-RU" sz="4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Programmierer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werden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. Du schläfst,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der Wohnung Ordnung zu machen.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Sport zu treiben, kann man nicht gesund und kräftig </a:t>
            </a:r>
            <a:endParaRPr lang="de-DE" sz="4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100" dirty="0" smtClean="0">
                <a:latin typeface="Times New Roman" pitchFamily="18" charset="0"/>
                <a:cs typeface="Times New Roman" pitchFamily="18" charset="0"/>
              </a:rPr>
              <a:t>   sein</a:t>
            </a:r>
            <a:r>
              <a:rPr lang="de-DE" sz="4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endParaRPr lang="ru-RU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74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640960" cy="3474720"/>
          </a:xfrm>
        </p:spPr>
        <p:txBody>
          <a:bodyPr>
            <a:normAutofit/>
          </a:bodyPr>
          <a:lstStyle/>
          <a:p>
            <a:pPr marL="914400" lvl="3" indent="0" algn="ctr">
              <a:buNone/>
            </a:pPr>
            <a:r>
              <a:rPr lang="en-US" sz="6000" dirty="0" err="1" smtClean="0">
                <a:solidFill>
                  <a:srgbClr val="FF0000"/>
                </a:solidFill>
              </a:rPr>
              <a:t>Ich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wünsche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euch</a:t>
            </a:r>
            <a:r>
              <a:rPr lang="en-US" sz="6000" dirty="0" smtClean="0">
                <a:solidFill>
                  <a:srgbClr val="FF0000"/>
                </a:solidFill>
              </a:rPr>
              <a:t>   </a:t>
            </a:r>
            <a:r>
              <a:rPr lang="en-US" sz="6000" dirty="0" err="1" smtClean="0">
                <a:solidFill>
                  <a:srgbClr val="FF0000"/>
                </a:solidFill>
              </a:rPr>
              <a:t>Alles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Gute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367240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6306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</TotalTime>
  <Words>189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Georgia</vt:lpstr>
      <vt:lpstr>Times New Roman</vt:lpstr>
      <vt:lpstr>Trebuchet MS</vt:lpstr>
      <vt:lpstr>Воздушный поток</vt:lpstr>
      <vt:lpstr>Презентация к плану-конспекту урока в 9-м классе по т. «Die heutigen Jugendlichen.  Welche Probleme haben sie?»  (по учебнику «Deutsch. Schritte 5» И. Л. Бим, Л. В. Садомовой)    </vt:lpstr>
      <vt:lpstr>Презентация PowerPoint</vt:lpstr>
      <vt:lpstr>Инфинитивные обороты </vt:lpstr>
      <vt:lpstr>Ergänzt die folgenden Sätze: </vt:lpstr>
      <vt:lpstr>„Statt“, „um“  oder  „ohne“: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Инфинитивных обороты</dc:title>
  <dc:creator>t460p</dc:creator>
  <cp:lastModifiedBy>t460p</cp:lastModifiedBy>
  <cp:revision>12</cp:revision>
  <dcterms:modified xsi:type="dcterms:W3CDTF">2020-08-23T13:06:24Z</dcterms:modified>
</cp:coreProperties>
</file>