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53"/>
  </p:notesMasterIdLst>
  <p:sldIdLst>
    <p:sldId id="256" r:id="rId2"/>
    <p:sldId id="441" r:id="rId3"/>
    <p:sldId id="442" r:id="rId4"/>
    <p:sldId id="405" r:id="rId5"/>
    <p:sldId id="406" r:id="rId6"/>
    <p:sldId id="407" r:id="rId7"/>
    <p:sldId id="445" r:id="rId8"/>
    <p:sldId id="408" r:id="rId9"/>
    <p:sldId id="390" r:id="rId10"/>
    <p:sldId id="395" r:id="rId11"/>
    <p:sldId id="396" r:id="rId12"/>
    <p:sldId id="399" r:id="rId13"/>
    <p:sldId id="410" r:id="rId14"/>
    <p:sldId id="411" r:id="rId15"/>
    <p:sldId id="412" r:id="rId16"/>
    <p:sldId id="413" r:id="rId17"/>
    <p:sldId id="414" r:id="rId18"/>
    <p:sldId id="415" r:id="rId19"/>
    <p:sldId id="454" r:id="rId20"/>
    <p:sldId id="444" r:id="rId21"/>
    <p:sldId id="439" r:id="rId22"/>
    <p:sldId id="451" r:id="rId23"/>
    <p:sldId id="453" r:id="rId24"/>
    <p:sldId id="400" r:id="rId25"/>
    <p:sldId id="426" r:id="rId26"/>
    <p:sldId id="449" r:id="rId27"/>
    <p:sldId id="448" r:id="rId28"/>
    <p:sldId id="427" r:id="rId29"/>
    <p:sldId id="428" r:id="rId30"/>
    <p:sldId id="429" r:id="rId31"/>
    <p:sldId id="430" r:id="rId32"/>
    <p:sldId id="431" r:id="rId33"/>
    <p:sldId id="432" r:id="rId34"/>
    <p:sldId id="433" r:id="rId35"/>
    <p:sldId id="434" r:id="rId36"/>
    <p:sldId id="435" r:id="rId37"/>
    <p:sldId id="456" r:id="rId38"/>
    <p:sldId id="457" r:id="rId39"/>
    <p:sldId id="458" r:id="rId40"/>
    <p:sldId id="459" r:id="rId41"/>
    <p:sldId id="460" r:id="rId42"/>
    <p:sldId id="437" r:id="rId43"/>
    <p:sldId id="461" r:id="rId44"/>
    <p:sldId id="462" r:id="rId45"/>
    <p:sldId id="463" r:id="rId46"/>
    <p:sldId id="455" r:id="rId47"/>
    <p:sldId id="464" r:id="rId48"/>
    <p:sldId id="402" r:id="rId49"/>
    <p:sldId id="403" r:id="rId50"/>
    <p:sldId id="409" r:id="rId51"/>
    <p:sldId id="452" r:id="rId5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B15025"/>
    <a:srgbClr val="D66A3A"/>
    <a:srgbClr val="0033CC"/>
    <a:srgbClr val="FF3300"/>
    <a:srgbClr val="FF9933"/>
    <a:srgbClr val="723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7354" autoAdjust="0"/>
  </p:normalViewPr>
  <p:slideViewPr>
    <p:cSldViewPr>
      <p:cViewPr varScale="1">
        <p:scale>
          <a:sx n="69" d="100"/>
          <a:sy n="69" d="100"/>
        </p:scale>
        <p:origin x="11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19E5C-14AD-4A8A-95F8-BF6E5A05D16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97518BC5-83FE-4C2E-BCDA-89FB9A19ECD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rPr>
            <a:t>творчество </a:t>
          </a:r>
        </a:p>
      </dgm:t>
    </dgm:pt>
    <dgm:pt modelId="{B168478D-F060-4CCE-A3AB-BD3544B18F18}" type="parTrans" cxnId="{294918FF-8FCE-4CC5-BA4D-B999B73C4885}">
      <dgm:prSet/>
      <dgm:spPr/>
      <dgm:t>
        <a:bodyPr/>
        <a:lstStyle/>
        <a:p>
          <a:endParaRPr lang="ru-RU"/>
        </a:p>
      </dgm:t>
    </dgm:pt>
    <dgm:pt modelId="{58515CAE-C2C8-47D8-8D95-C127DE65A1E6}" type="sibTrans" cxnId="{294918FF-8FCE-4CC5-BA4D-B999B73C4885}">
      <dgm:prSet/>
      <dgm:spPr/>
      <dgm:t>
        <a:bodyPr/>
        <a:lstStyle/>
        <a:p>
          <a:endParaRPr lang="ru-RU"/>
        </a:p>
      </dgm:t>
    </dgm:pt>
    <dgm:pt modelId="{C6772DE8-5F29-4A5B-8C7B-8AC62B7C5B46}">
      <dgm:prSet/>
      <dgm:spPr/>
      <dgm:t>
        <a:bodyPr/>
        <a:lstStyle/>
        <a:p>
          <a:endParaRPr lang="ru-RU" dirty="0"/>
        </a:p>
      </dgm:t>
    </dgm:pt>
    <dgm:pt modelId="{C710B4B5-D861-4BCD-87EF-446EA99A42D7}" type="parTrans" cxnId="{FBFCE47F-89DE-497F-BE77-6B7321CD14F7}">
      <dgm:prSet/>
      <dgm:spPr/>
      <dgm:t>
        <a:bodyPr/>
        <a:lstStyle/>
        <a:p>
          <a:endParaRPr lang="ru-RU"/>
        </a:p>
      </dgm:t>
    </dgm:pt>
    <dgm:pt modelId="{24A82780-0E72-44CA-AEF0-A1124189D6F1}" type="sibTrans" cxnId="{FBFCE47F-89DE-497F-BE77-6B7321CD14F7}">
      <dgm:prSet/>
      <dgm:spPr/>
      <dgm:t>
        <a:bodyPr/>
        <a:lstStyle/>
        <a:p>
          <a:endParaRPr lang="ru-RU"/>
        </a:p>
      </dgm:t>
    </dgm:pt>
    <dgm:pt modelId="{014F6378-0073-438E-BAA6-C92D570C843B}">
      <dgm:prSet/>
      <dgm:spPr/>
      <dgm:t>
        <a:bodyPr/>
        <a:lstStyle/>
        <a:p>
          <a:endParaRPr lang="ru-RU" dirty="0"/>
        </a:p>
      </dgm:t>
    </dgm:pt>
    <dgm:pt modelId="{EF070084-2D40-42C9-B277-7AF7A05EEA14}" type="parTrans" cxnId="{3C99FB48-C33F-405F-A336-042DA52E7496}">
      <dgm:prSet/>
      <dgm:spPr/>
      <dgm:t>
        <a:bodyPr/>
        <a:lstStyle/>
        <a:p>
          <a:endParaRPr lang="ru-RU"/>
        </a:p>
      </dgm:t>
    </dgm:pt>
    <dgm:pt modelId="{B23CC098-3D05-4CC5-ACB0-D13E444580A7}" type="sibTrans" cxnId="{3C99FB48-C33F-405F-A336-042DA52E7496}">
      <dgm:prSet/>
      <dgm:spPr/>
      <dgm:t>
        <a:bodyPr/>
        <a:lstStyle/>
        <a:p>
          <a:endParaRPr lang="ru-RU"/>
        </a:p>
      </dgm:t>
    </dgm:pt>
    <dgm:pt modelId="{3DD94100-C7D0-4D01-ABCF-4419D029897D}">
      <dgm:prSet/>
      <dgm:spPr/>
      <dgm:t>
        <a:bodyPr/>
        <a:lstStyle/>
        <a:p>
          <a:endParaRPr lang="ru-RU" dirty="0"/>
        </a:p>
      </dgm:t>
    </dgm:pt>
    <dgm:pt modelId="{5960BBA4-21D0-4220-AFBF-BFAEC13ED4C9}" type="parTrans" cxnId="{BA931920-E5E7-44CE-A101-29139FE72A03}">
      <dgm:prSet/>
      <dgm:spPr/>
      <dgm:t>
        <a:bodyPr/>
        <a:lstStyle/>
        <a:p>
          <a:endParaRPr lang="ru-RU"/>
        </a:p>
      </dgm:t>
    </dgm:pt>
    <dgm:pt modelId="{87D8DBCE-2B68-4F56-BA3E-40112BD8D34E}" type="sibTrans" cxnId="{BA931920-E5E7-44CE-A101-29139FE72A03}">
      <dgm:prSet/>
      <dgm:spPr/>
      <dgm:t>
        <a:bodyPr/>
        <a:lstStyle/>
        <a:p>
          <a:endParaRPr lang="ru-RU"/>
        </a:p>
      </dgm:t>
    </dgm:pt>
    <dgm:pt modelId="{F350038A-B308-4911-BEAB-653889D22346}">
      <dgm:prSet/>
      <dgm:spPr/>
      <dgm:t>
        <a:bodyPr/>
        <a:lstStyle/>
        <a:p>
          <a:endParaRPr lang="ru-RU" dirty="0"/>
        </a:p>
      </dgm:t>
    </dgm:pt>
    <dgm:pt modelId="{D62B972E-F74E-4F83-ADC2-6B3E45E8C3CD}" type="parTrans" cxnId="{E06EF14F-8B50-47F6-A639-C4758C0C12C2}">
      <dgm:prSet/>
      <dgm:spPr/>
      <dgm:t>
        <a:bodyPr/>
        <a:lstStyle/>
        <a:p>
          <a:endParaRPr lang="ru-RU"/>
        </a:p>
      </dgm:t>
    </dgm:pt>
    <dgm:pt modelId="{E0559D3F-E5B3-4F47-ADAB-88DC5B0F27FD}" type="sibTrans" cxnId="{E06EF14F-8B50-47F6-A639-C4758C0C12C2}">
      <dgm:prSet/>
      <dgm:spPr/>
      <dgm:t>
        <a:bodyPr/>
        <a:lstStyle/>
        <a:p>
          <a:endParaRPr lang="ru-RU"/>
        </a:p>
      </dgm:t>
    </dgm:pt>
    <dgm:pt modelId="{61E6C3FB-4575-4DB2-85B4-AECB524D3449}">
      <dgm:prSet/>
      <dgm:spPr/>
      <dgm:t>
        <a:bodyPr/>
        <a:lstStyle/>
        <a:p>
          <a:endParaRPr lang="ru-RU" dirty="0"/>
        </a:p>
      </dgm:t>
    </dgm:pt>
    <dgm:pt modelId="{208018D0-B799-4595-9A02-8FDA8D230A86}" type="parTrans" cxnId="{4025CC61-D7C4-4D61-8575-CE13A859DFFE}">
      <dgm:prSet/>
      <dgm:spPr/>
      <dgm:t>
        <a:bodyPr/>
        <a:lstStyle/>
        <a:p>
          <a:endParaRPr lang="ru-RU"/>
        </a:p>
      </dgm:t>
    </dgm:pt>
    <dgm:pt modelId="{2E6CB4D0-7505-434B-A35F-A83BDD42D3C7}" type="sibTrans" cxnId="{4025CC61-D7C4-4D61-8575-CE13A859DFFE}">
      <dgm:prSet/>
      <dgm:spPr/>
      <dgm:t>
        <a:bodyPr/>
        <a:lstStyle/>
        <a:p>
          <a:endParaRPr lang="ru-RU"/>
        </a:p>
      </dgm:t>
    </dgm:pt>
    <dgm:pt modelId="{8534FF80-9988-4070-90EC-05C7355D2835}">
      <dgm:prSet/>
      <dgm:spPr/>
      <dgm:t>
        <a:bodyPr/>
        <a:lstStyle/>
        <a:p>
          <a:endParaRPr lang="ru-RU" dirty="0"/>
        </a:p>
      </dgm:t>
    </dgm:pt>
    <dgm:pt modelId="{2D720354-2DD5-49BB-AEB7-38226724CA79}" type="parTrans" cxnId="{C833E34B-7B7B-4391-B812-9087AC632EE6}">
      <dgm:prSet/>
      <dgm:spPr/>
      <dgm:t>
        <a:bodyPr/>
        <a:lstStyle/>
        <a:p>
          <a:endParaRPr lang="ru-RU"/>
        </a:p>
      </dgm:t>
    </dgm:pt>
    <dgm:pt modelId="{64BE2AC8-C5F0-4E09-BAB0-C5235A2E876B}" type="sibTrans" cxnId="{C833E34B-7B7B-4391-B812-9087AC632EE6}">
      <dgm:prSet/>
      <dgm:spPr/>
      <dgm:t>
        <a:bodyPr/>
        <a:lstStyle/>
        <a:p>
          <a:endParaRPr lang="ru-RU"/>
        </a:p>
      </dgm:t>
    </dgm:pt>
    <dgm:pt modelId="{D2227206-E4FC-4439-A316-3EB22B1D3D6B}">
      <dgm:prSet/>
      <dgm:spPr/>
      <dgm:t>
        <a:bodyPr/>
        <a:lstStyle/>
        <a:p>
          <a:endParaRPr lang="ru-RU" dirty="0"/>
        </a:p>
      </dgm:t>
    </dgm:pt>
    <dgm:pt modelId="{D949842C-4A34-4880-9101-D151B991B2A3}" type="parTrans" cxnId="{4E89C366-8759-4DA1-AEDA-72B955228415}">
      <dgm:prSet/>
      <dgm:spPr/>
      <dgm:t>
        <a:bodyPr/>
        <a:lstStyle/>
        <a:p>
          <a:endParaRPr lang="ru-RU"/>
        </a:p>
      </dgm:t>
    </dgm:pt>
    <dgm:pt modelId="{984BE377-7CDB-4EB9-9FF1-8749E8BC58E0}" type="sibTrans" cxnId="{4E89C366-8759-4DA1-AEDA-72B955228415}">
      <dgm:prSet/>
      <dgm:spPr/>
      <dgm:t>
        <a:bodyPr/>
        <a:lstStyle/>
        <a:p>
          <a:endParaRPr lang="ru-RU"/>
        </a:p>
      </dgm:t>
    </dgm:pt>
    <dgm:pt modelId="{3F3F58C5-1622-4DF6-8E82-6B202D626E16}" type="pres">
      <dgm:prSet presAssocID="{5B919E5C-14AD-4A8A-95F8-BF6E5A05D16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1295DB2-E7E6-4797-8329-B8BF88A769A4}" type="pres">
      <dgm:prSet presAssocID="{97518BC5-83FE-4C2E-BCDA-89FB9A19ECD3}" presName="centerShape" presStyleLbl="node0" presStyleIdx="0" presStyleCnt="1" custScaleX="117141" custScaleY="115382"/>
      <dgm:spPr/>
      <dgm:t>
        <a:bodyPr/>
        <a:lstStyle/>
        <a:p>
          <a:endParaRPr lang="ru-RU"/>
        </a:p>
      </dgm:t>
    </dgm:pt>
    <dgm:pt modelId="{68B29CC9-C264-49C0-A57B-69A60C86FF6B}" type="pres">
      <dgm:prSet presAssocID="{C710B4B5-D861-4BCD-87EF-446EA99A42D7}" presName="Name9" presStyleLbl="parChTrans1D2" presStyleIdx="0" presStyleCnt="7"/>
      <dgm:spPr/>
      <dgm:t>
        <a:bodyPr/>
        <a:lstStyle/>
        <a:p>
          <a:endParaRPr lang="ru-RU"/>
        </a:p>
      </dgm:t>
    </dgm:pt>
    <dgm:pt modelId="{F3FC6EBF-9385-40ED-9826-DB80EC12E0DB}" type="pres">
      <dgm:prSet presAssocID="{C710B4B5-D861-4BCD-87EF-446EA99A42D7}" presName="connTx" presStyleLbl="parChTrans1D2" presStyleIdx="0" presStyleCnt="7"/>
      <dgm:spPr/>
      <dgm:t>
        <a:bodyPr/>
        <a:lstStyle/>
        <a:p>
          <a:endParaRPr lang="ru-RU"/>
        </a:p>
      </dgm:t>
    </dgm:pt>
    <dgm:pt modelId="{FC57A16A-B312-424A-9AA6-5A4AA9B32FEF}" type="pres">
      <dgm:prSet presAssocID="{C6772DE8-5F29-4A5B-8C7B-8AC62B7C5B4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F4790-E4F5-498B-B8F7-A79AB4A1515F}" type="pres">
      <dgm:prSet presAssocID="{EF070084-2D40-42C9-B277-7AF7A05EEA14}" presName="Name9" presStyleLbl="parChTrans1D2" presStyleIdx="1" presStyleCnt="7"/>
      <dgm:spPr/>
      <dgm:t>
        <a:bodyPr/>
        <a:lstStyle/>
        <a:p>
          <a:endParaRPr lang="ru-RU"/>
        </a:p>
      </dgm:t>
    </dgm:pt>
    <dgm:pt modelId="{58D30A2A-BA48-4BBA-BC8A-7FBC8F661D60}" type="pres">
      <dgm:prSet presAssocID="{EF070084-2D40-42C9-B277-7AF7A05EEA14}" presName="connTx" presStyleLbl="parChTrans1D2" presStyleIdx="1" presStyleCnt="7"/>
      <dgm:spPr/>
      <dgm:t>
        <a:bodyPr/>
        <a:lstStyle/>
        <a:p>
          <a:endParaRPr lang="ru-RU"/>
        </a:p>
      </dgm:t>
    </dgm:pt>
    <dgm:pt modelId="{6AD434E2-F76F-438B-82F7-2DF058A32E03}" type="pres">
      <dgm:prSet presAssocID="{014F6378-0073-438E-BAA6-C92D570C843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A56EF-E1ED-428C-B727-4D78F679BE11}" type="pres">
      <dgm:prSet presAssocID="{5960BBA4-21D0-4220-AFBF-BFAEC13ED4C9}" presName="Name9" presStyleLbl="parChTrans1D2" presStyleIdx="2" presStyleCnt="7"/>
      <dgm:spPr/>
      <dgm:t>
        <a:bodyPr/>
        <a:lstStyle/>
        <a:p>
          <a:endParaRPr lang="ru-RU"/>
        </a:p>
      </dgm:t>
    </dgm:pt>
    <dgm:pt modelId="{B2D1E0F1-4F6D-49A0-AA26-69B690814E6F}" type="pres">
      <dgm:prSet presAssocID="{5960BBA4-21D0-4220-AFBF-BFAEC13ED4C9}" presName="connTx" presStyleLbl="parChTrans1D2" presStyleIdx="2" presStyleCnt="7"/>
      <dgm:spPr/>
      <dgm:t>
        <a:bodyPr/>
        <a:lstStyle/>
        <a:p>
          <a:endParaRPr lang="ru-RU"/>
        </a:p>
      </dgm:t>
    </dgm:pt>
    <dgm:pt modelId="{CEA7590C-D245-410A-8670-34E1DEF9E737}" type="pres">
      <dgm:prSet presAssocID="{3DD94100-C7D0-4D01-ABCF-4419D029897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3FBA1-FBE9-4EBE-8C77-3E2D4A4FC599}" type="pres">
      <dgm:prSet presAssocID="{D62B972E-F74E-4F83-ADC2-6B3E45E8C3CD}" presName="Name9" presStyleLbl="parChTrans1D2" presStyleIdx="3" presStyleCnt="7"/>
      <dgm:spPr/>
      <dgm:t>
        <a:bodyPr/>
        <a:lstStyle/>
        <a:p>
          <a:endParaRPr lang="ru-RU"/>
        </a:p>
      </dgm:t>
    </dgm:pt>
    <dgm:pt modelId="{DEBD8548-687B-47AB-B985-A11DA8DA5DCE}" type="pres">
      <dgm:prSet presAssocID="{D62B972E-F74E-4F83-ADC2-6B3E45E8C3CD}" presName="connTx" presStyleLbl="parChTrans1D2" presStyleIdx="3" presStyleCnt="7"/>
      <dgm:spPr/>
      <dgm:t>
        <a:bodyPr/>
        <a:lstStyle/>
        <a:p>
          <a:endParaRPr lang="ru-RU"/>
        </a:p>
      </dgm:t>
    </dgm:pt>
    <dgm:pt modelId="{44C151FD-7715-471E-AFEA-50C2D3E1202B}" type="pres">
      <dgm:prSet presAssocID="{F350038A-B308-4911-BEAB-653889D2234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B46EA-5AD8-480E-BF74-8E5DB862C044}" type="pres">
      <dgm:prSet presAssocID="{208018D0-B799-4595-9A02-8FDA8D230A86}" presName="Name9" presStyleLbl="parChTrans1D2" presStyleIdx="4" presStyleCnt="7"/>
      <dgm:spPr/>
      <dgm:t>
        <a:bodyPr/>
        <a:lstStyle/>
        <a:p>
          <a:endParaRPr lang="ru-RU"/>
        </a:p>
      </dgm:t>
    </dgm:pt>
    <dgm:pt modelId="{4CB8FCD0-5A10-4576-9E0F-D6E0CC14E90F}" type="pres">
      <dgm:prSet presAssocID="{208018D0-B799-4595-9A02-8FDA8D230A86}" presName="connTx" presStyleLbl="parChTrans1D2" presStyleIdx="4" presStyleCnt="7"/>
      <dgm:spPr/>
      <dgm:t>
        <a:bodyPr/>
        <a:lstStyle/>
        <a:p>
          <a:endParaRPr lang="ru-RU"/>
        </a:p>
      </dgm:t>
    </dgm:pt>
    <dgm:pt modelId="{AE46D588-E4E1-4E08-8D10-304CCD87902E}" type="pres">
      <dgm:prSet presAssocID="{61E6C3FB-4575-4DB2-85B4-AECB524D344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827E0-92F9-4138-ACBD-3A68EDC8F183}" type="pres">
      <dgm:prSet presAssocID="{2D720354-2DD5-49BB-AEB7-38226724CA79}" presName="Name9" presStyleLbl="parChTrans1D2" presStyleIdx="5" presStyleCnt="7"/>
      <dgm:spPr/>
      <dgm:t>
        <a:bodyPr/>
        <a:lstStyle/>
        <a:p>
          <a:endParaRPr lang="ru-RU"/>
        </a:p>
      </dgm:t>
    </dgm:pt>
    <dgm:pt modelId="{7A548449-8796-41AA-B352-1662B9018ED9}" type="pres">
      <dgm:prSet presAssocID="{2D720354-2DD5-49BB-AEB7-38226724CA79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166C883-E3D7-42C9-A83F-9888BD59091F}" type="pres">
      <dgm:prSet presAssocID="{8534FF80-9988-4070-90EC-05C7355D283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DEBD0-0757-4D11-A57D-B184A7737789}" type="pres">
      <dgm:prSet presAssocID="{D949842C-4A34-4880-9101-D151B991B2A3}" presName="Name9" presStyleLbl="parChTrans1D2" presStyleIdx="6" presStyleCnt="7"/>
      <dgm:spPr/>
      <dgm:t>
        <a:bodyPr/>
        <a:lstStyle/>
        <a:p>
          <a:endParaRPr lang="ru-RU"/>
        </a:p>
      </dgm:t>
    </dgm:pt>
    <dgm:pt modelId="{5F6D41AD-1CA8-4F9C-B9E8-454240C15B1F}" type="pres">
      <dgm:prSet presAssocID="{D949842C-4A34-4880-9101-D151B991B2A3}" presName="connTx" presStyleLbl="parChTrans1D2" presStyleIdx="6" presStyleCnt="7"/>
      <dgm:spPr/>
      <dgm:t>
        <a:bodyPr/>
        <a:lstStyle/>
        <a:p>
          <a:endParaRPr lang="ru-RU"/>
        </a:p>
      </dgm:t>
    </dgm:pt>
    <dgm:pt modelId="{09763D0F-DF6C-4747-A716-33C53D1DEB60}" type="pres">
      <dgm:prSet presAssocID="{D2227206-E4FC-4439-A316-3EB22B1D3D6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89C366-8759-4DA1-AEDA-72B955228415}" srcId="{97518BC5-83FE-4C2E-BCDA-89FB9A19ECD3}" destId="{D2227206-E4FC-4439-A316-3EB22B1D3D6B}" srcOrd="6" destOrd="0" parTransId="{D949842C-4A34-4880-9101-D151B991B2A3}" sibTransId="{984BE377-7CDB-4EB9-9FF1-8749E8BC58E0}"/>
    <dgm:cxn modelId="{C833E34B-7B7B-4391-B812-9087AC632EE6}" srcId="{97518BC5-83FE-4C2E-BCDA-89FB9A19ECD3}" destId="{8534FF80-9988-4070-90EC-05C7355D2835}" srcOrd="5" destOrd="0" parTransId="{2D720354-2DD5-49BB-AEB7-38226724CA79}" sibTransId="{64BE2AC8-C5F0-4E09-BAB0-C5235A2E876B}"/>
    <dgm:cxn modelId="{D1742121-3AD6-4631-A07E-238CBCE5FC17}" type="presOf" srcId="{8534FF80-9988-4070-90EC-05C7355D2835}" destId="{9166C883-E3D7-42C9-A83F-9888BD59091F}" srcOrd="0" destOrd="0" presId="urn:microsoft.com/office/officeart/2005/8/layout/radial1"/>
    <dgm:cxn modelId="{4AC354B7-2D04-4812-A156-A0CA5BE8C266}" type="presOf" srcId="{208018D0-B799-4595-9A02-8FDA8D230A86}" destId="{4CB8FCD0-5A10-4576-9E0F-D6E0CC14E90F}" srcOrd="1" destOrd="0" presId="urn:microsoft.com/office/officeart/2005/8/layout/radial1"/>
    <dgm:cxn modelId="{8BDA200A-6D83-4A71-B27A-B0898593C988}" type="presOf" srcId="{014F6378-0073-438E-BAA6-C92D570C843B}" destId="{6AD434E2-F76F-438B-82F7-2DF058A32E03}" srcOrd="0" destOrd="0" presId="urn:microsoft.com/office/officeart/2005/8/layout/radial1"/>
    <dgm:cxn modelId="{3B065DB6-35DB-49E7-8513-CC7D6314F624}" type="presOf" srcId="{EF070084-2D40-42C9-B277-7AF7A05EEA14}" destId="{58D30A2A-BA48-4BBA-BC8A-7FBC8F661D60}" srcOrd="1" destOrd="0" presId="urn:microsoft.com/office/officeart/2005/8/layout/radial1"/>
    <dgm:cxn modelId="{926C6941-713E-4884-A66F-249EF53F2DD6}" type="presOf" srcId="{5B919E5C-14AD-4A8A-95F8-BF6E5A05D16F}" destId="{3F3F58C5-1622-4DF6-8E82-6B202D626E16}" srcOrd="0" destOrd="0" presId="urn:microsoft.com/office/officeart/2005/8/layout/radial1"/>
    <dgm:cxn modelId="{F7D246EC-D16B-4872-A59D-5369E5C71B72}" type="presOf" srcId="{5960BBA4-21D0-4220-AFBF-BFAEC13ED4C9}" destId="{B2D1E0F1-4F6D-49A0-AA26-69B690814E6F}" srcOrd="1" destOrd="0" presId="urn:microsoft.com/office/officeart/2005/8/layout/radial1"/>
    <dgm:cxn modelId="{39AF7073-FB68-4577-8AE7-27DC0F65FC09}" type="presOf" srcId="{C710B4B5-D861-4BCD-87EF-446EA99A42D7}" destId="{F3FC6EBF-9385-40ED-9826-DB80EC12E0DB}" srcOrd="1" destOrd="0" presId="urn:microsoft.com/office/officeart/2005/8/layout/radial1"/>
    <dgm:cxn modelId="{DC586A7E-EB16-46E0-89AE-92A1221FB228}" type="presOf" srcId="{D949842C-4A34-4880-9101-D151B991B2A3}" destId="{CA6DEBD0-0757-4D11-A57D-B184A7737789}" srcOrd="0" destOrd="0" presId="urn:microsoft.com/office/officeart/2005/8/layout/radial1"/>
    <dgm:cxn modelId="{2CDE9804-82C9-4D11-9CA9-916C4C45B5A5}" type="presOf" srcId="{D62B972E-F74E-4F83-ADC2-6B3E45E8C3CD}" destId="{DEBD8548-687B-47AB-B985-A11DA8DA5DCE}" srcOrd="1" destOrd="0" presId="urn:microsoft.com/office/officeart/2005/8/layout/radial1"/>
    <dgm:cxn modelId="{CF3A8A17-B48C-41F4-AAEB-51EB1625A60D}" type="presOf" srcId="{2D720354-2DD5-49BB-AEB7-38226724CA79}" destId="{09B827E0-92F9-4138-ACBD-3A68EDC8F183}" srcOrd="0" destOrd="0" presId="urn:microsoft.com/office/officeart/2005/8/layout/radial1"/>
    <dgm:cxn modelId="{3C99FB48-C33F-405F-A336-042DA52E7496}" srcId="{97518BC5-83FE-4C2E-BCDA-89FB9A19ECD3}" destId="{014F6378-0073-438E-BAA6-C92D570C843B}" srcOrd="1" destOrd="0" parTransId="{EF070084-2D40-42C9-B277-7AF7A05EEA14}" sibTransId="{B23CC098-3D05-4CC5-ACB0-D13E444580A7}"/>
    <dgm:cxn modelId="{7D1E8601-4577-473C-B251-5B4DEC17209F}" type="presOf" srcId="{208018D0-B799-4595-9A02-8FDA8D230A86}" destId="{B40B46EA-5AD8-480E-BF74-8E5DB862C044}" srcOrd="0" destOrd="0" presId="urn:microsoft.com/office/officeart/2005/8/layout/radial1"/>
    <dgm:cxn modelId="{FBFCE47F-89DE-497F-BE77-6B7321CD14F7}" srcId="{97518BC5-83FE-4C2E-BCDA-89FB9A19ECD3}" destId="{C6772DE8-5F29-4A5B-8C7B-8AC62B7C5B46}" srcOrd="0" destOrd="0" parTransId="{C710B4B5-D861-4BCD-87EF-446EA99A42D7}" sibTransId="{24A82780-0E72-44CA-AEF0-A1124189D6F1}"/>
    <dgm:cxn modelId="{7AD12106-7CE2-4EC2-A165-19CE7DFCD972}" type="presOf" srcId="{F350038A-B308-4911-BEAB-653889D22346}" destId="{44C151FD-7715-471E-AFEA-50C2D3E1202B}" srcOrd="0" destOrd="0" presId="urn:microsoft.com/office/officeart/2005/8/layout/radial1"/>
    <dgm:cxn modelId="{91A134C8-A212-4AAB-A493-5835DB5E2561}" type="presOf" srcId="{61E6C3FB-4575-4DB2-85B4-AECB524D3449}" destId="{AE46D588-E4E1-4E08-8D10-304CCD87902E}" srcOrd="0" destOrd="0" presId="urn:microsoft.com/office/officeart/2005/8/layout/radial1"/>
    <dgm:cxn modelId="{AC4D28BE-1BD0-4E94-87E0-E4B30B6A298A}" type="presOf" srcId="{5960BBA4-21D0-4220-AFBF-BFAEC13ED4C9}" destId="{DE2A56EF-E1ED-428C-B727-4D78F679BE11}" srcOrd="0" destOrd="0" presId="urn:microsoft.com/office/officeart/2005/8/layout/radial1"/>
    <dgm:cxn modelId="{3898D7EB-DFC8-4ED1-A95F-10895480B1B6}" type="presOf" srcId="{C6772DE8-5F29-4A5B-8C7B-8AC62B7C5B46}" destId="{FC57A16A-B312-424A-9AA6-5A4AA9B32FEF}" srcOrd="0" destOrd="0" presId="urn:microsoft.com/office/officeart/2005/8/layout/radial1"/>
    <dgm:cxn modelId="{6A5B18C2-DFDD-4D61-9843-A4CBB282F90B}" type="presOf" srcId="{97518BC5-83FE-4C2E-BCDA-89FB9A19ECD3}" destId="{C1295DB2-E7E6-4797-8329-B8BF88A769A4}" srcOrd="0" destOrd="0" presId="urn:microsoft.com/office/officeart/2005/8/layout/radial1"/>
    <dgm:cxn modelId="{294918FF-8FCE-4CC5-BA4D-B999B73C4885}" srcId="{5B919E5C-14AD-4A8A-95F8-BF6E5A05D16F}" destId="{97518BC5-83FE-4C2E-BCDA-89FB9A19ECD3}" srcOrd="0" destOrd="0" parTransId="{B168478D-F060-4CCE-A3AB-BD3544B18F18}" sibTransId="{58515CAE-C2C8-47D8-8D95-C127DE65A1E6}"/>
    <dgm:cxn modelId="{E06EF14F-8B50-47F6-A639-C4758C0C12C2}" srcId="{97518BC5-83FE-4C2E-BCDA-89FB9A19ECD3}" destId="{F350038A-B308-4911-BEAB-653889D22346}" srcOrd="3" destOrd="0" parTransId="{D62B972E-F74E-4F83-ADC2-6B3E45E8C3CD}" sibTransId="{E0559D3F-E5B3-4F47-ADAB-88DC5B0F27FD}"/>
    <dgm:cxn modelId="{2263BB25-6B64-4602-BE9A-79C72E7094CF}" type="presOf" srcId="{D949842C-4A34-4880-9101-D151B991B2A3}" destId="{5F6D41AD-1CA8-4F9C-B9E8-454240C15B1F}" srcOrd="1" destOrd="0" presId="urn:microsoft.com/office/officeart/2005/8/layout/radial1"/>
    <dgm:cxn modelId="{BA931920-E5E7-44CE-A101-29139FE72A03}" srcId="{97518BC5-83FE-4C2E-BCDA-89FB9A19ECD3}" destId="{3DD94100-C7D0-4D01-ABCF-4419D029897D}" srcOrd="2" destOrd="0" parTransId="{5960BBA4-21D0-4220-AFBF-BFAEC13ED4C9}" sibTransId="{87D8DBCE-2B68-4F56-BA3E-40112BD8D34E}"/>
    <dgm:cxn modelId="{4025CC61-D7C4-4D61-8575-CE13A859DFFE}" srcId="{97518BC5-83FE-4C2E-BCDA-89FB9A19ECD3}" destId="{61E6C3FB-4575-4DB2-85B4-AECB524D3449}" srcOrd="4" destOrd="0" parTransId="{208018D0-B799-4595-9A02-8FDA8D230A86}" sibTransId="{2E6CB4D0-7505-434B-A35F-A83BDD42D3C7}"/>
    <dgm:cxn modelId="{3A5F6DEE-3059-404C-A9EC-715EE27F9AF2}" type="presOf" srcId="{EF070084-2D40-42C9-B277-7AF7A05EEA14}" destId="{0C8F4790-E4F5-498B-B8F7-A79AB4A1515F}" srcOrd="0" destOrd="0" presId="urn:microsoft.com/office/officeart/2005/8/layout/radial1"/>
    <dgm:cxn modelId="{ED837CB3-198D-43F8-AD9F-675B98947C8D}" type="presOf" srcId="{D62B972E-F74E-4F83-ADC2-6B3E45E8C3CD}" destId="{9193FBA1-FBE9-4EBE-8C77-3E2D4A4FC599}" srcOrd="0" destOrd="0" presId="urn:microsoft.com/office/officeart/2005/8/layout/radial1"/>
    <dgm:cxn modelId="{B26F772D-2AC5-4A19-888F-EA1EDD0BE8E9}" type="presOf" srcId="{C710B4B5-D861-4BCD-87EF-446EA99A42D7}" destId="{68B29CC9-C264-49C0-A57B-69A60C86FF6B}" srcOrd="0" destOrd="0" presId="urn:microsoft.com/office/officeart/2005/8/layout/radial1"/>
    <dgm:cxn modelId="{2B4A61CB-CC13-4B43-8A4C-CF19C80C4966}" type="presOf" srcId="{3DD94100-C7D0-4D01-ABCF-4419D029897D}" destId="{CEA7590C-D245-410A-8670-34E1DEF9E737}" srcOrd="0" destOrd="0" presId="urn:microsoft.com/office/officeart/2005/8/layout/radial1"/>
    <dgm:cxn modelId="{41310CF8-525F-4C8B-9639-9578377E5DFC}" type="presOf" srcId="{2D720354-2DD5-49BB-AEB7-38226724CA79}" destId="{7A548449-8796-41AA-B352-1662B9018ED9}" srcOrd="1" destOrd="0" presId="urn:microsoft.com/office/officeart/2005/8/layout/radial1"/>
    <dgm:cxn modelId="{BB91330F-0144-4BD9-B132-3093D3594114}" type="presOf" srcId="{D2227206-E4FC-4439-A316-3EB22B1D3D6B}" destId="{09763D0F-DF6C-4747-A716-33C53D1DEB60}" srcOrd="0" destOrd="0" presId="urn:microsoft.com/office/officeart/2005/8/layout/radial1"/>
    <dgm:cxn modelId="{955A3FA5-1483-4A6B-AE82-63AC29940D88}" type="presParOf" srcId="{3F3F58C5-1622-4DF6-8E82-6B202D626E16}" destId="{C1295DB2-E7E6-4797-8329-B8BF88A769A4}" srcOrd="0" destOrd="0" presId="urn:microsoft.com/office/officeart/2005/8/layout/radial1"/>
    <dgm:cxn modelId="{93124B4D-48C9-40C0-B5CF-197E148E21CF}" type="presParOf" srcId="{3F3F58C5-1622-4DF6-8E82-6B202D626E16}" destId="{68B29CC9-C264-49C0-A57B-69A60C86FF6B}" srcOrd="1" destOrd="0" presId="urn:microsoft.com/office/officeart/2005/8/layout/radial1"/>
    <dgm:cxn modelId="{BE90153E-6284-4CD9-A796-6F3397AE929B}" type="presParOf" srcId="{68B29CC9-C264-49C0-A57B-69A60C86FF6B}" destId="{F3FC6EBF-9385-40ED-9826-DB80EC12E0DB}" srcOrd="0" destOrd="0" presId="urn:microsoft.com/office/officeart/2005/8/layout/radial1"/>
    <dgm:cxn modelId="{EB3F569E-13B7-4D8B-A565-33C1B04F4016}" type="presParOf" srcId="{3F3F58C5-1622-4DF6-8E82-6B202D626E16}" destId="{FC57A16A-B312-424A-9AA6-5A4AA9B32FEF}" srcOrd="2" destOrd="0" presId="urn:microsoft.com/office/officeart/2005/8/layout/radial1"/>
    <dgm:cxn modelId="{ADB4B6DC-E978-41CB-93FD-C0FB76D8C8CB}" type="presParOf" srcId="{3F3F58C5-1622-4DF6-8E82-6B202D626E16}" destId="{0C8F4790-E4F5-498B-B8F7-A79AB4A1515F}" srcOrd="3" destOrd="0" presId="urn:microsoft.com/office/officeart/2005/8/layout/radial1"/>
    <dgm:cxn modelId="{4D7CFE99-E8D4-4EDD-90F1-672C2BF69C27}" type="presParOf" srcId="{0C8F4790-E4F5-498B-B8F7-A79AB4A1515F}" destId="{58D30A2A-BA48-4BBA-BC8A-7FBC8F661D60}" srcOrd="0" destOrd="0" presId="urn:microsoft.com/office/officeart/2005/8/layout/radial1"/>
    <dgm:cxn modelId="{75C8ADA5-087B-4D0E-9A07-F8AB550F0026}" type="presParOf" srcId="{3F3F58C5-1622-4DF6-8E82-6B202D626E16}" destId="{6AD434E2-F76F-438B-82F7-2DF058A32E03}" srcOrd="4" destOrd="0" presId="urn:microsoft.com/office/officeart/2005/8/layout/radial1"/>
    <dgm:cxn modelId="{ADFDB277-CE97-49E5-AF63-33F93EBC07CA}" type="presParOf" srcId="{3F3F58C5-1622-4DF6-8E82-6B202D626E16}" destId="{DE2A56EF-E1ED-428C-B727-4D78F679BE11}" srcOrd="5" destOrd="0" presId="urn:microsoft.com/office/officeart/2005/8/layout/radial1"/>
    <dgm:cxn modelId="{731A082E-763F-4D49-B9E8-8E36AEE65EFE}" type="presParOf" srcId="{DE2A56EF-E1ED-428C-B727-4D78F679BE11}" destId="{B2D1E0F1-4F6D-49A0-AA26-69B690814E6F}" srcOrd="0" destOrd="0" presId="urn:microsoft.com/office/officeart/2005/8/layout/radial1"/>
    <dgm:cxn modelId="{090D0D5F-54BF-4D56-8340-BDE6CBACC111}" type="presParOf" srcId="{3F3F58C5-1622-4DF6-8E82-6B202D626E16}" destId="{CEA7590C-D245-410A-8670-34E1DEF9E737}" srcOrd="6" destOrd="0" presId="urn:microsoft.com/office/officeart/2005/8/layout/radial1"/>
    <dgm:cxn modelId="{310014BB-CE98-472A-AD7D-777EC2CFB3B1}" type="presParOf" srcId="{3F3F58C5-1622-4DF6-8E82-6B202D626E16}" destId="{9193FBA1-FBE9-4EBE-8C77-3E2D4A4FC599}" srcOrd="7" destOrd="0" presId="urn:microsoft.com/office/officeart/2005/8/layout/radial1"/>
    <dgm:cxn modelId="{6EDBAABE-778F-478B-832A-F2C49EF2133A}" type="presParOf" srcId="{9193FBA1-FBE9-4EBE-8C77-3E2D4A4FC599}" destId="{DEBD8548-687B-47AB-B985-A11DA8DA5DCE}" srcOrd="0" destOrd="0" presId="urn:microsoft.com/office/officeart/2005/8/layout/radial1"/>
    <dgm:cxn modelId="{76D29B84-3C2A-46A7-AC64-6D97B613A6F3}" type="presParOf" srcId="{3F3F58C5-1622-4DF6-8E82-6B202D626E16}" destId="{44C151FD-7715-471E-AFEA-50C2D3E1202B}" srcOrd="8" destOrd="0" presId="urn:microsoft.com/office/officeart/2005/8/layout/radial1"/>
    <dgm:cxn modelId="{D40ED250-51BC-4D54-B5C3-910F1F0336B4}" type="presParOf" srcId="{3F3F58C5-1622-4DF6-8E82-6B202D626E16}" destId="{B40B46EA-5AD8-480E-BF74-8E5DB862C044}" srcOrd="9" destOrd="0" presId="urn:microsoft.com/office/officeart/2005/8/layout/radial1"/>
    <dgm:cxn modelId="{5E499BEA-91A5-4F9F-B3FF-B7E28103380B}" type="presParOf" srcId="{B40B46EA-5AD8-480E-BF74-8E5DB862C044}" destId="{4CB8FCD0-5A10-4576-9E0F-D6E0CC14E90F}" srcOrd="0" destOrd="0" presId="urn:microsoft.com/office/officeart/2005/8/layout/radial1"/>
    <dgm:cxn modelId="{2AA92C86-9BB8-4613-98F8-6E5B688DA4CB}" type="presParOf" srcId="{3F3F58C5-1622-4DF6-8E82-6B202D626E16}" destId="{AE46D588-E4E1-4E08-8D10-304CCD87902E}" srcOrd="10" destOrd="0" presId="urn:microsoft.com/office/officeart/2005/8/layout/radial1"/>
    <dgm:cxn modelId="{F6004895-8BF4-468C-8ABD-975774437F3A}" type="presParOf" srcId="{3F3F58C5-1622-4DF6-8E82-6B202D626E16}" destId="{09B827E0-92F9-4138-ACBD-3A68EDC8F183}" srcOrd="11" destOrd="0" presId="urn:microsoft.com/office/officeart/2005/8/layout/radial1"/>
    <dgm:cxn modelId="{D569A181-F72B-417D-B7E9-9D79594A403E}" type="presParOf" srcId="{09B827E0-92F9-4138-ACBD-3A68EDC8F183}" destId="{7A548449-8796-41AA-B352-1662B9018ED9}" srcOrd="0" destOrd="0" presId="urn:microsoft.com/office/officeart/2005/8/layout/radial1"/>
    <dgm:cxn modelId="{04DD5056-5956-40C9-8CA0-A0DAFD751408}" type="presParOf" srcId="{3F3F58C5-1622-4DF6-8E82-6B202D626E16}" destId="{9166C883-E3D7-42C9-A83F-9888BD59091F}" srcOrd="12" destOrd="0" presId="urn:microsoft.com/office/officeart/2005/8/layout/radial1"/>
    <dgm:cxn modelId="{FF9FAA1D-B24A-4E9E-B7CA-4F87E24D0B3F}" type="presParOf" srcId="{3F3F58C5-1622-4DF6-8E82-6B202D626E16}" destId="{CA6DEBD0-0757-4D11-A57D-B184A7737789}" srcOrd="13" destOrd="0" presId="urn:microsoft.com/office/officeart/2005/8/layout/radial1"/>
    <dgm:cxn modelId="{FFB6D5FB-5F0D-4D47-B3CD-32BACA33E812}" type="presParOf" srcId="{CA6DEBD0-0757-4D11-A57D-B184A7737789}" destId="{5F6D41AD-1CA8-4F9C-B9E8-454240C15B1F}" srcOrd="0" destOrd="0" presId="urn:microsoft.com/office/officeart/2005/8/layout/radial1"/>
    <dgm:cxn modelId="{234323A9-C517-426F-A5C8-62DB9CBCB5D1}" type="presParOf" srcId="{3F3F58C5-1622-4DF6-8E82-6B202D626E16}" destId="{09763D0F-DF6C-4747-A716-33C53D1DEB60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1EE572-91EF-4D4C-AF58-47CC370C49A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F51A31A-F674-4714-AC1B-1A4E37844505}">
      <dgm:prSet/>
      <dgm:spPr/>
      <dgm:t>
        <a:bodyPr/>
        <a:lstStyle/>
        <a:p>
          <a:endParaRPr lang="ru-RU" dirty="0"/>
        </a:p>
      </dgm:t>
    </dgm:pt>
    <dgm:pt modelId="{53244E21-136D-451E-9650-D446C5B45EE4}" type="parTrans" cxnId="{3408CB02-43A6-46F7-8422-34ED969FB491}">
      <dgm:prSet/>
      <dgm:spPr/>
      <dgm:t>
        <a:bodyPr/>
        <a:lstStyle/>
        <a:p>
          <a:endParaRPr lang="ru-RU"/>
        </a:p>
      </dgm:t>
    </dgm:pt>
    <dgm:pt modelId="{DE5663C8-ED40-4883-B5D8-537E33AE620C}" type="sibTrans" cxnId="{3408CB02-43A6-46F7-8422-34ED969FB491}">
      <dgm:prSet/>
      <dgm:spPr/>
      <dgm:t>
        <a:bodyPr/>
        <a:lstStyle/>
        <a:p>
          <a:endParaRPr lang="ru-RU"/>
        </a:p>
      </dgm:t>
    </dgm:pt>
    <dgm:pt modelId="{F5BFBB77-AB41-4F37-8B1D-4B2146E76E80}">
      <dgm:prSet/>
      <dgm:spPr/>
      <dgm:t>
        <a:bodyPr/>
        <a:lstStyle/>
        <a:p>
          <a:endParaRPr lang="ru-RU" dirty="0"/>
        </a:p>
      </dgm:t>
    </dgm:pt>
    <dgm:pt modelId="{DAD43354-4AC4-49A8-A1DD-FD872EE9A5F9}" type="parTrans" cxnId="{9631C80B-D574-49AA-87EA-A85EA4488B18}">
      <dgm:prSet/>
      <dgm:spPr/>
      <dgm:t>
        <a:bodyPr/>
        <a:lstStyle/>
        <a:p>
          <a:endParaRPr lang="ru-RU"/>
        </a:p>
      </dgm:t>
    </dgm:pt>
    <dgm:pt modelId="{04F4A3D6-3010-4FA8-BDF2-429DD0543323}" type="sibTrans" cxnId="{9631C80B-D574-49AA-87EA-A85EA4488B18}">
      <dgm:prSet/>
      <dgm:spPr/>
      <dgm:t>
        <a:bodyPr/>
        <a:lstStyle/>
        <a:p>
          <a:endParaRPr lang="ru-RU"/>
        </a:p>
      </dgm:t>
    </dgm:pt>
    <dgm:pt modelId="{2BDA6530-4EB2-4BD3-B81F-EF62F7F67349}">
      <dgm:prSet/>
      <dgm:spPr/>
      <dgm:t>
        <a:bodyPr/>
        <a:lstStyle/>
        <a:p>
          <a:endParaRPr lang="ru-RU" dirty="0"/>
        </a:p>
      </dgm:t>
    </dgm:pt>
    <dgm:pt modelId="{3DDCF240-AB43-49FA-A23C-9D528FE537E2}" type="parTrans" cxnId="{E14DD026-3BE2-466E-80C6-73C493F13442}">
      <dgm:prSet/>
      <dgm:spPr/>
      <dgm:t>
        <a:bodyPr/>
        <a:lstStyle/>
        <a:p>
          <a:endParaRPr lang="ru-RU"/>
        </a:p>
      </dgm:t>
    </dgm:pt>
    <dgm:pt modelId="{EA14E713-3870-45CB-8033-AF050BA358E0}" type="sibTrans" cxnId="{E14DD026-3BE2-466E-80C6-73C493F13442}">
      <dgm:prSet/>
      <dgm:spPr/>
      <dgm:t>
        <a:bodyPr/>
        <a:lstStyle/>
        <a:p>
          <a:endParaRPr lang="ru-RU"/>
        </a:p>
      </dgm:t>
    </dgm:pt>
    <dgm:pt modelId="{61F629D1-5E55-40BF-B956-D05C2587D4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</a:endParaRPr>
        </a:p>
      </dgm:t>
    </dgm:pt>
    <dgm:pt modelId="{3188C250-C433-43A5-953D-81710DD8D55A}" type="parTrans" cxnId="{12090C2A-9873-48F4-98EF-AE91064739A8}">
      <dgm:prSet/>
      <dgm:spPr/>
      <dgm:t>
        <a:bodyPr/>
        <a:lstStyle/>
        <a:p>
          <a:endParaRPr lang="ru-RU"/>
        </a:p>
      </dgm:t>
    </dgm:pt>
    <dgm:pt modelId="{3CA1217A-B240-4198-B4BA-D0BB0EF23DC3}" type="sibTrans" cxnId="{12090C2A-9873-48F4-98EF-AE91064739A8}">
      <dgm:prSet/>
      <dgm:spPr/>
      <dgm:t>
        <a:bodyPr/>
        <a:lstStyle/>
        <a:p>
          <a:endParaRPr lang="ru-RU"/>
        </a:p>
      </dgm:t>
    </dgm:pt>
    <dgm:pt modelId="{4D17E66B-88D4-4104-AB3A-56E16170D2FE}">
      <dgm:prSet/>
      <dgm:spPr/>
      <dgm:t>
        <a:bodyPr/>
        <a:lstStyle/>
        <a:p>
          <a:endParaRPr lang="ru-RU" dirty="0"/>
        </a:p>
      </dgm:t>
    </dgm:pt>
    <dgm:pt modelId="{810F8C14-6649-4D83-9302-1B66B78C9FD3}" type="parTrans" cxnId="{1DF5A9DD-CA1B-4463-B509-60801C5AB248}">
      <dgm:prSet/>
      <dgm:spPr/>
      <dgm:t>
        <a:bodyPr/>
        <a:lstStyle/>
        <a:p>
          <a:endParaRPr lang="ru-RU"/>
        </a:p>
      </dgm:t>
    </dgm:pt>
    <dgm:pt modelId="{6726E7F0-8839-4A2B-8F29-06656E57E184}" type="sibTrans" cxnId="{1DF5A9DD-CA1B-4463-B509-60801C5AB248}">
      <dgm:prSet/>
      <dgm:spPr/>
      <dgm:t>
        <a:bodyPr/>
        <a:lstStyle/>
        <a:p>
          <a:endParaRPr lang="ru-RU"/>
        </a:p>
      </dgm:t>
    </dgm:pt>
    <dgm:pt modelId="{E19CFEAF-72A8-469D-A6FC-EC6538F2E80A}">
      <dgm:prSet/>
      <dgm:spPr/>
      <dgm:t>
        <a:bodyPr/>
        <a:lstStyle/>
        <a:p>
          <a:endParaRPr lang="ru-RU" dirty="0"/>
        </a:p>
      </dgm:t>
    </dgm:pt>
    <dgm:pt modelId="{5A9C4C18-2CFB-4114-941E-8B8A7AB28917}" type="parTrans" cxnId="{EC46F470-B71C-4630-949B-B8477BAE6E78}">
      <dgm:prSet/>
      <dgm:spPr/>
      <dgm:t>
        <a:bodyPr/>
        <a:lstStyle/>
        <a:p>
          <a:endParaRPr lang="ru-RU"/>
        </a:p>
      </dgm:t>
    </dgm:pt>
    <dgm:pt modelId="{4E3626F9-623F-48D9-B0F3-D4063B635C33}" type="sibTrans" cxnId="{EC46F470-B71C-4630-949B-B8477BAE6E78}">
      <dgm:prSet/>
      <dgm:spPr/>
      <dgm:t>
        <a:bodyPr/>
        <a:lstStyle/>
        <a:p>
          <a:endParaRPr lang="ru-RU"/>
        </a:p>
      </dgm:t>
    </dgm:pt>
    <dgm:pt modelId="{08215DF5-CEA6-44F3-82DB-BED22BFDDF11}">
      <dgm:prSet/>
      <dgm:spPr/>
      <dgm:t>
        <a:bodyPr/>
        <a:lstStyle/>
        <a:p>
          <a:pPr rtl="0"/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rPr>
            <a:t>ТВОРЧЕСТВО</a:t>
          </a:r>
        </a:p>
      </dgm:t>
    </dgm:pt>
    <dgm:pt modelId="{A1AEF433-010A-4A21-8E0C-4D1DA35F392E}" type="parTrans" cxnId="{7262F88D-350D-4117-AACA-BA4153E2A65A}">
      <dgm:prSet/>
      <dgm:spPr/>
      <dgm:t>
        <a:bodyPr/>
        <a:lstStyle/>
        <a:p>
          <a:endParaRPr lang="ru-RU"/>
        </a:p>
      </dgm:t>
    </dgm:pt>
    <dgm:pt modelId="{C24292D7-4D01-4A9F-8907-F31DBBDF2189}" type="sibTrans" cxnId="{7262F88D-350D-4117-AACA-BA4153E2A65A}">
      <dgm:prSet/>
      <dgm:spPr/>
      <dgm:t>
        <a:bodyPr/>
        <a:lstStyle/>
        <a:p>
          <a:endParaRPr lang="ru-RU"/>
        </a:p>
      </dgm:t>
    </dgm:pt>
    <dgm:pt modelId="{7875E8D1-991F-4107-912C-D97F553D4983}" type="pres">
      <dgm:prSet presAssocID="{E61EE572-91EF-4D4C-AF58-47CC370C49AD}" presName="Name0" presStyleCnt="0">
        <dgm:presLayoutVars>
          <dgm:dir/>
          <dgm:animLvl val="lvl"/>
          <dgm:resizeHandles val="exact"/>
        </dgm:presLayoutVars>
      </dgm:prSet>
      <dgm:spPr/>
    </dgm:pt>
    <dgm:pt modelId="{D0322FEB-7F70-4646-9261-90110BC2F8D2}" type="pres">
      <dgm:prSet presAssocID="{0F51A31A-F674-4714-AC1B-1A4E37844505}" presName="Name8" presStyleCnt="0"/>
      <dgm:spPr/>
    </dgm:pt>
    <dgm:pt modelId="{52571FAD-9686-4390-B6E3-3E142E625423}" type="pres">
      <dgm:prSet presAssocID="{0F51A31A-F674-4714-AC1B-1A4E37844505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7AAE2-AC78-45EF-BF20-F76058DD9467}" type="pres">
      <dgm:prSet presAssocID="{0F51A31A-F674-4714-AC1B-1A4E378445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7B954-E3F4-431A-A2CE-0662FDC5F5CB}" type="pres">
      <dgm:prSet presAssocID="{F5BFBB77-AB41-4F37-8B1D-4B2146E76E80}" presName="Name8" presStyleCnt="0"/>
      <dgm:spPr/>
    </dgm:pt>
    <dgm:pt modelId="{5DF10503-8A86-470A-AB95-E9255894A501}" type="pres">
      <dgm:prSet presAssocID="{F5BFBB77-AB41-4F37-8B1D-4B2146E76E80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95CB9-0046-4823-A3A9-0C611959DDBC}" type="pres">
      <dgm:prSet presAssocID="{F5BFBB77-AB41-4F37-8B1D-4B2146E76E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F746D-447E-46BE-BDDF-F0064C2D4E7C}" type="pres">
      <dgm:prSet presAssocID="{2BDA6530-4EB2-4BD3-B81F-EF62F7F67349}" presName="Name8" presStyleCnt="0"/>
      <dgm:spPr/>
    </dgm:pt>
    <dgm:pt modelId="{EA3AD6BA-AB95-4630-B2BA-2B34A13A53B0}" type="pres">
      <dgm:prSet presAssocID="{2BDA6530-4EB2-4BD3-B81F-EF62F7F67349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6033C-CB88-4C66-8EB6-CAEF935129AA}" type="pres">
      <dgm:prSet presAssocID="{2BDA6530-4EB2-4BD3-B81F-EF62F7F673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9A4CA-6E0A-4B6A-8008-9F3A251F4E39}" type="pres">
      <dgm:prSet presAssocID="{08215DF5-CEA6-44F3-82DB-BED22BFDDF11}" presName="Name8" presStyleCnt="0"/>
      <dgm:spPr/>
    </dgm:pt>
    <dgm:pt modelId="{0C71D517-9058-4078-9886-345E0E218250}" type="pres">
      <dgm:prSet presAssocID="{08215DF5-CEA6-44F3-82DB-BED22BFDDF11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DCB48-B784-454D-A488-4D1A978A82B3}" type="pres">
      <dgm:prSet presAssocID="{08215DF5-CEA6-44F3-82DB-BED22BFDDF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B5261-B15E-466E-B024-7ECC7A663461}" type="pres">
      <dgm:prSet presAssocID="{61F629D1-5E55-40BF-B956-D05C2587D4B0}" presName="Name8" presStyleCnt="0"/>
      <dgm:spPr/>
    </dgm:pt>
    <dgm:pt modelId="{11E22679-24AD-4888-B19A-ECE0B9FA5C32}" type="pres">
      <dgm:prSet presAssocID="{61F629D1-5E55-40BF-B956-D05C2587D4B0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1CFEA-5B46-40AF-95A2-11DF58167A1E}" type="pres">
      <dgm:prSet presAssocID="{61F629D1-5E55-40BF-B956-D05C2587D4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79BA1-0433-4C08-A8E3-2BA467B1A73E}" type="pres">
      <dgm:prSet presAssocID="{4D17E66B-88D4-4104-AB3A-56E16170D2FE}" presName="Name8" presStyleCnt="0"/>
      <dgm:spPr/>
    </dgm:pt>
    <dgm:pt modelId="{1D286CB7-E8AA-4750-9365-C36A70300070}" type="pres">
      <dgm:prSet presAssocID="{4D17E66B-88D4-4104-AB3A-56E16170D2FE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08F6E-B6F4-46CC-BBC3-6966A2CC1E77}" type="pres">
      <dgm:prSet presAssocID="{4D17E66B-88D4-4104-AB3A-56E16170D2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3B408-7B02-437F-A53C-F52B0A284082}" type="pres">
      <dgm:prSet presAssocID="{E19CFEAF-72A8-469D-A6FC-EC6538F2E80A}" presName="Name8" presStyleCnt="0"/>
      <dgm:spPr/>
    </dgm:pt>
    <dgm:pt modelId="{778FE27E-D735-40C3-9DA3-3E849ADE43E4}" type="pres">
      <dgm:prSet presAssocID="{E19CFEAF-72A8-469D-A6FC-EC6538F2E80A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3FB29-96F9-42F6-AB2D-3CF2971EA057}" type="pres">
      <dgm:prSet presAssocID="{E19CFEAF-72A8-469D-A6FC-EC6538F2E8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5184EB-036B-4290-82F8-56C4360629BB}" type="presOf" srcId="{E19CFEAF-72A8-469D-A6FC-EC6538F2E80A}" destId="{4683FB29-96F9-42F6-AB2D-3CF2971EA057}" srcOrd="1" destOrd="0" presId="urn:microsoft.com/office/officeart/2005/8/layout/pyramid1"/>
    <dgm:cxn modelId="{E93EADD1-42C1-409A-85F1-37A83F831448}" type="presOf" srcId="{0F51A31A-F674-4714-AC1B-1A4E37844505}" destId="{3997AAE2-AC78-45EF-BF20-F76058DD9467}" srcOrd="1" destOrd="0" presId="urn:microsoft.com/office/officeart/2005/8/layout/pyramid1"/>
    <dgm:cxn modelId="{B10FEE4F-3C0D-45F8-A6A0-D18808AE4DC5}" type="presOf" srcId="{F5BFBB77-AB41-4F37-8B1D-4B2146E76E80}" destId="{5DF10503-8A86-470A-AB95-E9255894A501}" srcOrd="0" destOrd="0" presId="urn:microsoft.com/office/officeart/2005/8/layout/pyramid1"/>
    <dgm:cxn modelId="{694BE8CC-8224-4136-B6E8-A9DC682268C2}" type="presOf" srcId="{08215DF5-CEA6-44F3-82DB-BED22BFDDF11}" destId="{0C71D517-9058-4078-9886-345E0E218250}" srcOrd="0" destOrd="0" presId="urn:microsoft.com/office/officeart/2005/8/layout/pyramid1"/>
    <dgm:cxn modelId="{00D8AF96-9C40-471F-AECF-CB3712767DEC}" type="presOf" srcId="{0F51A31A-F674-4714-AC1B-1A4E37844505}" destId="{52571FAD-9686-4390-B6E3-3E142E625423}" srcOrd="0" destOrd="0" presId="urn:microsoft.com/office/officeart/2005/8/layout/pyramid1"/>
    <dgm:cxn modelId="{9365E37F-D9E4-4E41-9588-3537491DAB76}" type="presOf" srcId="{E61EE572-91EF-4D4C-AF58-47CC370C49AD}" destId="{7875E8D1-991F-4107-912C-D97F553D4983}" srcOrd="0" destOrd="0" presId="urn:microsoft.com/office/officeart/2005/8/layout/pyramid1"/>
    <dgm:cxn modelId="{3B8C176B-C22E-4318-8C93-33C3CD59F098}" type="presOf" srcId="{E19CFEAF-72A8-469D-A6FC-EC6538F2E80A}" destId="{778FE27E-D735-40C3-9DA3-3E849ADE43E4}" srcOrd="0" destOrd="0" presId="urn:microsoft.com/office/officeart/2005/8/layout/pyramid1"/>
    <dgm:cxn modelId="{93041C77-7F2F-4999-8B1E-E3041B39A580}" type="presOf" srcId="{08215DF5-CEA6-44F3-82DB-BED22BFDDF11}" destId="{72DDCB48-B784-454D-A488-4D1A978A82B3}" srcOrd="1" destOrd="0" presId="urn:microsoft.com/office/officeart/2005/8/layout/pyramid1"/>
    <dgm:cxn modelId="{2563590D-7901-421A-8790-6EB197C11F96}" type="presOf" srcId="{61F629D1-5E55-40BF-B956-D05C2587D4B0}" destId="{11E22679-24AD-4888-B19A-ECE0B9FA5C32}" srcOrd="0" destOrd="0" presId="urn:microsoft.com/office/officeart/2005/8/layout/pyramid1"/>
    <dgm:cxn modelId="{E14DD026-3BE2-466E-80C6-73C493F13442}" srcId="{E61EE572-91EF-4D4C-AF58-47CC370C49AD}" destId="{2BDA6530-4EB2-4BD3-B81F-EF62F7F67349}" srcOrd="2" destOrd="0" parTransId="{3DDCF240-AB43-49FA-A23C-9D528FE537E2}" sibTransId="{EA14E713-3870-45CB-8033-AF050BA358E0}"/>
    <dgm:cxn modelId="{C51EED3D-C7AF-4778-8FB4-BCBD9C0F1A93}" type="presOf" srcId="{61F629D1-5E55-40BF-B956-D05C2587D4B0}" destId="{51D1CFEA-5B46-40AF-95A2-11DF58167A1E}" srcOrd="1" destOrd="0" presId="urn:microsoft.com/office/officeart/2005/8/layout/pyramid1"/>
    <dgm:cxn modelId="{D256B2A9-9E3C-48C0-BA82-A514FE8908C8}" type="presOf" srcId="{2BDA6530-4EB2-4BD3-B81F-EF62F7F67349}" destId="{EA3AD6BA-AB95-4630-B2BA-2B34A13A53B0}" srcOrd="0" destOrd="0" presId="urn:microsoft.com/office/officeart/2005/8/layout/pyramid1"/>
    <dgm:cxn modelId="{9631C80B-D574-49AA-87EA-A85EA4488B18}" srcId="{E61EE572-91EF-4D4C-AF58-47CC370C49AD}" destId="{F5BFBB77-AB41-4F37-8B1D-4B2146E76E80}" srcOrd="1" destOrd="0" parTransId="{DAD43354-4AC4-49A8-A1DD-FD872EE9A5F9}" sibTransId="{04F4A3D6-3010-4FA8-BDF2-429DD0543323}"/>
    <dgm:cxn modelId="{7262F88D-350D-4117-AACA-BA4153E2A65A}" srcId="{E61EE572-91EF-4D4C-AF58-47CC370C49AD}" destId="{08215DF5-CEA6-44F3-82DB-BED22BFDDF11}" srcOrd="3" destOrd="0" parTransId="{A1AEF433-010A-4A21-8E0C-4D1DA35F392E}" sibTransId="{C24292D7-4D01-4A9F-8907-F31DBBDF2189}"/>
    <dgm:cxn modelId="{1DF5A9DD-CA1B-4463-B509-60801C5AB248}" srcId="{E61EE572-91EF-4D4C-AF58-47CC370C49AD}" destId="{4D17E66B-88D4-4104-AB3A-56E16170D2FE}" srcOrd="5" destOrd="0" parTransId="{810F8C14-6649-4D83-9302-1B66B78C9FD3}" sibTransId="{6726E7F0-8839-4A2B-8F29-06656E57E184}"/>
    <dgm:cxn modelId="{4B1182B0-811F-4DAC-9C6E-B493A77715D6}" type="presOf" srcId="{4D17E66B-88D4-4104-AB3A-56E16170D2FE}" destId="{1D286CB7-E8AA-4750-9365-C36A70300070}" srcOrd="0" destOrd="0" presId="urn:microsoft.com/office/officeart/2005/8/layout/pyramid1"/>
    <dgm:cxn modelId="{3408CB02-43A6-46F7-8422-34ED969FB491}" srcId="{E61EE572-91EF-4D4C-AF58-47CC370C49AD}" destId="{0F51A31A-F674-4714-AC1B-1A4E37844505}" srcOrd="0" destOrd="0" parTransId="{53244E21-136D-451E-9650-D446C5B45EE4}" sibTransId="{DE5663C8-ED40-4883-B5D8-537E33AE620C}"/>
    <dgm:cxn modelId="{EC46F470-B71C-4630-949B-B8477BAE6E78}" srcId="{E61EE572-91EF-4D4C-AF58-47CC370C49AD}" destId="{E19CFEAF-72A8-469D-A6FC-EC6538F2E80A}" srcOrd="6" destOrd="0" parTransId="{5A9C4C18-2CFB-4114-941E-8B8A7AB28917}" sibTransId="{4E3626F9-623F-48D9-B0F3-D4063B635C33}"/>
    <dgm:cxn modelId="{ACC012A5-7F38-4D14-A00A-6084DAD16088}" type="presOf" srcId="{2BDA6530-4EB2-4BD3-B81F-EF62F7F67349}" destId="{83F6033C-CB88-4C66-8EB6-CAEF935129AA}" srcOrd="1" destOrd="0" presId="urn:microsoft.com/office/officeart/2005/8/layout/pyramid1"/>
    <dgm:cxn modelId="{12B18A09-C3DF-4213-AE5E-743080EE1BDB}" type="presOf" srcId="{F5BFBB77-AB41-4F37-8B1D-4B2146E76E80}" destId="{8C995CB9-0046-4823-A3A9-0C611959DDBC}" srcOrd="1" destOrd="0" presId="urn:microsoft.com/office/officeart/2005/8/layout/pyramid1"/>
    <dgm:cxn modelId="{12090C2A-9873-48F4-98EF-AE91064739A8}" srcId="{E61EE572-91EF-4D4C-AF58-47CC370C49AD}" destId="{61F629D1-5E55-40BF-B956-D05C2587D4B0}" srcOrd="4" destOrd="0" parTransId="{3188C250-C433-43A5-953D-81710DD8D55A}" sibTransId="{3CA1217A-B240-4198-B4BA-D0BB0EF23DC3}"/>
    <dgm:cxn modelId="{FFBEF485-8FAD-4C9A-8BE8-4B132EC111EA}" type="presOf" srcId="{4D17E66B-88D4-4104-AB3A-56E16170D2FE}" destId="{A5508F6E-B6F4-46CC-BBC3-6966A2CC1E77}" srcOrd="1" destOrd="0" presId="urn:microsoft.com/office/officeart/2005/8/layout/pyramid1"/>
    <dgm:cxn modelId="{35D9E4C8-E11D-47C8-9658-42B0A31911A0}" type="presParOf" srcId="{7875E8D1-991F-4107-912C-D97F553D4983}" destId="{D0322FEB-7F70-4646-9261-90110BC2F8D2}" srcOrd="0" destOrd="0" presId="urn:microsoft.com/office/officeart/2005/8/layout/pyramid1"/>
    <dgm:cxn modelId="{5C6F6FF6-02FE-41A7-BF06-37BA17DDD0DE}" type="presParOf" srcId="{D0322FEB-7F70-4646-9261-90110BC2F8D2}" destId="{52571FAD-9686-4390-B6E3-3E142E625423}" srcOrd="0" destOrd="0" presId="urn:microsoft.com/office/officeart/2005/8/layout/pyramid1"/>
    <dgm:cxn modelId="{B965FCD0-D86F-4697-AA8D-F0387CE52DFE}" type="presParOf" srcId="{D0322FEB-7F70-4646-9261-90110BC2F8D2}" destId="{3997AAE2-AC78-45EF-BF20-F76058DD9467}" srcOrd="1" destOrd="0" presId="urn:microsoft.com/office/officeart/2005/8/layout/pyramid1"/>
    <dgm:cxn modelId="{FCC5403B-763A-4711-B500-ED8DB336C0DB}" type="presParOf" srcId="{7875E8D1-991F-4107-912C-D97F553D4983}" destId="{A187B954-E3F4-431A-A2CE-0662FDC5F5CB}" srcOrd="1" destOrd="0" presId="urn:microsoft.com/office/officeart/2005/8/layout/pyramid1"/>
    <dgm:cxn modelId="{10B21CFC-C041-49A1-BE02-E00DD07614D3}" type="presParOf" srcId="{A187B954-E3F4-431A-A2CE-0662FDC5F5CB}" destId="{5DF10503-8A86-470A-AB95-E9255894A501}" srcOrd="0" destOrd="0" presId="urn:microsoft.com/office/officeart/2005/8/layout/pyramid1"/>
    <dgm:cxn modelId="{5B8577F7-A4A4-4A41-B201-ACAC040C1F92}" type="presParOf" srcId="{A187B954-E3F4-431A-A2CE-0662FDC5F5CB}" destId="{8C995CB9-0046-4823-A3A9-0C611959DDBC}" srcOrd="1" destOrd="0" presId="urn:microsoft.com/office/officeart/2005/8/layout/pyramid1"/>
    <dgm:cxn modelId="{86FAA0D4-0699-45CE-B032-F3F8D8DF7A0F}" type="presParOf" srcId="{7875E8D1-991F-4107-912C-D97F553D4983}" destId="{E8AF746D-447E-46BE-BDDF-F0064C2D4E7C}" srcOrd="2" destOrd="0" presId="urn:microsoft.com/office/officeart/2005/8/layout/pyramid1"/>
    <dgm:cxn modelId="{422CFA8A-DFEE-43F8-9DEF-4017FE622D7B}" type="presParOf" srcId="{E8AF746D-447E-46BE-BDDF-F0064C2D4E7C}" destId="{EA3AD6BA-AB95-4630-B2BA-2B34A13A53B0}" srcOrd="0" destOrd="0" presId="urn:microsoft.com/office/officeart/2005/8/layout/pyramid1"/>
    <dgm:cxn modelId="{A80D47B6-FA9B-409C-B13F-008CDB49A60E}" type="presParOf" srcId="{E8AF746D-447E-46BE-BDDF-F0064C2D4E7C}" destId="{83F6033C-CB88-4C66-8EB6-CAEF935129AA}" srcOrd="1" destOrd="0" presId="urn:microsoft.com/office/officeart/2005/8/layout/pyramid1"/>
    <dgm:cxn modelId="{C78F6EAD-51E3-46A4-AC9A-7A66A37C1C87}" type="presParOf" srcId="{7875E8D1-991F-4107-912C-D97F553D4983}" destId="{C2A9A4CA-6E0A-4B6A-8008-9F3A251F4E39}" srcOrd="3" destOrd="0" presId="urn:microsoft.com/office/officeart/2005/8/layout/pyramid1"/>
    <dgm:cxn modelId="{D177B2EF-A660-41B8-8AAC-E50B7A8DC6D2}" type="presParOf" srcId="{C2A9A4CA-6E0A-4B6A-8008-9F3A251F4E39}" destId="{0C71D517-9058-4078-9886-345E0E218250}" srcOrd="0" destOrd="0" presId="urn:microsoft.com/office/officeart/2005/8/layout/pyramid1"/>
    <dgm:cxn modelId="{29C27973-2C92-4F96-A03F-1B8EB545395E}" type="presParOf" srcId="{C2A9A4CA-6E0A-4B6A-8008-9F3A251F4E39}" destId="{72DDCB48-B784-454D-A488-4D1A978A82B3}" srcOrd="1" destOrd="0" presId="urn:microsoft.com/office/officeart/2005/8/layout/pyramid1"/>
    <dgm:cxn modelId="{7724B93F-E61A-4F2E-B6FC-83189105B14A}" type="presParOf" srcId="{7875E8D1-991F-4107-912C-D97F553D4983}" destId="{72BB5261-B15E-466E-B024-7ECC7A663461}" srcOrd="4" destOrd="0" presId="urn:microsoft.com/office/officeart/2005/8/layout/pyramid1"/>
    <dgm:cxn modelId="{6E690E1E-96FE-4009-B05A-3A1A296E45C0}" type="presParOf" srcId="{72BB5261-B15E-466E-B024-7ECC7A663461}" destId="{11E22679-24AD-4888-B19A-ECE0B9FA5C32}" srcOrd="0" destOrd="0" presId="urn:microsoft.com/office/officeart/2005/8/layout/pyramid1"/>
    <dgm:cxn modelId="{6A44937E-7493-4659-9C3C-8A01DEA7DFBD}" type="presParOf" srcId="{72BB5261-B15E-466E-B024-7ECC7A663461}" destId="{51D1CFEA-5B46-40AF-95A2-11DF58167A1E}" srcOrd="1" destOrd="0" presId="urn:microsoft.com/office/officeart/2005/8/layout/pyramid1"/>
    <dgm:cxn modelId="{7F023663-8233-45A7-AF42-9820EFD47008}" type="presParOf" srcId="{7875E8D1-991F-4107-912C-D97F553D4983}" destId="{2B479BA1-0433-4C08-A8E3-2BA467B1A73E}" srcOrd="5" destOrd="0" presId="urn:microsoft.com/office/officeart/2005/8/layout/pyramid1"/>
    <dgm:cxn modelId="{B68581FE-C8B0-4B24-979D-A478E5C79923}" type="presParOf" srcId="{2B479BA1-0433-4C08-A8E3-2BA467B1A73E}" destId="{1D286CB7-E8AA-4750-9365-C36A70300070}" srcOrd="0" destOrd="0" presId="urn:microsoft.com/office/officeart/2005/8/layout/pyramid1"/>
    <dgm:cxn modelId="{25B0D482-17FA-4A3F-A53D-FA5065DCD65F}" type="presParOf" srcId="{2B479BA1-0433-4C08-A8E3-2BA467B1A73E}" destId="{A5508F6E-B6F4-46CC-BBC3-6966A2CC1E77}" srcOrd="1" destOrd="0" presId="urn:microsoft.com/office/officeart/2005/8/layout/pyramid1"/>
    <dgm:cxn modelId="{CE98FAAF-0827-4B51-9B1B-B798F1ED1079}" type="presParOf" srcId="{7875E8D1-991F-4107-912C-D97F553D4983}" destId="{F883B408-7B02-437F-A53C-F52B0A284082}" srcOrd="6" destOrd="0" presId="urn:microsoft.com/office/officeart/2005/8/layout/pyramid1"/>
    <dgm:cxn modelId="{7950B89E-37CF-426B-B47A-D2CC77921BC4}" type="presParOf" srcId="{F883B408-7B02-437F-A53C-F52B0A284082}" destId="{778FE27E-D735-40C3-9DA3-3E849ADE43E4}" srcOrd="0" destOrd="0" presId="urn:microsoft.com/office/officeart/2005/8/layout/pyramid1"/>
    <dgm:cxn modelId="{6F1AC968-08D3-43F4-A04D-6122263004D3}" type="presParOf" srcId="{F883B408-7B02-437F-A53C-F52B0A284082}" destId="{4683FB29-96F9-42F6-AB2D-3CF2971EA05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95DB2-E7E6-4797-8329-B8BF88A769A4}">
      <dsp:nvSpPr>
        <dsp:cNvPr id="0" name=""/>
        <dsp:cNvSpPr/>
      </dsp:nvSpPr>
      <dsp:spPr>
        <a:xfrm>
          <a:off x="4224327" y="2008182"/>
          <a:ext cx="1633558" cy="1609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Calibri" pitchFamily="34" charset="0"/>
              <a:cs typeface="Calibri" pitchFamily="34" charset="0"/>
            </a:rPr>
            <a:t>творчество </a:t>
          </a:r>
        </a:p>
      </dsp:txBody>
      <dsp:txXfrm>
        <a:off x="4463556" y="2243819"/>
        <a:ext cx="1155100" cy="1137754"/>
      </dsp:txXfrm>
    </dsp:sp>
    <dsp:sp modelId="{68B29CC9-C264-49C0-A57B-69A60C86FF6B}">
      <dsp:nvSpPr>
        <dsp:cNvPr id="0" name=""/>
        <dsp:cNvSpPr/>
      </dsp:nvSpPr>
      <dsp:spPr>
        <a:xfrm rot="16200000">
          <a:off x="4745576" y="1700204"/>
          <a:ext cx="591060" cy="24896"/>
        </a:xfrm>
        <a:custGeom>
          <a:avLst/>
          <a:gdLst/>
          <a:ahLst/>
          <a:cxnLst/>
          <a:rect l="0" t="0" r="0" b="0"/>
          <a:pathLst>
            <a:path>
              <a:moveTo>
                <a:pt x="0" y="12448"/>
              </a:moveTo>
              <a:lnTo>
                <a:pt x="591060" y="12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26329" y="1697875"/>
        <a:ext cx="29553" cy="29553"/>
      </dsp:txXfrm>
    </dsp:sp>
    <dsp:sp modelId="{FC57A16A-B312-424A-9AA6-5A4AA9B32FEF}">
      <dsp:nvSpPr>
        <dsp:cNvPr id="0" name=""/>
        <dsp:cNvSpPr/>
      </dsp:nvSpPr>
      <dsp:spPr>
        <a:xfrm>
          <a:off x="4343844" y="22599"/>
          <a:ext cx="1394523" cy="1394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4548067" y="226822"/>
        <a:ext cx="986077" cy="986077"/>
      </dsp:txXfrm>
    </dsp:sp>
    <dsp:sp modelId="{0C8F4790-E4F5-498B-B8F7-A79AB4A1515F}">
      <dsp:nvSpPr>
        <dsp:cNvPr id="0" name=""/>
        <dsp:cNvSpPr/>
      </dsp:nvSpPr>
      <dsp:spPr>
        <a:xfrm rot="19285714">
          <a:off x="5612245" y="2112065"/>
          <a:ext cx="583629" cy="24896"/>
        </a:xfrm>
        <a:custGeom>
          <a:avLst/>
          <a:gdLst/>
          <a:ahLst/>
          <a:cxnLst/>
          <a:rect l="0" t="0" r="0" b="0"/>
          <a:pathLst>
            <a:path>
              <a:moveTo>
                <a:pt x="0" y="12448"/>
              </a:moveTo>
              <a:lnTo>
                <a:pt x="583629" y="12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89469" y="2109923"/>
        <a:ext cx="29181" cy="29181"/>
      </dsp:txXfrm>
    </dsp:sp>
    <dsp:sp modelId="{6AD434E2-F76F-438B-82F7-2DF058A32E03}">
      <dsp:nvSpPr>
        <dsp:cNvPr id="0" name=""/>
        <dsp:cNvSpPr/>
      </dsp:nvSpPr>
      <dsp:spPr>
        <a:xfrm>
          <a:off x="5980090" y="810573"/>
          <a:ext cx="1394523" cy="1394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6184313" y="1014796"/>
        <a:ext cx="986077" cy="986077"/>
      </dsp:txXfrm>
    </dsp:sp>
    <dsp:sp modelId="{DE2A56EF-E1ED-428C-B727-4D78F679BE11}">
      <dsp:nvSpPr>
        <dsp:cNvPr id="0" name=""/>
        <dsp:cNvSpPr/>
      </dsp:nvSpPr>
      <dsp:spPr>
        <a:xfrm rot="771429">
          <a:off x="5829538" y="3046327"/>
          <a:ext cx="579415" cy="24896"/>
        </a:xfrm>
        <a:custGeom>
          <a:avLst/>
          <a:gdLst/>
          <a:ahLst/>
          <a:cxnLst/>
          <a:rect l="0" t="0" r="0" b="0"/>
          <a:pathLst>
            <a:path>
              <a:moveTo>
                <a:pt x="0" y="12448"/>
              </a:moveTo>
              <a:lnTo>
                <a:pt x="579415" y="12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04761" y="3044290"/>
        <a:ext cx="28970" cy="28970"/>
      </dsp:txXfrm>
    </dsp:sp>
    <dsp:sp modelId="{CEA7590C-D245-410A-8670-34E1DEF9E737}">
      <dsp:nvSpPr>
        <dsp:cNvPr id="0" name=""/>
        <dsp:cNvSpPr/>
      </dsp:nvSpPr>
      <dsp:spPr>
        <a:xfrm>
          <a:off x="6384209" y="2581135"/>
          <a:ext cx="1394523" cy="1394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6588432" y="2785358"/>
        <a:ext cx="986077" cy="986077"/>
      </dsp:txXfrm>
    </dsp:sp>
    <dsp:sp modelId="{9193FBA1-FBE9-4EBE-8C77-3E2D4A4FC599}">
      <dsp:nvSpPr>
        <dsp:cNvPr id="0" name=""/>
        <dsp:cNvSpPr/>
      </dsp:nvSpPr>
      <dsp:spPr>
        <a:xfrm rot="3857143">
          <a:off x="5224492" y="3792375"/>
          <a:ext cx="588793" cy="24896"/>
        </a:xfrm>
        <a:custGeom>
          <a:avLst/>
          <a:gdLst/>
          <a:ahLst/>
          <a:cxnLst/>
          <a:rect l="0" t="0" r="0" b="0"/>
          <a:pathLst>
            <a:path>
              <a:moveTo>
                <a:pt x="0" y="12448"/>
              </a:moveTo>
              <a:lnTo>
                <a:pt x="588793" y="12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04169" y="3790104"/>
        <a:ext cx="29439" cy="29439"/>
      </dsp:txXfrm>
    </dsp:sp>
    <dsp:sp modelId="{44C151FD-7715-471E-AFEA-50C2D3E1202B}">
      <dsp:nvSpPr>
        <dsp:cNvPr id="0" name=""/>
        <dsp:cNvSpPr/>
      </dsp:nvSpPr>
      <dsp:spPr>
        <a:xfrm>
          <a:off x="5251892" y="4001015"/>
          <a:ext cx="1394523" cy="1394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5456115" y="4205238"/>
        <a:ext cx="986077" cy="986077"/>
      </dsp:txXfrm>
    </dsp:sp>
    <dsp:sp modelId="{B40B46EA-5AD8-480E-BF74-8E5DB862C044}">
      <dsp:nvSpPr>
        <dsp:cNvPr id="0" name=""/>
        <dsp:cNvSpPr/>
      </dsp:nvSpPr>
      <dsp:spPr>
        <a:xfrm rot="6942857">
          <a:off x="4268926" y="3792375"/>
          <a:ext cx="588793" cy="24896"/>
        </a:xfrm>
        <a:custGeom>
          <a:avLst/>
          <a:gdLst/>
          <a:ahLst/>
          <a:cxnLst/>
          <a:rect l="0" t="0" r="0" b="0"/>
          <a:pathLst>
            <a:path>
              <a:moveTo>
                <a:pt x="0" y="12448"/>
              </a:moveTo>
              <a:lnTo>
                <a:pt x="588793" y="12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548603" y="3790104"/>
        <a:ext cx="29439" cy="29439"/>
      </dsp:txXfrm>
    </dsp:sp>
    <dsp:sp modelId="{AE46D588-E4E1-4E08-8D10-304CCD87902E}">
      <dsp:nvSpPr>
        <dsp:cNvPr id="0" name=""/>
        <dsp:cNvSpPr/>
      </dsp:nvSpPr>
      <dsp:spPr>
        <a:xfrm>
          <a:off x="3435797" y="4001015"/>
          <a:ext cx="1394523" cy="1394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3640020" y="4205238"/>
        <a:ext cx="986077" cy="986077"/>
      </dsp:txXfrm>
    </dsp:sp>
    <dsp:sp modelId="{09B827E0-92F9-4138-ACBD-3A68EDC8F183}">
      <dsp:nvSpPr>
        <dsp:cNvPr id="0" name=""/>
        <dsp:cNvSpPr/>
      </dsp:nvSpPr>
      <dsp:spPr>
        <a:xfrm rot="10028571">
          <a:off x="3673258" y="3046327"/>
          <a:ext cx="579415" cy="24896"/>
        </a:xfrm>
        <a:custGeom>
          <a:avLst/>
          <a:gdLst/>
          <a:ahLst/>
          <a:cxnLst/>
          <a:rect l="0" t="0" r="0" b="0"/>
          <a:pathLst>
            <a:path>
              <a:moveTo>
                <a:pt x="0" y="12448"/>
              </a:moveTo>
              <a:lnTo>
                <a:pt x="579415" y="12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48480" y="3044290"/>
        <a:ext cx="28970" cy="28970"/>
      </dsp:txXfrm>
    </dsp:sp>
    <dsp:sp modelId="{9166C883-E3D7-42C9-A83F-9888BD59091F}">
      <dsp:nvSpPr>
        <dsp:cNvPr id="0" name=""/>
        <dsp:cNvSpPr/>
      </dsp:nvSpPr>
      <dsp:spPr>
        <a:xfrm>
          <a:off x="2303480" y="2581135"/>
          <a:ext cx="1394523" cy="1394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2507703" y="2785358"/>
        <a:ext cx="986077" cy="986077"/>
      </dsp:txXfrm>
    </dsp:sp>
    <dsp:sp modelId="{CA6DEBD0-0757-4D11-A57D-B184A7737789}">
      <dsp:nvSpPr>
        <dsp:cNvPr id="0" name=""/>
        <dsp:cNvSpPr/>
      </dsp:nvSpPr>
      <dsp:spPr>
        <a:xfrm rot="13114286">
          <a:off x="3886337" y="2112065"/>
          <a:ext cx="583629" cy="24896"/>
        </a:xfrm>
        <a:custGeom>
          <a:avLst/>
          <a:gdLst/>
          <a:ahLst/>
          <a:cxnLst/>
          <a:rect l="0" t="0" r="0" b="0"/>
          <a:pathLst>
            <a:path>
              <a:moveTo>
                <a:pt x="0" y="12448"/>
              </a:moveTo>
              <a:lnTo>
                <a:pt x="583629" y="124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163561" y="2109923"/>
        <a:ext cx="29181" cy="29181"/>
      </dsp:txXfrm>
    </dsp:sp>
    <dsp:sp modelId="{09763D0F-DF6C-4747-A716-33C53D1DEB60}">
      <dsp:nvSpPr>
        <dsp:cNvPr id="0" name=""/>
        <dsp:cNvSpPr/>
      </dsp:nvSpPr>
      <dsp:spPr>
        <a:xfrm>
          <a:off x="2707599" y="810573"/>
          <a:ext cx="1394523" cy="13945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2911822" y="1014796"/>
        <a:ext cx="986077" cy="9860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71FAD-9686-4390-B6E3-3E142E625423}">
      <dsp:nvSpPr>
        <dsp:cNvPr id="0" name=""/>
        <dsp:cNvSpPr/>
      </dsp:nvSpPr>
      <dsp:spPr>
        <a:xfrm>
          <a:off x="2908547" y="0"/>
          <a:ext cx="969515" cy="683763"/>
        </a:xfrm>
        <a:prstGeom prst="trapezoid">
          <a:avLst>
            <a:gd name="adj" fmla="val 708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2908547" y="0"/>
        <a:ext cx="969515" cy="683763"/>
      </dsp:txXfrm>
    </dsp:sp>
    <dsp:sp modelId="{5DF10503-8A86-470A-AB95-E9255894A501}">
      <dsp:nvSpPr>
        <dsp:cNvPr id="0" name=""/>
        <dsp:cNvSpPr/>
      </dsp:nvSpPr>
      <dsp:spPr>
        <a:xfrm>
          <a:off x="2423789" y="683763"/>
          <a:ext cx="1939031" cy="683763"/>
        </a:xfrm>
        <a:prstGeom prst="trapezoid">
          <a:avLst>
            <a:gd name="adj" fmla="val 708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2763119" y="683763"/>
        <a:ext cx="1260370" cy="683763"/>
      </dsp:txXfrm>
    </dsp:sp>
    <dsp:sp modelId="{EA3AD6BA-AB95-4630-B2BA-2B34A13A53B0}">
      <dsp:nvSpPr>
        <dsp:cNvPr id="0" name=""/>
        <dsp:cNvSpPr/>
      </dsp:nvSpPr>
      <dsp:spPr>
        <a:xfrm>
          <a:off x="1939031" y="1367527"/>
          <a:ext cx="2908547" cy="683763"/>
        </a:xfrm>
        <a:prstGeom prst="trapezoid">
          <a:avLst>
            <a:gd name="adj" fmla="val 708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2448027" y="1367527"/>
        <a:ext cx="1890555" cy="683763"/>
      </dsp:txXfrm>
    </dsp:sp>
    <dsp:sp modelId="{0C71D517-9058-4078-9886-345E0E218250}">
      <dsp:nvSpPr>
        <dsp:cNvPr id="0" name=""/>
        <dsp:cNvSpPr/>
      </dsp:nvSpPr>
      <dsp:spPr>
        <a:xfrm>
          <a:off x="1454273" y="2051290"/>
          <a:ext cx="3878062" cy="683763"/>
        </a:xfrm>
        <a:prstGeom prst="trapezoid">
          <a:avLst>
            <a:gd name="adj" fmla="val 708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7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rPr>
            <a:t>ТВОРЧЕСТВО</a:t>
          </a:r>
        </a:p>
      </dsp:txBody>
      <dsp:txXfrm>
        <a:off x="2132934" y="2051290"/>
        <a:ext cx="2520740" cy="683763"/>
      </dsp:txXfrm>
    </dsp:sp>
    <dsp:sp modelId="{11E22679-24AD-4888-B19A-ECE0B9FA5C32}">
      <dsp:nvSpPr>
        <dsp:cNvPr id="0" name=""/>
        <dsp:cNvSpPr/>
      </dsp:nvSpPr>
      <dsp:spPr>
        <a:xfrm>
          <a:off x="969515" y="2735054"/>
          <a:ext cx="4847578" cy="683763"/>
        </a:xfrm>
        <a:prstGeom prst="trapezoid">
          <a:avLst>
            <a:gd name="adj" fmla="val 708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700" b="1" i="0" u="none" strike="noStrike" kern="1200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charset="0"/>
          </a:endParaRPr>
        </a:p>
      </dsp:txBody>
      <dsp:txXfrm>
        <a:off x="1817841" y="2735054"/>
        <a:ext cx="3150926" cy="683763"/>
      </dsp:txXfrm>
    </dsp:sp>
    <dsp:sp modelId="{1D286CB7-E8AA-4750-9365-C36A70300070}">
      <dsp:nvSpPr>
        <dsp:cNvPr id="0" name=""/>
        <dsp:cNvSpPr/>
      </dsp:nvSpPr>
      <dsp:spPr>
        <a:xfrm>
          <a:off x="484757" y="3418817"/>
          <a:ext cx="5817094" cy="683763"/>
        </a:xfrm>
        <a:prstGeom prst="trapezoid">
          <a:avLst>
            <a:gd name="adj" fmla="val 708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1502749" y="3418817"/>
        <a:ext cx="3781111" cy="683763"/>
      </dsp:txXfrm>
    </dsp:sp>
    <dsp:sp modelId="{778FE27E-D735-40C3-9DA3-3E849ADE43E4}">
      <dsp:nvSpPr>
        <dsp:cNvPr id="0" name=""/>
        <dsp:cNvSpPr/>
      </dsp:nvSpPr>
      <dsp:spPr>
        <a:xfrm>
          <a:off x="0" y="4102581"/>
          <a:ext cx="6786610" cy="683763"/>
        </a:xfrm>
        <a:prstGeom prst="trapezoid">
          <a:avLst>
            <a:gd name="adj" fmla="val 708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1187656" y="4102581"/>
        <a:ext cx="4411296" cy="683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926F42C-3C5C-44B4-A220-D5C4007EA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27800-2756-4C60-A744-016B3B364D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59C94-C750-44D2-8637-96877DAD0D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08A4A-E25D-4C35-9A95-5899A7EFCA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AB84B-9C9E-42B4-B53E-9F9BB491F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821F5-6723-4C92-823B-667B85607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16384-B8F2-4DE7-AC8F-00678EE6D5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3C8AA-F6BA-4F7A-8A22-3328D2FE7E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D5FF4-51F3-4747-B0F7-28DF76E2BE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EC38E-C447-45E0-A3E7-57A2E6E6A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17B12E-08E8-4C39-88B9-4BAFA825B8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1814F-E60F-4E41-88D5-40E115DCA7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9F5CB3F8-8E5F-4DA5-946E-8D99AE2198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00282-A169-4384-A1FF-F671FB982E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FEBD528-C16C-4D40-AEF2-108E20F53D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85852" y="1785926"/>
            <a:ext cx="6769100" cy="2379659"/>
          </a:xfrm>
        </p:spPr>
        <p:txBody>
          <a:bodyPr/>
          <a:lstStyle/>
          <a:p>
            <a:pPr algn="ctr" eaLnBrk="1" hangingPunct="1"/>
            <a:r>
              <a:rPr lang="ru-RU" sz="4200" b="1" dirty="0" smtClean="0"/>
              <a:t>Педагогические технологии </a:t>
            </a:r>
            <a:br>
              <a:rPr lang="ru-RU" sz="4200" b="1" dirty="0" smtClean="0"/>
            </a:br>
            <a:r>
              <a:rPr lang="ru-RU" sz="4200" b="1" dirty="0" smtClean="0"/>
              <a:t>в дополнительном образовании детей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5720" y="4500570"/>
            <a:ext cx="6769100" cy="1951031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500042"/>
            <a:ext cx="7416800" cy="55451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b="1" dirty="0" smtClean="0">
                <a:latin typeface="Calibri" pitchFamily="34" charset="0"/>
              </a:rPr>
              <a:t>Критическое мышление </a:t>
            </a:r>
            <a:r>
              <a:rPr lang="ru-RU" sz="3000" dirty="0" smtClean="0">
                <a:latin typeface="Calibri" pitchFamily="34" charset="0"/>
              </a:rPr>
              <a:t>–</a:t>
            </a:r>
          </a:p>
          <a:p>
            <a:pPr algn="just">
              <a:buNone/>
            </a:pPr>
            <a:r>
              <a:rPr lang="ru-RU" dirty="0" smtClean="0">
                <a:latin typeface="Calibri" pitchFamily="34" charset="0"/>
              </a:rPr>
              <a:t>	</a:t>
            </a:r>
            <a:r>
              <a:rPr lang="ru-RU" sz="3000" dirty="0" smtClean="0">
                <a:latin typeface="Calibri" pitchFamily="34" charset="0"/>
              </a:rPr>
              <a:t>вид интеллектуальной деятельности человека, который характеризуется высоким уровнем восприятия, понимания, объективности подхода к окружающему его информационному полю. </a:t>
            </a:r>
          </a:p>
          <a:p>
            <a:pPr algn="just"/>
            <a:endParaRPr lang="ru-RU" sz="3000" dirty="0" smtClean="0">
              <a:latin typeface="Calibri" pitchFamily="34" charset="0"/>
            </a:endParaRPr>
          </a:p>
          <a:p>
            <a:pPr algn="just"/>
            <a:r>
              <a:rPr lang="ru-RU" sz="3000" dirty="0" smtClean="0">
                <a:latin typeface="Calibri" pitchFamily="34" charset="0"/>
              </a:rPr>
              <a:t>В педагогике – это мышление оценочное, рефлексивное, развивающееся путем наложения новой информации на жизненный личный опыт.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2363" y="404813"/>
            <a:ext cx="3527425" cy="12239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может развивать следующие качества:</a:t>
            </a:r>
            <a:r>
              <a:rPr lang="ru-RU" sz="4000" dirty="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43438" y="1844675"/>
            <a:ext cx="3960812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900" smtClean="0"/>
              <a:t>готовность к планированию (кто ясно мыслит, тот ясно излагает); </a:t>
            </a:r>
          </a:p>
          <a:p>
            <a:pPr>
              <a:lnSpc>
                <a:spcPct val="80000"/>
              </a:lnSpc>
            </a:pPr>
            <a:r>
              <a:rPr lang="ru-RU" sz="1900" smtClean="0"/>
              <a:t>гибкость (восприятие идей других); </a:t>
            </a:r>
          </a:p>
          <a:p>
            <a:pPr>
              <a:lnSpc>
                <a:spcPct val="80000"/>
              </a:lnSpc>
            </a:pPr>
            <a:r>
              <a:rPr lang="ru-RU" sz="1900" smtClean="0"/>
              <a:t>настойчивость (достижение цели); </a:t>
            </a:r>
          </a:p>
          <a:p>
            <a:pPr>
              <a:lnSpc>
                <a:spcPct val="80000"/>
              </a:lnSpc>
            </a:pPr>
            <a:r>
              <a:rPr lang="ru-RU" sz="1900" smtClean="0"/>
              <a:t>готовность исправлять свои ошибки (воспользоваться ошибкой для продолжения обучения); </a:t>
            </a:r>
          </a:p>
          <a:p>
            <a:pPr>
              <a:lnSpc>
                <a:spcPct val="80000"/>
              </a:lnSpc>
            </a:pPr>
            <a:r>
              <a:rPr lang="ru-RU" sz="1900" smtClean="0"/>
              <a:t>осознание (отслеживание хода рассуждений); </a:t>
            </a:r>
          </a:p>
          <a:p>
            <a:pPr>
              <a:lnSpc>
                <a:spcPct val="80000"/>
              </a:lnSpc>
            </a:pPr>
            <a:r>
              <a:rPr lang="ru-RU" sz="1900" smtClean="0"/>
              <a:t>поиск компромиссных решений (важно, чтобы принятые решения воспринимались другими людьми).</a:t>
            </a:r>
          </a:p>
        </p:txBody>
      </p:sp>
      <p:pic>
        <p:nvPicPr>
          <p:cNvPr id="16388" name="Picture 4" descr="Сх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39763"/>
            <a:ext cx="4319587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ТЕХНОЛОГИИ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24300" y="1268413"/>
            <a:ext cx="4751388" cy="518477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	структура занятия соответствует этапам человеческого восприятия:</a:t>
            </a:r>
          </a:p>
          <a:p>
            <a:r>
              <a:rPr lang="ru-RU" sz="2400" smtClean="0"/>
              <a:t>сначала надо настроиться, вспомнить, что тебе известно по этой теме</a:t>
            </a:r>
          </a:p>
          <a:p>
            <a:r>
              <a:rPr lang="ru-RU" sz="2400" smtClean="0"/>
              <a:t>затем познакомиться с новой информацией</a:t>
            </a:r>
          </a:p>
          <a:p>
            <a:r>
              <a:rPr lang="ru-RU" sz="2400" smtClean="0"/>
              <a:t>потом подумать, для чего тебе понадобятся полученные знания, и как ты их сможешь применить. </a:t>
            </a:r>
          </a:p>
        </p:txBody>
      </p:sp>
      <p:pic>
        <p:nvPicPr>
          <p:cNvPr id="18436" name="Picture 4" descr="Сх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917700"/>
            <a:ext cx="3227387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93988" y="4349750"/>
            <a:ext cx="6450012" cy="124142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dirty="0" smtClean="0"/>
              <a:t>Создаем понятийное поле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1643042" y="357166"/>
            <a:ext cx="5500694" cy="53975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ru-RU" sz="4000" smtClean="0"/>
              <a:t>«Понятийное колесо»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063625"/>
          <a:ext cx="10082213" cy="541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000100" y="214290"/>
            <a:ext cx="6870700" cy="882634"/>
          </a:xfrm>
        </p:spPr>
        <p:txBody>
          <a:bodyPr anchor="b"/>
          <a:lstStyle/>
          <a:p>
            <a:pPr eaLnBrk="1" hangingPunct="1"/>
            <a:r>
              <a:rPr lang="ru-RU" dirty="0" smtClean="0"/>
              <a:t>«Понятийная пирамида»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857225" y="1214423"/>
          <a:ext cx="6786610" cy="478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500042"/>
            <a:ext cx="6991377" cy="1857388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ru-RU" sz="4000" dirty="0" smtClean="0"/>
              <a:t>«Ассоциации образа и звука»</a:t>
            </a:r>
            <a:br>
              <a:rPr lang="ru-RU" sz="4000" dirty="0" smtClean="0"/>
            </a:br>
            <a:r>
              <a:rPr lang="ru-RU" sz="4000" dirty="0" smtClean="0">
                <a:solidFill>
                  <a:schemeClr val="folHlink"/>
                </a:solidFill>
              </a:rPr>
              <a:t/>
            </a:r>
            <a:br>
              <a:rPr lang="ru-RU" sz="4000" dirty="0" smtClean="0">
                <a:solidFill>
                  <a:schemeClr val="folHlink"/>
                </a:solidFill>
              </a:rPr>
            </a:br>
            <a:r>
              <a:rPr lang="ru-RU" sz="4000" dirty="0" smtClean="0"/>
              <a:t>Творчество …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>
            <p:ph idx="4294967295"/>
          </p:nvPr>
        </p:nvGraphicFramePr>
        <p:xfrm>
          <a:off x="500034" y="3141663"/>
          <a:ext cx="7196166" cy="2847975"/>
        </p:xfrm>
        <a:graphic>
          <a:graphicData uri="http://schemas.openxmlformats.org/drawingml/2006/table">
            <a:tbl>
              <a:tblPr/>
              <a:tblGrid>
                <a:gridCol w="3598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8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Выглядит как…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Звучит как….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500042"/>
            <a:ext cx="6643702" cy="1331913"/>
          </a:xfrm>
        </p:spPr>
        <p:txBody>
          <a:bodyPr anchor="b"/>
          <a:lstStyle/>
          <a:p>
            <a:pPr eaLnBrk="1" hangingPunct="1"/>
            <a:r>
              <a:rPr lang="ru-RU" sz="4000" dirty="0" smtClean="0"/>
              <a:t>«Ассоциации»</a:t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00FF"/>
                </a:solidFill>
              </a:rPr>
              <a:t>Творчество </a:t>
            </a:r>
            <a:r>
              <a:rPr lang="ru-RU" sz="4000" dirty="0" smtClean="0"/>
              <a:t>- …, потому что …</a:t>
            </a:r>
          </a:p>
        </p:txBody>
      </p:sp>
      <p:graphicFrame>
        <p:nvGraphicFramePr>
          <p:cNvPr id="74772" name="Group 20"/>
          <p:cNvGraphicFramePr>
            <a:graphicFrameLocks noGrp="1"/>
          </p:cNvGraphicFramePr>
          <p:nvPr>
            <p:ph idx="4294967295"/>
          </p:nvPr>
        </p:nvGraphicFramePr>
        <p:xfrm>
          <a:off x="285720" y="2205038"/>
          <a:ext cx="8286808" cy="3340672"/>
        </p:xfrm>
        <a:graphic>
          <a:graphicData uri="http://schemas.openxmlformats.org/drawingml/2006/table">
            <a:tbl>
              <a:tblPr/>
              <a:tblGrid>
                <a:gridCol w="295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1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Фраза, высказывание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Историческая личность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Киногерой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(персонаж)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Природное явление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74638"/>
            <a:ext cx="7658128" cy="1785937"/>
          </a:xfrm>
        </p:spPr>
        <p:txBody>
          <a:bodyPr anchor="b">
            <a:normAutofit fontScale="90000"/>
          </a:bodyPr>
          <a:lstStyle/>
          <a:p>
            <a:pPr algn="ctr" eaLnBrk="1" hangingPunct="1"/>
            <a:r>
              <a:rPr lang="ru-RU" sz="3200" b="1" dirty="0" smtClean="0"/>
              <a:t>«</a:t>
            </a:r>
            <a:r>
              <a:rPr lang="ru-RU" sz="3200" b="1" dirty="0" err="1" smtClean="0"/>
              <a:t>Синквейн</a:t>
            </a:r>
            <a:r>
              <a:rPr lang="ru-RU" sz="3200" b="1" dirty="0" smtClean="0"/>
              <a:t>»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инструмент для рефлексии (резюмировать информацию, излагать сложные идеи, чувства и представления в нескольких словах), для оценки понятийного и словарного багажа учащихся и как средство творческой выразительности.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24" y="2349500"/>
            <a:ext cx="7000924" cy="3887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/>
              <a:t>1 строка – одно слово: объект (существительное), о котором идет речь.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/>
              <a:t>2 строка – два слова: признаки и свойства объекта (прилагательные или причастия).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/>
              <a:t>3 строка – три слова: действия, совершаемые объектом (глаголы).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/>
              <a:t>4 строка – четыре слова: личное отношение к объекту (фраза).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/>
              <a:t>5 строка – одно слово: вывод, итог, суть объекта (существительное).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859712" cy="30972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dirty="0" smtClean="0"/>
              <a:t>Спорт</a:t>
            </a:r>
          </a:p>
          <a:p>
            <a:pPr algn="ctr">
              <a:buFontTx/>
              <a:buNone/>
            </a:pPr>
            <a:r>
              <a:rPr lang="ru-RU" b="1" dirty="0" smtClean="0"/>
              <a:t>Любительский, профессиональный</a:t>
            </a:r>
          </a:p>
          <a:p>
            <a:pPr algn="ctr">
              <a:buFontTx/>
              <a:buNone/>
            </a:pPr>
            <a:r>
              <a:rPr lang="ru-RU" b="1" dirty="0" smtClean="0"/>
              <a:t>Развивает, </a:t>
            </a:r>
            <a:r>
              <a:rPr lang="ru-RU" b="1" dirty="0" err="1" smtClean="0"/>
              <a:t>оздоравливает</a:t>
            </a:r>
            <a:r>
              <a:rPr lang="ru-RU" b="1" dirty="0" smtClean="0"/>
              <a:t>, улучшает</a:t>
            </a:r>
          </a:p>
          <a:p>
            <a:pPr algn="ctr">
              <a:buFontTx/>
              <a:buNone/>
            </a:pPr>
            <a:r>
              <a:rPr lang="ru-RU" b="1" dirty="0" smtClean="0"/>
              <a:t>За здоровый образ жизни!</a:t>
            </a:r>
          </a:p>
          <a:p>
            <a:pPr algn="ctr">
              <a:buFontTx/>
              <a:buNone/>
            </a:pPr>
            <a:r>
              <a:rPr lang="ru-RU" b="1" dirty="0" smtClean="0"/>
              <a:t>Победа!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85728"/>
            <a:ext cx="7215238" cy="1143000"/>
          </a:xfrm>
        </p:spPr>
        <p:txBody>
          <a:bodyPr/>
          <a:lstStyle/>
          <a:p>
            <a:pPr algn="ctr"/>
            <a:r>
              <a:rPr lang="ru-RU" dirty="0" smtClean="0"/>
              <a:t>«Дерево предсказаний»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428736"/>
            <a:ext cx="3571900" cy="45259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Какой будет наш воспитанник?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00628" y="1428736"/>
            <a:ext cx="3657600" cy="4525963"/>
          </a:xfrm>
        </p:spPr>
        <p:txBody>
          <a:bodyPr/>
          <a:lstStyle/>
          <a:p>
            <a:pPr algn="ctr"/>
            <a:r>
              <a:rPr lang="ru-RU" sz="2800" b="1" dirty="0" smtClean="0"/>
              <a:t>Какие средства мы используем?</a:t>
            </a:r>
          </a:p>
          <a:p>
            <a:endParaRPr lang="ru-RU" dirty="0" smtClean="0"/>
          </a:p>
        </p:txBody>
      </p:sp>
      <p:pic>
        <p:nvPicPr>
          <p:cNvPr id="1026" name="Picture 2" descr="C:\Documents and Settings\zadorin_ks\Рабочий стол\derev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714488"/>
            <a:ext cx="2571768" cy="4714888"/>
          </a:xfrm>
          <a:prstGeom prst="rect">
            <a:avLst/>
          </a:prstGeom>
          <a:noFill/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600200"/>
            <a:ext cx="6956451" cy="4060825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Танец</a:t>
            </a:r>
          </a:p>
          <a:p>
            <a:r>
              <a:rPr lang="ru-RU" sz="3400" dirty="0" smtClean="0"/>
              <a:t>Народный, современный</a:t>
            </a:r>
          </a:p>
          <a:p>
            <a:r>
              <a:rPr lang="ru-RU" sz="3400" dirty="0" smtClean="0"/>
              <a:t>Приобщает, развивает, радует</a:t>
            </a:r>
          </a:p>
          <a:p>
            <a:r>
              <a:rPr lang="ru-RU" sz="3400" dirty="0" smtClean="0"/>
              <a:t>Танцы – моя несбывшаяся мечта!</a:t>
            </a:r>
          </a:p>
          <a:p>
            <a:r>
              <a:rPr lang="ru-RU" sz="3400" dirty="0" smtClean="0"/>
              <a:t>Красота!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8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428605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dirty="0" smtClean="0"/>
              <a:t>Задайте вопросы              «Цветок </a:t>
            </a:r>
            <a:r>
              <a:rPr lang="ru-RU" sz="4000" dirty="0" err="1" smtClean="0"/>
              <a:t>Блума</a:t>
            </a:r>
            <a:r>
              <a:rPr lang="ru-RU" sz="4000" dirty="0" smtClean="0"/>
              <a:t>»</a:t>
            </a:r>
          </a:p>
        </p:txBody>
      </p:sp>
      <p:graphicFrame>
        <p:nvGraphicFramePr>
          <p:cNvPr id="3221" name="Group 149"/>
          <p:cNvGraphicFramePr>
            <a:graphicFrameLocks noGrp="1"/>
          </p:cNvGraphicFramePr>
          <p:nvPr>
            <p:ph type="tbl" idx="1"/>
          </p:nvPr>
        </p:nvGraphicFramePr>
        <p:xfrm>
          <a:off x="214282" y="714356"/>
          <a:ext cx="8642350" cy="5927408"/>
        </p:xfrm>
        <a:graphic>
          <a:graphicData uri="http://schemas.openxmlformats.org/drawingml/2006/table">
            <a:tbl>
              <a:tblPr/>
              <a:tblGrid>
                <a:gridCol w="2214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10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Воспроизведение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Простые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(факты, информация)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Кто? Когда? Где? Как?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Понимание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Уточняющие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(обратная связь)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Правильно ли я понял..?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Вы говорите, что...?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98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Применение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Практические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(связь между теорией и практикой)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Как можно применить..?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Что можно сделать из..?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Где можно наблюдать..?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Анализ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Объясняющие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(причинно-следственные связи)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Почему?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Синтез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Творческие вопросы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(прогноз)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Что будет, если..?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Оценка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Оценочные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(критерии оценки)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Как вы относитесь ?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Чем это отличается от ...?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7715304" cy="86834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Технология </a:t>
            </a:r>
            <a:r>
              <a:rPr lang="ru-RU" sz="3600" b="1" dirty="0"/>
              <a:t>игрового </a:t>
            </a:r>
            <a:r>
              <a:rPr lang="ru-RU" sz="3600" b="1" dirty="0" smtClean="0"/>
              <a:t>моделирования</a:t>
            </a:r>
            <a:endParaRPr lang="ru-RU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7972452" cy="550072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Игра — это вид деятельности в ситуациях, направленных на воссоздание и усвоение общественного опыта, в котором складывается и совершенствуется самоуправление поведением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28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>
                <a:latin typeface="Calibri" pitchFamily="34" charset="0"/>
                <a:cs typeface="Calibri" pitchFamily="34" charset="0"/>
              </a:rPr>
              <a:t>Педагогическая игра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обладает </a:t>
            </a:r>
            <a:r>
              <a:rPr lang="ru-RU" sz="2800" b="1" dirty="0">
                <a:latin typeface="Calibri" pitchFamily="34" charset="0"/>
                <a:cs typeface="Calibri" pitchFamily="34" charset="0"/>
              </a:rPr>
              <a:t>чётко поставленной целью обучения и соответствующими ей педагогическими результатами, которые могут быть обоснованы, выделены в явном виде и характеризуются учебно-познавательной направленностью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20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467600" cy="614366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sz="5800" b="1" dirty="0" smtClean="0">
                <a:latin typeface="Calibri" pitchFamily="34" charset="0"/>
                <a:cs typeface="Calibri" pitchFamily="34" charset="0"/>
              </a:rPr>
              <a:t>В Структуру игры как процесса</a:t>
            </a:r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, включаются: </a:t>
            </a:r>
          </a:p>
          <a:p>
            <a:pPr>
              <a:lnSpc>
                <a:spcPct val="120000"/>
              </a:lnSpc>
            </a:pPr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роли, взятые на себя играющими; </a:t>
            </a:r>
          </a:p>
          <a:p>
            <a:pPr>
              <a:lnSpc>
                <a:spcPct val="120000"/>
              </a:lnSpc>
            </a:pPr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игровые действия как средство реализации этих ролей; </a:t>
            </a:r>
          </a:p>
          <a:p>
            <a:pPr>
              <a:lnSpc>
                <a:spcPct val="120000"/>
              </a:lnSpc>
            </a:pPr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игровое употребление предметов, т.е. замещение реальных вещей игровыми, условными; </a:t>
            </a:r>
          </a:p>
          <a:p>
            <a:pPr>
              <a:lnSpc>
                <a:spcPct val="120000"/>
              </a:lnSpc>
            </a:pPr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реальные отношения между играющими; </a:t>
            </a:r>
          </a:p>
          <a:p>
            <a:pPr>
              <a:lnSpc>
                <a:spcPct val="120000"/>
              </a:lnSpc>
            </a:pPr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сюжет (содержание) — область действительности, условно воспроизводимая в игре.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71736" y="274638"/>
            <a:ext cx="5657864" cy="4905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800" b="1" dirty="0" smtClean="0">
                <a:latin typeface="Calibri" pitchFamily="34" charset="0"/>
                <a:cs typeface="Calibri" pitchFamily="34" charset="0"/>
              </a:rPr>
              <a:t>Игровые технологии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928670"/>
            <a:ext cx="8497887" cy="5546724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sz="1800" b="1" dirty="0" smtClean="0"/>
              <a:t>Инсценировка, разыгрывание ситуации в ролях;</a:t>
            </a:r>
            <a:r>
              <a:rPr lang="ru-RU" sz="1800" dirty="0" smtClean="0"/>
              <a:t> научить подростка ориентироваться в различных обстоятельствах, давать объективную оценку своему поведению, учитывать возможности других людей, устанавливать с ними контакты, влиять на их интересы, потребности и деятельность, не прибегая к формальным атрибутам власти, приказу. Для метода инсценировки составляется сценарий, где описываются конкретная ситуация, обозначаются функции и обязанности действующих лиц, их задачи («калоши счастья»)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ru-RU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/>
              <a:t>Ролевые игры;</a:t>
            </a:r>
            <a:r>
              <a:rPr lang="ru-RU" sz="1800" dirty="0" smtClean="0"/>
              <a:t> процесс создания игрового мира с погружением в него игрока как самостоятельной личности. 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ru-RU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/>
              <a:t>Тренинг</a:t>
            </a:r>
            <a:r>
              <a:rPr lang="ru-RU" sz="1800" dirty="0" smtClean="0"/>
              <a:t>; способ получения личностного опыта, в котором отрабатывается умение чувствовать ситуацию в коллективе, оценивать и изменять состояние другого человека, умение войти с ним в продуктивный контакт. («Прогноз», «замедление», «пять минут», «</a:t>
            </a:r>
            <a:r>
              <a:rPr lang="ru-RU" sz="1800" dirty="0" err="1" smtClean="0"/>
              <a:t>главное-второстепенное</a:t>
            </a:r>
            <a:r>
              <a:rPr lang="ru-RU" sz="1800" dirty="0" smtClean="0"/>
              <a:t>»)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ru-RU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/>
              <a:t>Имитационные игры;</a:t>
            </a:r>
            <a:r>
              <a:rPr lang="ru-RU" sz="1800" dirty="0" smtClean="0"/>
              <a:t> имитируется деятельность какой-либо организации, предприятия или его подразделения, например профсоюзного комитета, совета наставников, отдела, цеха, участка и т.д. Имитироваться могут события, конкретная деятельность людей (деловое совещание, обсуждение плана, проведение беседы и т.д.) 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ru-RU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1800" b="1" dirty="0" smtClean="0"/>
              <a:t>Деловая игра; </a:t>
            </a:r>
            <a:r>
              <a:rPr lang="ru-RU" sz="1800" dirty="0" smtClean="0"/>
              <a:t>метод моделирования различных учебных, управленческих и производственных ситуаций, цель которых — обучение отдельных личностей и их групп принятию решения, создание проекта решения проблем.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82713" y="333375"/>
            <a:ext cx="6618311" cy="1439863"/>
          </a:xfrm>
        </p:spPr>
        <p:txBody>
          <a:bodyPr/>
          <a:lstStyle/>
          <a:p>
            <a:pPr eaLnBrk="1" hangingPunct="1"/>
            <a:r>
              <a:rPr lang="ru-RU" sz="3800" b="1" dirty="0" smtClean="0"/>
              <a:t>Технология индивидуальной педагогической поддержки</a:t>
            </a:r>
            <a:endParaRPr lang="ru-RU" sz="3200" i="1" u="sng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143116"/>
            <a:ext cx="7993062" cy="3306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400" i="1" dirty="0" smtClean="0">
                <a:latin typeface="Calibri" pitchFamily="34" charset="0"/>
              </a:rPr>
              <a:t>«Чем младше дети, тем больше воспитания. Чем старше, тем больше поддержки. Им нужна поддержка в том, чтобы понять себя, выбрать свой путь и добиваться успеха»</a:t>
            </a:r>
          </a:p>
          <a:p>
            <a:pPr algn="r" eaLnBrk="1" hangingPunct="1">
              <a:buFontTx/>
              <a:buNone/>
            </a:pPr>
            <a:r>
              <a:rPr lang="ru-RU" i="1" u="sng" dirty="0" smtClean="0">
                <a:latin typeface="Calibri" pitchFamily="34" charset="0"/>
              </a:rPr>
              <a:t>Олег Семенович </a:t>
            </a:r>
            <a:r>
              <a:rPr lang="ru-RU" i="1" u="sng" dirty="0" err="1" smtClean="0">
                <a:latin typeface="Calibri" pitchFamily="34" charset="0"/>
              </a:rPr>
              <a:t>Газман</a:t>
            </a:r>
            <a:endParaRPr lang="ru-RU" i="1" u="sng" dirty="0" smtClean="0">
              <a:latin typeface="Calibri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smtClean="0">
                <a:latin typeface="Calibri" pitchFamily="34" charset="0"/>
              </a:rPr>
              <a:t>превентивная и оперативная помощь детям в решении их индивидуальных проблем, связанных с физическим и психическим здоровьем, социальным и экономическим положением, успешным продвижением в обучении, в принятии школьных правил; с эффективной деловой и межличностной коммуникацией; с жизненным, профессиональным, этическим выбором (самоопределением).</a:t>
            </a:r>
            <a:endParaRPr lang="ru-RU" sz="2800" smtClean="0">
              <a:latin typeface="Calibri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755650" y="1600200"/>
            <a:ext cx="7561263" cy="4525963"/>
          </a:xfrm>
        </p:spPr>
        <p:txBody>
          <a:bodyPr/>
          <a:lstStyle/>
          <a:p>
            <a:pPr algn="just"/>
            <a:r>
              <a:rPr lang="ru-RU" smtClean="0">
                <a:latin typeface="Calibri" pitchFamily="34" charset="0"/>
              </a:rPr>
              <a:t>«Послание» поддержки выглядит примерно так: </a:t>
            </a:r>
            <a:r>
              <a:rPr lang="ru-RU" b="1" i="1" smtClean="0">
                <a:latin typeface="Calibri" pitchFamily="34" charset="0"/>
              </a:rPr>
              <a:t>«Мне не надо от тебя больше того, что ты хочешь сам от себя. Но я рад выслушать тебя и помочь тебе самому понять, чего же ты хочешь».</a:t>
            </a:r>
          </a:p>
          <a:p>
            <a:pPr algn="just">
              <a:buFontTx/>
              <a:buNone/>
            </a:pPr>
            <a:endParaRPr lang="ru-RU" smtClean="0">
              <a:latin typeface="Calibri" pitchFamily="34" charset="0"/>
            </a:endParaRPr>
          </a:p>
          <a:p>
            <a:pPr algn="just"/>
            <a:r>
              <a:rPr lang="ru-RU" b="1" smtClean="0">
                <a:latin typeface="Calibri" pitchFamily="34" charset="0"/>
              </a:rPr>
              <a:t>Четыре тактики: «защита», «помощь», «содействие» и «взаимодействие»</a:t>
            </a:r>
          </a:p>
          <a:p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00" y="274638"/>
            <a:ext cx="7229500" cy="1143000"/>
          </a:xfrm>
        </p:spPr>
        <p:txBody>
          <a:bodyPr/>
          <a:lstStyle/>
          <a:p>
            <a:r>
              <a:rPr lang="ru-RU" sz="3800" b="1" dirty="0" smtClean="0"/>
              <a:t>Педагогическая поддержка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0" y="1628775"/>
            <a:ext cx="806450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latin typeface="Calibri" pitchFamily="34" charset="0"/>
              </a:rPr>
              <a:t>Совместное с ребенком определение его интересов, целей, возможностей и путей преодоления препятствий (проблем), мешающих ему сохранять человеческое достоинство и достигать позитивных результатов в самовоспитании, общении, определенном образе жизни.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b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Calibri" pitchFamily="34" charset="0"/>
              </a:rPr>
              <a:t>Цель технологии – решение проблем ребенка.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728" y="214290"/>
            <a:ext cx="6443682" cy="882650"/>
          </a:xfrm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</a:t>
            </a:r>
            <a:r>
              <a:rPr lang="ru-RU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этап - Диагностический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002588" cy="13668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200" b="1" smtClean="0"/>
              <a:t>Фиксация факта, сигнала проблемности, диагностика, установление контакта с ребенком, вербализация постановки проблемы, совместная оценка проблемы с точки зрения ее значимости для ребенка.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11188" y="2924175"/>
            <a:ext cx="7543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Доброжелательность </a:t>
            </a:r>
          </a:p>
          <a:p>
            <a:pPr marL="457200" indent="-457200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(в т.ч. инициирование активности субъекта)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419475" y="3644900"/>
            <a:ext cx="38036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«Нам это очень надо, потому что…»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635375" y="4005263"/>
            <a:ext cx="3471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«Для тебя это важно, так как…»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11188" y="4365625"/>
            <a:ext cx="3140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Снятие страха 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555875" y="4797425"/>
            <a:ext cx="54721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«Это совсем не трудно… Если даже не получится, ничего страшного, мы поищем другой способ…»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2627313" y="5603875"/>
            <a:ext cx="4189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«Мы же рядом, мы все готовы помочь…»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89092" grpId="0" autoUpdateAnimBg="0"/>
      <p:bldP spid="89093" grpId="0" autoUpdateAnimBg="0"/>
      <p:bldP spid="89094" grpId="0" autoUpdateAnimBg="0"/>
      <p:bldP spid="89095" grpId="0" autoUpdateAnimBg="0"/>
      <p:bldP spid="89096" grpId="0" autoUpdateAnimBg="0"/>
      <p:bldP spid="8909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«Корзина идей»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Технология – это: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728" y="274638"/>
            <a:ext cx="6800872" cy="1143000"/>
          </a:xfrm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II </a:t>
            </a:r>
            <a:r>
              <a:rPr lang="ru-RU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этап - Поисковый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12875"/>
            <a:ext cx="7772400" cy="2303463"/>
          </a:xfrm>
        </p:spPr>
        <p:txBody>
          <a:bodyPr/>
          <a:lstStyle/>
          <a:p>
            <a:pPr eaLnBrk="1" hangingPunct="1"/>
            <a:r>
              <a:rPr lang="ru-RU" sz="2800" b="1" smtClean="0"/>
              <a:t>Организация совместно с ребенком поиска причин возникновения проблемы (трудности), взгляд на ситуацию со стороны (глазами ребенка).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611188" y="3824288"/>
            <a:ext cx="3600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«Скрытая инструкция» 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059113" y="4256088"/>
            <a:ext cx="54006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«Ты помнишь, конечно, что лучше начать с…»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203575" y="4760913"/>
            <a:ext cx="4392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«Обычно удобнее приступать с…»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203575" y="5192713"/>
            <a:ext cx="37449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«Здесь, вероятно, главное…»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90116" grpId="0" autoUpdateAnimBg="0"/>
      <p:bldP spid="90117" grpId="0" autoUpdateAnimBg="0"/>
      <p:bldP spid="90118" grpId="0" autoUpdateAnimBg="0"/>
      <p:bldP spid="9011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52" y="285728"/>
            <a:ext cx="5214942" cy="1143000"/>
          </a:xfrm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III </a:t>
            </a:r>
            <a:r>
              <a:rPr lang="ru-RU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этап - Договорный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8662" y="1428736"/>
            <a:ext cx="7772400" cy="2592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Проектирование действий педагога и ребенка (разделение функций и ответственности по решению проблемы), налаживание договорных отношений и заключение договора в любой форме.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11188" y="4221163"/>
            <a:ext cx="3140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/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Авансирование</a:t>
            </a:r>
            <a:r>
              <a:rPr lang="ru-RU" sz="20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2700338" y="4437063"/>
            <a:ext cx="5340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«У тебя, такого талантливого (умного, нежного, сильного, …) непременно получится хорошо…»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771775" y="5084763"/>
            <a:ext cx="3816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«Только ты и мог бы…»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2700338" y="5516563"/>
            <a:ext cx="4394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000">
                <a:latin typeface="Monotype Corsiva" pitchFamily="66" charset="0"/>
              </a:rPr>
              <a:t>«Именно на тебя у нас большая надежда…»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91140" grpId="0" autoUpdateAnimBg="0"/>
      <p:bldP spid="91141" grpId="0" autoUpdateAnimBg="0"/>
      <p:bldP spid="91142" grpId="0" autoUpdateAnimBg="0"/>
      <p:bldP spid="9114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52" y="285728"/>
            <a:ext cx="6572264" cy="1143000"/>
          </a:xfrm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IV </a:t>
            </a:r>
            <a:r>
              <a:rPr lang="ru-RU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этап - </a:t>
            </a:r>
            <a:r>
              <a:rPr lang="ru-RU" sz="38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Деятельностный</a:t>
            </a:r>
            <a:endParaRPr lang="ru-RU" sz="38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2488" y="2176463"/>
            <a:ext cx="8291512" cy="2908300"/>
          </a:xfrm>
        </p:spPr>
        <p:txBody>
          <a:bodyPr/>
          <a:lstStyle/>
          <a:p>
            <a:pPr eaLnBrk="1" hangingPunct="1"/>
            <a:r>
              <a:rPr lang="ru-RU" sz="2800" b="1" smtClean="0"/>
              <a:t>Действует сам ребенок и действует педагог (одобрение действий ребенка, стимулирование его инициативы и действий, координация деятельности специалистов в школе и за ее пределами, безотлагательная помощь школьнику).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3042" y="285728"/>
            <a:ext cx="5715008" cy="1143000"/>
          </a:xfrm>
        </p:spPr>
        <p:txBody>
          <a:bodyPr/>
          <a:lstStyle/>
          <a:p>
            <a:pPr eaLnBrk="1" hangingPunct="1"/>
            <a:r>
              <a:rPr lang="en-US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 </a:t>
            </a:r>
            <a:r>
              <a:rPr lang="ru-RU" sz="3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этап - Рефлексивный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268413"/>
            <a:ext cx="7929618" cy="2620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800" b="1" dirty="0" smtClean="0">
                <a:latin typeface="Calibri" pitchFamily="34" charset="0"/>
              </a:rPr>
              <a:t>Совместное с ребенком обсуждение успехов и неудач предыдущих этапов деятельности, констатация факта разрешимости проблемы или </a:t>
            </a:r>
            <a:r>
              <a:rPr lang="ru-RU" sz="2800" b="1" dirty="0" err="1" smtClean="0">
                <a:latin typeface="Calibri" pitchFamily="34" charset="0"/>
              </a:rPr>
              <a:t>переформулирование</a:t>
            </a:r>
            <a:r>
              <a:rPr lang="ru-RU" sz="2800" b="1" dirty="0" smtClean="0">
                <a:latin typeface="Calibri" pitchFamily="34" charset="0"/>
              </a:rPr>
              <a:t> затруднения, осмысление ребенком и педагогом нового опыта жизнедеятельности.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3860800"/>
            <a:ext cx="8153400" cy="762000"/>
            <a:chOff x="336" y="1296"/>
            <a:chExt cx="5136" cy="480"/>
          </a:xfrm>
        </p:grpSpPr>
        <p:sp>
          <p:nvSpPr>
            <p:cNvPr id="38919" name="AutoShape 5"/>
            <p:cNvSpPr>
              <a:spLocks/>
            </p:cNvSpPr>
            <p:nvPr/>
          </p:nvSpPr>
          <p:spPr bwMode="auto">
            <a:xfrm rot="-5400000" flipH="1" flipV="1">
              <a:off x="2688" y="-1056"/>
              <a:ext cx="432" cy="5136"/>
            </a:xfrm>
            <a:prstGeom prst="rightBrace">
              <a:avLst>
                <a:gd name="adj1" fmla="val 99074"/>
                <a:gd name="adj2" fmla="val 50000"/>
              </a:avLst>
            </a:prstGeom>
            <a:solidFill>
              <a:srgbClr val="FF9933"/>
            </a:solidFill>
            <a:ln w="12700">
              <a:solidFill>
                <a:srgbClr val="CCFF33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/>
              <a:endParaRPr lang="ru-RU" sz="2400">
                <a:solidFill>
                  <a:srgbClr val="0033CC"/>
                </a:solidFill>
              </a:endParaRPr>
            </a:p>
          </p:txBody>
        </p:sp>
        <p:sp>
          <p:nvSpPr>
            <p:cNvPr id="38920" name="AutoShape 6"/>
            <p:cNvSpPr>
              <a:spLocks/>
            </p:cNvSpPr>
            <p:nvPr/>
          </p:nvSpPr>
          <p:spPr bwMode="auto">
            <a:xfrm rot="-5400000" flipH="1" flipV="1">
              <a:off x="2688" y="-1008"/>
              <a:ext cx="432" cy="5136"/>
            </a:xfrm>
            <a:prstGeom prst="rightBrace">
              <a:avLst>
                <a:gd name="adj1" fmla="val 99074"/>
                <a:gd name="adj2" fmla="val 50000"/>
              </a:avLst>
            </a:prstGeom>
            <a:solidFill>
              <a:srgbClr val="FF9933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rot="10800000" vert="eaVert" wrap="none" anchor="ctr"/>
            <a:lstStyle/>
            <a:p>
              <a:pPr algn="ctr"/>
              <a:endParaRPr lang="ru-RU" sz="2400">
                <a:solidFill>
                  <a:srgbClr val="0033CC"/>
                </a:solidFill>
              </a:endParaRPr>
            </a:p>
          </p:txBody>
        </p:sp>
      </p:grp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249613" y="4724400"/>
            <a:ext cx="4130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ОЦЕНКА ДЕТАЛЕЙ 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331913" y="5229225"/>
            <a:ext cx="6858000" cy="1096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>
                <a:latin typeface="Monotype Corsiva" pitchFamily="66" charset="0"/>
              </a:rPr>
              <a:t>«Особенно удалось тебе…»</a:t>
            </a:r>
          </a:p>
          <a:p>
            <a:pPr algn="ctr">
              <a:lnSpc>
                <a:spcPct val="110000"/>
              </a:lnSpc>
            </a:pPr>
            <a:r>
              <a:rPr lang="ru-RU" sz="2000">
                <a:latin typeface="Monotype Corsiva" pitchFamily="66" charset="0"/>
              </a:rPr>
              <a:t>«Больше всего мне нравится, как ты…»</a:t>
            </a:r>
          </a:p>
          <a:p>
            <a:pPr algn="ctr">
              <a:lnSpc>
                <a:spcPct val="110000"/>
              </a:lnSpc>
            </a:pPr>
            <a:r>
              <a:rPr lang="ru-RU" sz="2000">
                <a:latin typeface="Monotype Corsiva" pitchFamily="66" charset="0"/>
              </a:rPr>
              <a:t>«Поражает такой фрагмент…»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93191" grpId="0" autoUpdateAnimBg="0"/>
      <p:bldP spid="9319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285728"/>
            <a:ext cx="7715272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Социальное проектирование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600200"/>
            <a:ext cx="8143932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специально организованная педагогом и самостоятельно выполняемая учащимися программа действий;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в основе которой лежит актуальная для общества и лично значимая для ученика проблема;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решение которой направлено на позитивное изменение социальной ситуации посредством взаимодействия учащихся со структурами власти, общественными организациями и другими социальными партнёрами.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274638"/>
            <a:ext cx="744381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Социальное проектирование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600200"/>
            <a:ext cx="7943880" cy="4525963"/>
          </a:xfrm>
        </p:spPr>
        <p:txBody>
          <a:bodyPr/>
          <a:lstStyle/>
          <a:p>
            <a:pPr eaLnBrk="1" hangingPunct="1"/>
            <a:r>
              <a:rPr lang="ru-RU" dirty="0" smtClean="0"/>
              <a:t>передача учащимся знаний об обществе и государстве;</a:t>
            </a:r>
          </a:p>
          <a:p>
            <a:pPr eaLnBrk="1" hangingPunct="1"/>
            <a:r>
              <a:rPr lang="ru-RU" dirty="0" smtClean="0"/>
              <a:t>приобретение школьниками социально ценного жизненного опыта;</a:t>
            </a:r>
          </a:p>
          <a:p>
            <a:pPr eaLnBrk="1" hangingPunct="1"/>
            <a:r>
              <a:rPr lang="ru-RU" dirty="0" smtClean="0"/>
              <a:t>развитие у них способности к сопереживанию и сочувствию другому человеку.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274638"/>
            <a:ext cx="7372376" cy="11430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Специфика социального проектирования</a:t>
            </a:r>
            <a:r>
              <a:rPr lang="ru-RU" sz="1900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600200"/>
            <a:ext cx="7801004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400" dirty="0" smtClean="0"/>
              <a:t>в постижении реальных объектов, процессов, явлений социального характера;</a:t>
            </a:r>
          </a:p>
          <a:p>
            <a:pPr eaLnBrk="1" hangingPunct="1"/>
            <a:r>
              <a:rPr lang="ru-RU" sz="2400" dirty="0" smtClean="0"/>
              <a:t>в решении проблемы не только личностно значимой, но и значимой для социума;</a:t>
            </a:r>
          </a:p>
          <a:p>
            <a:pPr eaLnBrk="1" hangingPunct="1"/>
            <a:r>
              <a:rPr lang="ru-RU" sz="2400" dirty="0" smtClean="0"/>
              <a:t>в направленности деятельности на реальное изменение ситуации в обществе;</a:t>
            </a:r>
          </a:p>
          <a:p>
            <a:pPr eaLnBrk="1" hangingPunct="1"/>
            <a:r>
              <a:rPr lang="ru-RU" sz="2400" dirty="0" smtClean="0"/>
              <a:t>во взаимодействии с представителями власти, общественности, с широкими кругами единомышленников для качественного решения социальной проблемы;</a:t>
            </a:r>
          </a:p>
          <a:p>
            <a:pPr eaLnBrk="1" hangingPunct="1"/>
            <a:r>
              <a:rPr lang="ru-RU" sz="2400" dirty="0" smtClean="0"/>
              <a:t>в практическом освоении старшеклассниками навыков гражданского участия.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9388" y="260350"/>
            <a:ext cx="6443662" cy="454025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Шаг № 1. Изучение общественного мнения</a:t>
            </a:r>
            <a:endParaRPr lang="ru-RU" sz="20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2452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175213" name="Group 109"/>
          <p:cNvGraphicFramePr>
            <a:graphicFrameLocks noGrp="1"/>
          </p:cNvGraphicFramePr>
          <p:nvPr/>
        </p:nvGraphicFramePr>
        <p:xfrm>
          <a:off x="250825" y="1341438"/>
          <a:ext cx="8135938" cy="4608514"/>
        </p:xfrm>
        <a:graphic>
          <a:graphicData uri="http://schemas.openxmlformats.org/drawingml/2006/table">
            <a:tbl>
              <a:tblPr/>
              <a:tblGrid>
                <a:gridCol w="55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3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0000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Основные задачи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0000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Ожидаемые результаты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0000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43529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Изучить социальную ситуацию в местном сообществе.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43529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Объективное представление о социальной ситуации в местном сообществе.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43529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0196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Составить подробный отчет о проведенном исследовании.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0196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Систематизированные материалы отчета.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chemeClr val="accent1">
                            <a:gamma/>
                            <a:tint val="50196"/>
                            <a:invGamma/>
                          </a:schemeClr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40000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Сформулировать выводы на основе изучения полученного материала.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40000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Конкретные и ясные выводы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 путях изменения ситуации в данном местном сообществе.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40000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86" name="Rectangle 85"/>
          <p:cNvSpPr>
            <a:spLocks noChangeArrowheads="1"/>
          </p:cNvSpPr>
          <p:nvPr/>
        </p:nvSpPr>
        <p:spPr bwMode="auto">
          <a:xfrm>
            <a:off x="0" y="440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388" y="188913"/>
            <a:ext cx="7705725" cy="431800"/>
          </a:xfrm>
          <a:solidFill>
            <a:srgbClr val="FFFFCC"/>
          </a:solidFill>
          <a:ln w="57150" cmpd="thickThin">
            <a:solidFill>
              <a:srgbClr val="000099"/>
            </a:solidFill>
          </a:ln>
        </p:spPr>
        <p:txBody>
          <a:bodyPr/>
          <a:lstStyle/>
          <a:p>
            <a:pPr marL="0" indent="0" eaLnBrk="1" hangingPunct="1">
              <a:lnSpc>
                <a:spcPct val="105000"/>
              </a:lnSpc>
              <a:buFontTx/>
              <a:buNone/>
            </a:pPr>
            <a:r>
              <a:rPr lang="ru-RU" sz="2000" smtClean="0">
                <a:solidFill>
                  <a:srgbClr val="000099"/>
                </a:solidFill>
              </a:rPr>
              <a:t>Шаг № 2. Формулировка актуальной социальной проблемы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2398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178222" name="Group 46"/>
          <p:cNvGraphicFramePr>
            <a:graphicFrameLocks noGrp="1"/>
          </p:cNvGraphicFramePr>
          <p:nvPr/>
        </p:nvGraphicFramePr>
        <p:xfrm>
          <a:off x="468313" y="1341438"/>
          <a:ext cx="7993062" cy="4022726"/>
        </p:xfrm>
        <a:graphic>
          <a:graphicData uri="http://schemas.openxmlformats.org/drawingml/2006/table">
            <a:tbl>
              <a:tblPr/>
              <a:tblGrid>
                <a:gridCol w="54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задачи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Сформулировать социальную проблему (или проблемы), в решении которой может принять участие молодежный клуб, региональное отделение детской организации.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Четкая формулировка проблемы (или нескольких проблем).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/>
                        </a:gs>
                        <a:gs pos="50000">
                          <a:schemeClr val="hlink">
                            <a:gamma/>
                            <a:tint val="33725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50196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причины существования данной социальной проблемы.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50196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причин появления проблемы.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50196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30" name="Rectangle 24"/>
          <p:cNvSpPr>
            <a:spLocks noChangeArrowheads="1"/>
          </p:cNvSpPr>
          <p:nvPr/>
        </p:nvSpPr>
        <p:spPr bwMode="auto">
          <a:xfrm>
            <a:off x="0" y="445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6481762" cy="1368425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solidFill>
                  <a:srgbClr val="000099"/>
                </a:solidFill>
              </a:rPr>
              <a:t>Шаг № 3. Определение целей и задач проекта</a:t>
            </a:r>
            <a:endParaRPr lang="ru-RU" sz="4000" dirty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175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181351" name="Group 103"/>
          <p:cNvGraphicFramePr>
            <a:graphicFrameLocks noGrp="1"/>
          </p:cNvGraphicFramePr>
          <p:nvPr/>
        </p:nvGraphicFramePr>
        <p:xfrm>
          <a:off x="179388" y="1916113"/>
          <a:ext cx="8424862" cy="3783648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13725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задачи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13725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13725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"аудиторию" проекта, т.е. ту социальную группу, которая является носителем данной социальной проблемы и на которую будет направлен   социальный проект.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лиц и организаций, носителей проблемы, с которыми будет проходить основное взаимодействие в рамках реализации проекта.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Сформулировать основную цель социального проекта.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Четкая формулировка цели проекта.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соответствии с определенной целью сформулировать конкретные задачи, раскрывающие содержание работы по решению социальной проблемы.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конкретных задач, решение которых приведет к достижению поставленной цели.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482" name="Rectangle 82"/>
          <p:cNvSpPr>
            <a:spLocks noChangeArrowheads="1"/>
          </p:cNvSpPr>
          <p:nvPr/>
        </p:nvSpPr>
        <p:spPr bwMode="auto">
          <a:xfrm>
            <a:off x="0" y="5099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29124" y="428604"/>
            <a:ext cx="4162425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Технология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2060575"/>
            <a:ext cx="7993093" cy="25923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3000" b="1" dirty="0" smtClean="0">
                <a:latin typeface="Calibri" pitchFamily="34" charset="0"/>
              </a:rPr>
              <a:t>	Научно и практически обоснованная система деятельности, применяемая человеком в целях преобразования окружающей среды, производства материальных или духовных ценностей.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208963" cy="1978025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99"/>
                </a:solidFill>
              </a:rPr>
              <a:t>Шаг № 4. Изучение возможностей инициативной группы</a:t>
            </a:r>
            <a:endParaRPr lang="ru-RU" sz="400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2398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183376" name="Group 80"/>
          <p:cNvGraphicFramePr>
            <a:graphicFrameLocks noGrp="1"/>
          </p:cNvGraphicFramePr>
          <p:nvPr/>
        </p:nvGraphicFramePr>
        <p:xfrm>
          <a:off x="250825" y="2492375"/>
          <a:ext cx="8135938" cy="3903028"/>
        </p:xfrm>
        <a:graphic>
          <a:graphicData uri="http://schemas.openxmlformats.org/drawingml/2006/table">
            <a:tbl>
              <a:tblPr/>
              <a:tblGrid>
                <a:gridCol w="47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задачи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Изучить возможности  инициативной группы (молодежной организации,  клуба и т.д.).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о возможностях группы (организации, молодежного Клуба) в реализации социального проекта.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40000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Изучить возможности своей команды, которая непосредственно будет заниматься реализацией проекта.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40000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Точное представление о возможностях своей команды, которая решила осуществлять данный проект.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40000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2" name="Rectangle 63"/>
          <p:cNvSpPr>
            <a:spLocks noChangeArrowheads="1"/>
          </p:cNvSpPr>
          <p:nvPr/>
        </p:nvSpPr>
        <p:spPr bwMode="auto">
          <a:xfrm>
            <a:off x="0" y="445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95288" y="333375"/>
            <a:ext cx="5113337" cy="454025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0099"/>
                </a:solidFill>
              </a:rPr>
              <a:t>Шаг № 5. Составление плана работы</a:t>
            </a:r>
            <a:endParaRPr lang="ru-RU" sz="2000"/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186489" name="Group 121"/>
          <p:cNvGraphicFramePr>
            <a:graphicFrameLocks noGrp="1"/>
          </p:cNvGraphicFramePr>
          <p:nvPr/>
        </p:nvGraphicFramePr>
        <p:xfrm>
          <a:off x="250825" y="1341438"/>
          <a:ext cx="8281988" cy="4895850"/>
        </p:xfrm>
        <a:graphic>
          <a:graphicData uri="http://schemas.openxmlformats.org/drawingml/2006/table">
            <a:tbl>
              <a:tblPr/>
              <a:tblGrid>
                <a:gridCol w="56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9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задачи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tx2"/>
                        </a:gs>
                        <a:gs pos="50000">
                          <a:schemeClr val="tx2">
                            <a:gamma/>
                            <a:tint val="23922"/>
                            <a:invGamma/>
                          </a:schemeClr>
                        </a:gs>
                        <a:gs pos="100000">
                          <a:schemeClr val="tx2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перечень основных мероприятий по осуществлению цели и задач проекта.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Письменно оформленный документ — план работы.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33"/>
                        </a:gs>
                        <a:gs pos="50000">
                          <a:srgbClr val="66FF33">
                            <a:gamma/>
                            <a:tint val="33725"/>
                            <a:invGamma/>
                          </a:srgbClr>
                        </a:gs>
                        <a:gs pos="100000">
                          <a:srgbClr val="66FF33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Установить время проведения как подготовительных, так и основных мероприятий проекта.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Точный график выполнения плана.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rgbClr val="FFCC66">
                            <a:gamma/>
                            <a:tint val="23922"/>
                            <a:invGamma/>
                          </a:srgbClr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43922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ответственных за каждый пункт плана.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43922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ответственных за реализацию каждого пункта плана.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50000">
                          <a:srgbClr val="99CCFF">
                            <a:gamma/>
                            <a:tint val="43922"/>
                            <a:invGamma/>
                          </a:srgbClr>
                        </a:gs>
                        <a:gs pos="100000">
                          <a:srgbClr val="99CC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31FDA"/>
                        </a:gs>
                        <a:gs pos="50000">
                          <a:srgbClr val="E31FDA">
                            <a:gamma/>
                            <a:tint val="20000"/>
                            <a:invGamma/>
                          </a:srgbClr>
                        </a:gs>
                        <a:gs pos="100000">
                          <a:srgbClr val="E31FD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Определить необходимые ресурсы и источники их получения.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31FDA"/>
                        </a:gs>
                        <a:gs pos="50000">
                          <a:srgbClr val="E31FDA">
                            <a:gamma/>
                            <a:tint val="20000"/>
                            <a:invGamma/>
                          </a:srgbClr>
                        </a:gs>
                        <a:gs pos="100000">
                          <a:srgbClr val="E31FD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необходимых ресурсов и источников их получения.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31FDA"/>
                        </a:gs>
                        <a:gs pos="50000">
                          <a:srgbClr val="E31FDA">
                            <a:gamma/>
                            <a:tint val="20000"/>
                            <a:invGamma/>
                          </a:srgbClr>
                        </a:gs>
                        <a:gs pos="100000">
                          <a:srgbClr val="E31FDA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58" name="Rectangle 102"/>
          <p:cNvSpPr>
            <a:spLocks noChangeArrowheads="1"/>
          </p:cNvSpPr>
          <p:nvPr/>
        </p:nvSpPr>
        <p:spPr bwMode="auto">
          <a:xfrm>
            <a:off x="0" y="474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5113337" cy="454025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rgbClr val="000099"/>
                </a:solidFill>
                <a:latin typeface="Comic Sans MS" pitchFamily="66" charset="0"/>
              </a:rPr>
              <a:t>Шаг № 5. Составление плана работы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474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258888" y="1557338"/>
            <a:ext cx="62960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latin typeface="Comic Sans MS" pitchFamily="66" charset="0"/>
              </a:rPr>
              <a:t>Примерная схема плана работы</a:t>
            </a:r>
            <a:endParaRPr lang="ru-RU" sz="2400">
              <a:latin typeface="Comic Sans MS" pitchFamily="66" charset="0"/>
            </a:endParaRPr>
          </a:p>
        </p:txBody>
      </p:sp>
      <p:graphicFrame>
        <p:nvGraphicFramePr>
          <p:cNvPr id="98310" name="Group 6"/>
          <p:cNvGraphicFramePr>
            <a:graphicFrameLocks noGrp="1"/>
          </p:cNvGraphicFramePr>
          <p:nvPr/>
        </p:nvGraphicFramePr>
        <p:xfrm>
          <a:off x="250825" y="2420938"/>
          <a:ext cx="8208963" cy="3744914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3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сделать?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Когда?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отвечает?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нужно?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6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76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7634288" cy="2587625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99"/>
                </a:solidFill>
              </a:rPr>
              <a:t>Шаг № 21. Информирование общественности о результатах реализации проекта</a:t>
            </a:r>
            <a:endParaRPr lang="ru-RU" sz="400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474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551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0" y="2254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0" y="4602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2697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416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49164" name="Rectangle 13"/>
          <p:cNvSpPr>
            <a:spLocks noChangeArrowheads="1"/>
          </p:cNvSpPr>
          <p:nvPr/>
        </p:nvSpPr>
        <p:spPr bwMode="auto">
          <a:xfrm>
            <a:off x="971550" y="3255963"/>
            <a:ext cx="6119813" cy="3197225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4000" i="1">
                <a:solidFill>
                  <a:srgbClr val="7E005D"/>
                </a:solidFill>
              </a:rPr>
              <a:t>Только признание порождает ощущение успеха.</a:t>
            </a:r>
          </a:p>
          <a:p>
            <a:pPr algn="ctr"/>
            <a:endParaRPr lang="ru-RU" sz="4000">
              <a:solidFill>
                <a:srgbClr val="7E005D"/>
              </a:solidFill>
            </a:endParaRPr>
          </a:p>
          <a:p>
            <a:pPr algn="r"/>
            <a:r>
              <a:rPr lang="ru-RU" sz="4000" i="1">
                <a:solidFill>
                  <a:srgbClr val="7E005D"/>
                </a:solidFill>
              </a:rPr>
              <a:t>Ж. Лабрюйер</a:t>
            </a:r>
            <a:r>
              <a:rPr lang="ru-RU" sz="4000">
                <a:solidFill>
                  <a:srgbClr val="7E005D"/>
                </a:solidFill>
              </a:rPr>
              <a:t>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46"/>
          <p:cNvSpPr txBox="1">
            <a:spLocks noChangeArrowheads="1"/>
          </p:cNvSpPr>
          <p:nvPr/>
        </p:nvSpPr>
        <p:spPr bwMode="auto">
          <a:xfrm>
            <a:off x="395288" y="1268413"/>
            <a:ext cx="8164512" cy="3693319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3600" dirty="0">
                <a:solidFill>
                  <a:srgbClr val="002060"/>
                </a:solidFill>
              </a:rPr>
              <a:t>Провозглашение идеи без дальнейших усилий по ее реализации;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3600" dirty="0">
                <a:solidFill>
                  <a:srgbClr val="002060"/>
                </a:solidFill>
              </a:rPr>
              <a:t>Отсутствие реальных источников материально-технического обеспечения и финансирования проекта.</a:t>
            </a:r>
          </a:p>
        </p:txBody>
      </p:sp>
      <p:sp>
        <p:nvSpPr>
          <p:cNvPr id="50179" name="Rectangle 448"/>
          <p:cNvSpPr>
            <a:spLocks noChangeArrowheads="1"/>
          </p:cNvSpPr>
          <p:nvPr/>
        </p:nvSpPr>
        <p:spPr bwMode="auto">
          <a:xfrm>
            <a:off x="1908175" y="452438"/>
            <a:ext cx="4740465" cy="707886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FF0000"/>
                </a:solidFill>
              </a:rPr>
              <a:t>Типичные ошибки: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95288" y="1700213"/>
            <a:ext cx="8164512" cy="3170237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3600">
                <a:solidFill>
                  <a:srgbClr val="000099"/>
                </a:solidFill>
              </a:rPr>
              <a:t>Переоценка своих сил и возможностей организации;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ru-RU" sz="3600">
                <a:solidFill>
                  <a:srgbClr val="000099"/>
                </a:solidFill>
              </a:rPr>
              <a:t>Отсутствие информации о реализованных социальных проектах.</a:t>
            </a:r>
            <a:endParaRPr lang="ru-RU" sz="3600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908175" y="452438"/>
            <a:ext cx="4740465" cy="707886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FF0000"/>
                </a:solidFill>
              </a:rPr>
              <a:t>Типичные ошибки: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r>
              <a:rPr lang="ru-RU" sz="2400" b="1" dirty="0" smtClean="0"/>
              <a:t>Основные проблемы, с которыми сталкиваются педагоги и обучающиеся в процессе социального проектирования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</a:rPr>
              <a:t>1  </a:t>
            </a:r>
            <a:r>
              <a:rPr lang="ru-RU" sz="2200" b="1" dirty="0" smtClean="0">
                <a:latin typeface="+mj-lt"/>
              </a:rPr>
              <a:t>Проблемы психолого-педагогического характера</a:t>
            </a:r>
            <a:r>
              <a:rPr lang="ru-RU" sz="2200" dirty="0" smtClean="0">
                <a:latin typeface="+mj-lt"/>
              </a:rPr>
              <a:t>.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</a:rPr>
              <a:t>	Наличие у потенциальных разработчиков и исполнителей проекта мотива участия. Очевидная польза проекта для его автора и не актуальность для тех, кто его реализует.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</a:rPr>
              <a:t>2. </a:t>
            </a:r>
            <a:r>
              <a:rPr lang="ru-RU" sz="2200" b="1" dirty="0" smtClean="0">
                <a:latin typeface="+mj-lt"/>
              </a:rPr>
              <a:t>Организационно-педагогические и методические проблемы</a:t>
            </a:r>
            <a:r>
              <a:rPr lang="ru-RU" sz="2200" dirty="0" smtClean="0">
                <a:latin typeface="+mj-lt"/>
              </a:rPr>
              <a:t>.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</a:rPr>
              <a:t>    Психологическая неготовность связана с отсутствием у подростков знаний и умений в области проектной деятельности.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</a:rPr>
              <a:t>3. </a:t>
            </a:r>
            <a:r>
              <a:rPr lang="ru-RU" sz="2200" b="1" dirty="0" smtClean="0">
                <a:latin typeface="+mj-lt"/>
              </a:rPr>
              <a:t>Проблемы содержательного характера</a:t>
            </a:r>
            <a:r>
              <a:rPr lang="ru-RU" sz="2200" dirty="0" smtClean="0">
                <a:latin typeface="+mj-lt"/>
              </a:rPr>
              <a:t>.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</a:rPr>
              <a:t>	Выбор объекта и предмета социального проекта должен быть в ракурсе социально-экономических, мировоззренческих проблем близкого окружения.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dirty="0" smtClean="0">
                <a:latin typeface="+mj-lt"/>
              </a:rPr>
              <a:t>	Ценностная проблематизация содержания проекта.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467600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zadorin_ks\Рабочий стол\metod-6-shlyap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1214414" y="1643050"/>
            <a:ext cx="6381750" cy="2857500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33375"/>
            <a:ext cx="5572164" cy="952485"/>
          </a:xfrm>
        </p:spPr>
        <p:txBody>
          <a:bodyPr>
            <a:normAutofit fontScale="90000"/>
          </a:bodyPr>
          <a:lstStyle/>
          <a:p>
            <a:r>
              <a:rPr lang="ru-RU" sz="3400" b="1" dirty="0" smtClean="0">
                <a:latin typeface="Comic Sans MS" pitchFamily="66" charset="0"/>
              </a:rPr>
              <a:t>«Шесть шляп мышления»</a:t>
            </a:r>
            <a:r>
              <a:rPr lang="ru-RU" sz="4000" dirty="0" smtClean="0"/>
              <a:t> </a:t>
            </a:r>
          </a:p>
        </p:txBody>
      </p:sp>
      <p:pic>
        <p:nvPicPr>
          <p:cNvPr id="45059" name="Picture 3" descr="Сх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412875"/>
            <a:ext cx="5329237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05113" y="188913"/>
            <a:ext cx="6338887" cy="287337"/>
          </a:xfrm>
        </p:spPr>
        <p:txBody>
          <a:bodyPr>
            <a:normAutofit fontScale="90000"/>
          </a:bodyPr>
          <a:lstStyle/>
          <a:p>
            <a:pPr algn="r"/>
            <a:r>
              <a:rPr lang="ru-RU" sz="2900" b="1" smtClean="0"/>
              <a:t>«Шесть шляп мышления»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765175"/>
            <a:ext cx="8964612" cy="5903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smtClean="0"/>
              <a:t>Белая</a:t>
            </a:r>
            <a:r>
              <a:rPr lang="ru-RU" sz="1800" b="1" smtClean="0"/>
              <a:t>– мыслим фактами, цифрами. Без эмоций, без субъективных оценок. Только факты! Можно цитировать чью-то субъективную точку зрения, но бесстрастно, как цитату.</a:t>
            </a:r>
          </a:p>
          <a:p>
            <a:pPr>
              <a:lnSpc>
                <a:spcPct val="80000"/>
              </a:lnSpc>
            </a:pPr>
            <a:endParaRPr lang="ru-RU" sz="1000" b="1" smtClean="0"/>
          </a:p>
          <a:p>
            <a:pPr>
              <a:lnSpc>
                <a:spcPct val="80000"/>
              </a:lnSpc>
            </a:pPr>
            <a:r>
              <a:rPr lang="ru-RU" sz="1800" smtClean="0"/>
              <a:t>Желтая</a:t>
            </a:r>
            <a:r>
              <a:rPr lang="ru-RU" sz="1800" b="1" smtClean="0"/>
              <a:t> - Позитивное мышление. Необходимо выделить позитивные стороны и аргументировать свой ответ.</a:t>
            </a:r>
          </a:p>
          <a:p>
            <a:pPr>
              <a:lnSpc>
                <a:spcPct val="80000"/>
              </a:lnSpc>
            </a:pPr>
            <a:endParaRPr lang="ru-RU" sz="1000" b="1" smtClean="0"/>
          </a:p>
          <a:p>
            <a:pPr>
              <a:lnSpc>
                <a:spcPct val="80000"/>
              </a:lnSpc>
            </a:pPr>
            <a:r>
              <a:rPr lang="ru-RU" sz="1800" smtClean="0"/>
              <a:t>Черная</a:t>
            </a:r>
            <a:r>
              <a:rPr lang="ru-RU" sz="1800" b="1" smtClean="0"/>
              <a:t> - Противоположность желтой шляпе. Нужно определить, что было трудно, неясно, проблематично, негативно, вхолостую и – объяснить, почему так произошло. Смысл в том, чтобы не только выделить противоречия, недостатки, но и проанализировать их причины.</a:t>
            </a:r>
          </a:p>
          <a:p>
            <a:pPr>
              <a:lnSpc>
                <a:spcPct val="80000"/>
              </a:lnSpc>
            </a:pPr>
            <a:endParaRPr lang="ru-RU" sz="1000" b="1" smtClean="0"/>
          </a:p>
          <a:p>
            <a:pPr>
              <a:lnSpc>
                <a:spcPct val="80000"/>
              </a:lnSpc>
            </a:pPr>
            <a:r>
              <a:rPr lang="ru-RU" sz="1800" smtClean="0"/>
              <a:t>Красная</a:t>
            </a:r>
            <a:r>
              <a:rPr lang="ru-RU" sz="1800" b="1" smtClean="0"/>
              <a:t> – эмоциональная шляпа. Нужно связать изменения собственного эмоционального состояния с теми или иными моментами рассматриваемого явления. С чем связана та или иная эмоция (грусть, радость, интерес, раздражение, обиду, удивление и т.д.),? </a:t>
            </a:r>
          </a:p>
          <a:p>
            <a:pPr>
              <a:lnSpc>
                <a:spcPct val="80000"/>
              </a:lnSpc>
            </a:pPr>
            <a:endParaRPr lang="ru-RU" sz="1000" b="1" smtClean="0"/>
          </a:p>
          <a:p>
            <a:pPr>
              <a:lnSpc>
                <a:spcPct val="80000"/>
              </a:lnSpc>
            </a:pPr>
            <a:r>
              <a:rPr lang="ru-RU" sz="1800" smtClean="0"/>
              <a:t>Зеленая</a:t>
            </a:r>
            <a:r>
              <a:rPr lang="ru-RU" sz="1800" b="1" smtClean="0"/>
              <a:t> – творческое мышление. Задайтесь вопросами: «Как можно было бы применить тот или иной факт, метод и т.д. в новой ситуации?», «Что можно было бы сделать иначе, почему и как именно?», «Как можно было бы усовершенствовать тот или иной аспект?» и др. Эта «шляпа» позволяет найти новые грани в изучаемом материале.</a:t>
            </a:r>
          </a:p>
          <a:p>
            <a:pPr>
              <a:lnSpc>
                <a:spcPct val="80000"/>
              </a:lnSpc>
            </a:pPr>
            <a:endParaRPr lang="ru-RU" sz="1000" b="1" smtClean="0"/>
          </a:p>
          <a:p>
            <a:pPr>
              <a:lnSpc>
                <a:spcPct val="80000"/>
              </a:lnSpc>
            </a:pPr>
            <a:r>
              <a:rPr lang="ru-RU" sz="1800" smtClean="0"/>
              <a:t>Синяя</a:t>
            </a:r>
            <a:r>
              <a:rPr lang="ru-RU" sz="1800" b="1" smtClean="0"/>
              <a:t> – обобщающая шляпа. Те, кто мыслит в «синем» русле, старается обобщить высказывания других «шляп», сделать общие выводы, найти обобщающие параллели и т. д. За ними – последнее слово.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38" y="142852"/>
            <a:ext cx="6429388" cy="1143000"/>
          </a:xfrm>
        </p:spPr>
        <p:txBody>
          <a:bodyPr/>
          <a:lstStyle/>
          <a:p>
            <a:pPr algn="ctr" eaLnBrk="1" hangingPunct="1"/>
            <a:r>
              <a:rPr lang="ru-RU" sz="3400" dirty="0" smtClean="0"/>
              <a:t>Идея </a:t>
            </a:r>
            <a:r>
              <a:rPr lang="ru-RU" sz="3400" dirty="0" err="1" smtClean="0"/>
              <a:t>технологизации</a:t>
            </a:r>
            <a:r>
              <a:rPr lang="ru-RU" sz="3400" dirty="0" smtClean="0"/>
              <a:t> </a:t>
            </a:r>
            <a:br>
              <a:rPr lang="ru-RU" sz="3400" dirty="0" smtClean="0"/>
            </a:br>
            <a:r>
              <a:rPr lang="ru-RU" sz="3400" dirty="0" smtClean="0"/>
              <a:t>педагогических процессов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357298"/>
            <a:ext cx="7488238" cy="5143536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2400" b="1" dirty="0" smtClean="0"/>
              <a:t>состоит в том, чтобы сделать их управляемыми: чтобы учиться не «чему-нибудь и как-нибудь», </a:t>
            </a:r>
          </a:p>
          <a:p>
            <a:pPr algn="just" eaLnBrk="1" hangingPunct="1">
              <a:buFontTx/>
              <a:buNone/>
            </a:pPr>
            <a:r>
              <a:rPr lang="ru-RU" sz="2400" b="1" dirty="0" smtClean="0"/>
              <a:t>	а с гарантированным успехом.</a:t>
            </a:r>
          </a:p>
          <a:p>
            <a:pPr algn="just" eaLnBrk="1" hangingPunct="1"/>
            <a:r>
              <a:rPr lang="ru-RU" sz="2400" b="1" dirty="0" smtClean="0"/>
              <a:t>сделать педагогический процесс </a:t>
            </a:r>
            <a:r>
              <a:rPr lang="ru-RU" sz="2400" b="1" i="1" dirty="0" smtClean="0"/>
              <a:t>управляемым</a:t>
            </a:r>
            <a:r>
              <a:rPr lang="ru-RU" sz="2400" b="1" dirty="0" smtClean="0"/>
              <a:t>, </a:t>
            </a:r>
            <a:r>
              <a:rPr lang="ru-RU" sz="2400" b="1" i="1" dirty="0" smtClean="0"/>
              <a:t>воспроизводимым</a:t>
            </a:r>
            <a:r>
              <a:rPr lang="ru-RU" sz="2400" b="1" dirty="0" smtClean="0"/>
              <a:t> и ведущим к </a:t>
            </a:r>
            <a:r>
              <a:rPr lang="ru-RU" sz="2400" b="1" i="1" dirty="0" smtClean="0"/>
              <a:t>гарантированным</a:t>
            </a:r>
            <a:r>
              <a:rPr lang="ru-RU" sz="2400" b="1" dirty="0" smtClean="0"/>
              <a:t> результатам, которые должны соответствовать целям, описывающим планируемое, прогнозируемое поведение воспитанников.</a:t>
            </a:r>
          </a:p>
          <a:p>
            <a:pPr algn="just">
              <a:buNone/>
            </a:pPr>
            <a:r>
              <a:rPr lang="ru-RU" sz="2400" b="1" dirty="0" smtClean="0"/>
              <a:t>Методика</a:t>
            </a:r>
            <a:r>
              <a:rPr lang="ru-RU" sz="2400" dirty="0" smtClean="0"/>
              <a:t> - набор конкретных приёмов, использующихся для реализации поставленных задач</a:t>
            </a:r>
            <a:r>
              <a:rPr lang="ru-RU" sz="2400" b="1" dirty="0" smtClean="0"/>
              <a:t>, а Технология – </a:t>
            </a:r>
            <a:r>
              <a:rPr lang="ru-RU" sz="2400" dirty="0" smtClean="0"/>
              <a:t>инструментарий конкретной области деятельности </a:t>
            </a:r>
            <a:endParaRPr lang="ru-RU" sz="2400" b="1" dirty="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274638"/>
            <a:ext cx="7801004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Для профессионального освоения технологии необходимо: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14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Четко представлять, какой спектр воспитательных задач можно решить с ее помощью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Понимать принципы и логику построения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Создавать оптимальные условия проведения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Предвидеть возможные риски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Осознавать требования и ограничения по отношению к различным группам участников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Иметь опыт включенного наблюдения или основательного знакомства с технологией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Быть готовым к самостоятельной творческой разработке.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smtClean="0"/>
              <a:t>Литература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173936" cy="4784725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800" dirty="0" err="1" smtClean="0"/>
              <a:t>Муштавинская</a:t>
            </a:r>
            <a:r>
              <a:rPr lang="ru-RU" sz="2800" dirty="0" smtClean="0"/>
              <a:t> Ирина Валентиновна,</a:t>
            </a:r>
          </a:p>
          <a:p>
            <a:pPr marL="0" indent="0" algn="just">
              <a:buFontTx/>
              <a:buNone/>
              <a:defRPr/>
            </a:pPr>
            <a:r>
              <a:rPr lang="ru-RU" sz="2800" dirty="0" smtClean="0"/>
              <a:t>Заир-Бек Сергей </a:t>
            </a:r>
            <a:r>
              <a:rPr lang="ru-RU" sz="2800" dirty="0" err="1" smtClean="0"/>
              <a:t>Измаилович</a:t>
            </a:r>
            <a:r>
              <a:rPr lang="ru-RU" sz="2800" dirty="0" smtClean="0"/>
              <a:t> </a:t>
            </a:r>
          </a:p>
          <a:p>
            <a:pPr marL="0" indent="0" algn="just">
              <a:buFontTx/>
              <a:buNone/>
              <a:defRPr/>
            </a:pPr>
            <a:r>
              <a:rPr lang="ru-RU" sz="2800" dirty="0" smtClean="0"/>
              <a:t>Развитие критического мышления на уроке.</a:t>
            </a:r>
          </a:p>
          <a:p>
            <a:pPr marL="0" indent="0" algn="just">
              <a:buFontTx/>
              <a:buNone/>
              <a:defRPr/>
            </a:pPr>
            <a:r>
              <a:rPr lang="ru-RU" sz="2800" dirty="0" smtClean="0"/>
              <a:t>Серия: Работаем по новым стандартам. Издательство: Просвещение. – 2011.</a:t>
            </a:r>
          </a:p>
          <a:p>
            <a:pPr marL="0" indent="0" algn="just">
              <a:buFontTx/>
              <a:buNone/>
              <a:defRPr/>
            </a:pPr>
            <a:endParaRPr lang="ru-RU" sz="2800" dirty="0" smtClean="0"/>
          </a:p>
          <a:p>
            <a:pPr marL="0" indent="0" algn="just">
              <a:defRPr/>
            </a:pPr>
            <a:r>
              <a:rPr lang="ru-RU" sz="2800" dirty="0" smtClean="0"/>
              <a:t>  </a:t>
            </a:r>
            <a:r>
              <a:rPr lang="ru-RU" sz="2800" dirty="0" err="1" smtClean="0"/>
              <a:t>Селевко</a:t>
            </a:r>
            <a:r>
              <a:rPr lang="ru-RU" sz="2800" dirty="0" smtClean="0"/>
              <a:t> Герман Константинович</a:t>
            </a:r>
          </a:p>
          <a:p>
            <a:pPr marL="0" indent="0" algn="just">
              <a:buNone/>
              <a:defRPr/>
            </a:pPr>
            <a:r>
              <a:rPr lang="ru-RU" sz="2800" dirty="0" smtClean="0"/>
              <a:t>Энциклопедия образовательных технологий: В 2 т.– М.: НИИ школьных технологий. – 2006. – 816 с.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85728"/>
            <a:ext cx="7500958" cy="1143000"/>
          </a:xfrm>
        </p:spPr>
        <p:txBody>
          <a:bodyPr/>
          <a:lstStyle/>
          <a:p>
            <a:pPr eaLnBrk="1" hangingPunct="1"/>
            <a:r>
              <a:rPr lang="ru-RU" b="1" dirty="0" smtClean="0"/>
              <a:t>Педагогическая технология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714488"/>
            <a:ext cx="8015286" cy="4525963"/>
          </a:xfrm>
        </p:spPr>
        <p:txBody>
          <a:bodyPr/>
          <a:lstStyle/>
          <a:p>
            <a:pPr eaLnBrk="1" hangingPunct="1"/>
            <a:r>
              <a:rPr lang="ru-RU" b="1" dirty="0" smtClean="0"/>
              <a:t>Совокупность средств и методов воспроизведения теоретически обоснованных процессов обучения и воспитания, позволяющих успешно реализовать поставленные образовательные цели</a:t>
            </a:r>
            <a:r>
              <a:rPr lang="ru-RU" dirty="0" smtClean="0"/>
              <a:t> </a:t>
            </a:r>
          </a:p>
          <a:p>
            <a:pPr algn="r" eaLnBrk="1" hangingPunct="1">
              <a:buFontTx/>
              <a:buNone/>
            </a:pPr>
            <a:r>
              <a:rPr lang="ru-RU" dirty="0" smtClean="0"/>
              <a:t>(«Российская педагогическая энциклопедия»)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214290"/>
            <a:ext cx="7215206" cy="1143000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Для профессионального освоения технологии необходимо: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43050"/>
            <a:ext cx="8072494" cy="490063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Четко представлять, какой спектр задач можно решить с ее помощью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Понимать принципы и логику построения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Создавать оптимальные условия проведения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Предвидеть возможные риски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Осознавать требования и ограничения по отношению к различным группам участников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Иметь опыт включенного наблюдения или основательного знакомства с технологией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dirty="0" smtClean="0"/>
              <a:t>Быть готовым к самостоятельной творческой разработке.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Педагогические технологии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34845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Технология развития критического мышления</a:t>
            </a:r>
          </a:p>
          <a:p>
            <a:r>
              <a:rPr lang="ru-RU" sz="3200" b="1" dirty="0" smtClean="0"/>
              <a:t>Технология индивидуальной поддержки</a:t>
            </a:r>
          </a:p>
          <a:p>
            <a:r>
              <a:rPr lang="ru-RU" sz="3200" b="1" dirty="0" smtClean="0"/>
              <a:t>Технология игрового моделирования</a:t>
            </a:r>
          </a:p>
          <a:p>
            <a:r>
              <a:rPr lang="ru-RU" sz="3200" b="1" dirty="0" smtClean="0"/>
              <a:t>Технология социального проектирования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1341438"/>
            <a:ext cx="5022850" cy="2595562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chemeClr val="tx1"/>
                </a:solidFill>
                <a:effectLst/>
              </a:rPr>
              <a:t>Технология Развития Критического Мышления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4000504"/>
            <a:ext cx="7143800" cy="2071702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…система учебных стратегий, методов и приемов, направленных на развитие критического мышления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Myppt.ru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3139</TotalTime>
  <Words>2288</Words>
  <Application>Microsoft Office PowerPoint</Application>
  <PresentationFormat>Экран (4:3)</PresentationFormat>
  <Paragraphs>352</Paragraphs>
  <Slides>51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9" baseType="lpstr">
      <vt:lpstr>Arial</vt:lpstr>
      <vt:lpstr>Calibri</vt:lpstr>
      <vt:lpstr>Comic Sans MS</vt:lpstr>
      <vt:lpstr>Monotype Corsiva</vt:lpstr>
      <vt:lpstr>Times New Roman</vt:lpstr>
      <vt:lpstr>Wingdings</vt:lpstr>
      <vt:lpstr>Wingdings 2</vt:lpstr>
      <vt:lpstr>Техническая</vt:lpstr>
      <vt:lpstr>Педагогические технологии  в дополнительном образовании детей</vt:lpstr>
      <vt:lpstr>«Дерево предсказаний»</vt:lpstr>
      <vt:lpstr>«Корзина идей»</vt:lpstr>
      <vt:lpstr>Технология</vt:lpstr>
      <vt:lpstr>Идея технологизации  педагогических процессов</vt:lpstr>
      <vt:lpstr>Педагогическая технология</vt:lpstr>
      <vt:lpstr>Для профессионального освоения технологии необходимо:</vt:lpstr>
      <vt:lpstr>Педагогические технологии</vt:lpstr>
      <vt:lpstr>Технология Развития Критического Мышления</vt:lpstr>
      <vt:lpstr>Презентация PowerPoint</vt:lpstr>
      <vt:lpstr>может развивать следующие качества: </vt:lpstr>
      <vt:lpstr>СТРУКТУРА ТЕХНОЛОГИИ </vt:lpstr>
      <vt:lpstr>Презентация PowerPoint</vt:lpstr>
      <vt:lpstr>«Понятийное колесо»</vt:lpstr>
      <vt:lpstr>«Понятийная пирамида»</vt:lpstr>
      <vt:lpstr>«Ассоциации образа и звука»  Творчество …</vt:lpstr>
      <vt:lpstr>«Ассоциации» Творчество - …, потому что …</vt:lpstr>
      <vt:lpstr>«Синквейн»  инструмент для рефлексии (резюмировать информацию, излагать сложные идеи, чувства и представления в нескольких словах), для оценки понятийного и словарного багажа учащихся и как средство творческой выразительности.</vt:lpstr>
      <vt:lpstr>Пример </vt:lpstr>
      <vt:lpstr>Пример </vt:lpstr>
      <vt:lpstr>Задайте вопросы              «Цветок Блума»</vt:lpstr>
      <vt:lpstr>Технология игрового моделирования</vt:lpstr>
      <vt:lpstr>Презентация PowerPoint</vt:lpstr>
      <vt:lpstr>Игровые технологии</vt:lpstr>
      <vt:lpstr>Технология индивидуальной педагогической поддержки</vt:lpstr>
      <vt:lpstr>Презентация PowerPoint</vt:lpstr>
      <vt:lpstr>Презентация PowerPoint</vt:lpstr>
      <vt:lpstr>Педагогическая поддержка</vt:lpstr>
      <vt:lpstr>I этап - Диагностический</vt:lpstr>
      <vt:lpstr>II этап - Поисковый</vt:lpstr>
      <vt:lpstr>III этап - Договорный</vt:lpstr>
      <vt:lpstr>IV этап - Деятельностный</vt:lpstr>
      <vt:lpstr>V этап - Рефлексивный</vt:lpstr>
      <vt:lpstr>Социальное проектирование</vt:lpstr>
      <vt:lpstr>Социальное проектирование</vt:lpstr>
      <vt:lpstr>Специфика социального проектирования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проблемы, с которыми сталкиваются педагоги и обучающиеся в процессе социального проектирования</vt:lpstr>
      <vt:lpstr>Презентация PowerPoint</vt:lpstr>
      <vt:lpstr>«Шесть шляп мышления» </vt:lpstr>
      <vt:lpstr>«Шесть шляп мышления»</vt:lpstr>
      <vt:lpstr>Для профессионального освоения технологии необходимо:</vt:lpstr>
      <vt:lpstr>Литература</vt:lpstr>
    </vt:vector>
  </TitlesOfParts>
  <Company>UFK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воспитательные технологии</dc:title>
  <dc:creator>User</dc:creator>
  <cp:lastModifiedBy>t460p</cp:lastModifiedBy>
  <cp:revision>275</cp:revision>
  <dcterms:created xsi:type="dcterms:W3CDTF">2007-11-21T16:18:50Z</dcterms:created>
  <dcterms:modified xsi:type="dcterms:W3CDTF">2020-09-05T06:30:13Z</dcterms:modified>
</cp:coreProperties>
</file>