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6" r:id="rId1"/>
    <p:sldMasterId id="2147483998" r:id="rId2"/>
  </p:sldMasterIdLst>
  <p:sldIdLst>
    <p:sldId id="256" r:id="rId3"/>
    <p:sldId id="257" r:id="rId4"/>
    <p:sldId id="258" r:id="rId5"/>
    <p:sldId id="259" r:id="rId6"/>
    <p:sldId id="261" r:id="rId7"/>
    <p:sldId id="262" r:id="rId8"/>
    <p:sldId id="265" r:id="rId9"/>
    <p:sldId id="263" r:id="rId10"/>
    <p:sldId id="264" r:id="rId11"/>
    <p:sldId id="267" r:id="rId12"/>
    <p:sldId id="266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-72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9B024-54BE-4A5E-9ADA-91C7E003027C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3AA9-BAF0-4740-A9AE-C55227FE56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561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9B024-54BE-4A5E-9ADA-91C7E003027C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3AA9-BAF0-4740-A9AE-C55227FE56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20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9B024-54BE-4A5E-9ADA-91C7E003027C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3AA9-BAF0-4740-A9AE-C55227FE56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286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9B024-54BE-4A5E-9ADA-91C7E003027C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3AA9-BAF0-4740-A9AE-C55227FE56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15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9B024-54BE-4A5E-9ADA-91C7E003027C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3AA9-BAF0-4740-A9AE-C55227FE56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25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9B024-54BE-4A5E-9ADA-91C7E003027C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3AA9-BAF0-4740-A9AE-C55227FE56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260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9B024-54BE-4A5E-9ADA-91C7E003027C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3AA9-BAF0-4740-A9AE-C55227FE56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0259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9B024-54BE-4A5E-9ADA-91C7E003027C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3AA9-BAF0-4740-A9AE-C55227FE56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1126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9B024-54BE-4A5E-9ADA-91C7E003027C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3AA9-BAF0-4740-A9AE-C55227FE56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4422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9B024-54BE-4A5E-9ADA-91C7E003027C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3AA9-BAF0-4740-A9AE-C55227FE56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7966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9B024-54BE-4A5E-9ADA-91C7E003027C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3AA9-BAF0-4740-A9AE-C55227FE56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568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9B024-54BE-4A5E-9ADA-91C7E003027C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3AA9-BAF0-4740-A9AE-C55227FE56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394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9B024-54BE-4A5E-9ADA-91C7E003027C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3AA9-BAF0-4740-A9AE-C55227FE56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5622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9B024-54BE-4A5E-9ADA-91C7E003027C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3AA9-BAF0-4740-A9AE-C55227FE56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0012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9B024-54BE-4A5E-9ADA-91C7E003027C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3AA9-BAF0-4740-A9AE-C55227FE56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7863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9B024-54BE-4A5E-9ADA-91C7E003027C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3AA9-BAF0-4740-A9AE-C55227FE56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5074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9B024-54BE-4A5E-9ADA-91C7E003027C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3AA9-BAF0-4740-A9AE-C55227FE568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96840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9B024-54BE-4A5E-9ADA-91C7E003027C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3AA9-BAF0-4740-A9AE-C55227FE56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362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9B024-54BE-4A5E-9ADA-91C7E003027C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3AA9-BAF0-4740-A9AE-C55227FE56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5266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9B024-54BE-4A5E-9ADA-91C7E003027C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3AA9-BAF0-4740-A9AE-C55227FE56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2363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9B024-54BE-4A5E-9ADA-91C7E003027C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3AA9-BAF0-4740-A9AE-C55227FE56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4400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9B024-54BE-4A5E-9ADA-91C7E003027C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3AA9-BAF0-4740-A9AE-C55227FE56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431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9B024-54BE-4A5E-9ADA-91C7E003027C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3AA9-BAF0-4740-A9AE-C55227FE56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686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9B024-54BE-4A5E-9ADA-91C7E003027C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3AA9-BAF0-4740-A9AE-C55227FE56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21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9B024-54BE-4A5E-9ADA-91C7E003027C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3AA9-BAF0-4740-A9AE-C55227FE568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72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9B024-54BE-4A5E-9ADA-91C7E003027C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3AA9-BAF0-4740-A9AE-C55227FE5687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365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9B024-54BE-4A5E-9ADA-91C7E003027C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3AA9-BAF0-4740-A9AE-C55227FE56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949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9B024-54BE-4A5E-9ADA-91C7E003027C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3AA9-BAF0-4740-A9AE-C55227FE56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887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9B024-54BE-4A5E-9ADA-91C7E003027C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3AA9-BAF0-4740-A9AE-C55227FE56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509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4A9B024-54BE-4A5E-9ADA-91C7E003027C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83AA9-BAF0-4740-A9AE-C55227FE56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965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4A9B024-54BE-4A5E-9ADA-91C7E003027C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83AA9-BAF0-4740-A9AE-C55227FE56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2309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  <p:sldLayoutId id="2147484010" r:id="rId12"/>
    <p:sldLayoutId id="2147484011" r:id="rId13"/>
    <p:sldLayoutId id="2147484012" r:id="rId14"/>
    <p:sldLayoutId id="2147484013" r:id="rId15"/>
    <p:sldLayoutId id="2147484014" r:id="rId16"/>
    <p:sldLayoutId id="214748401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900igr.net/" TargetMode="Externa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ru/url?sa" TargetMode="External"/><Relationship Id="rId7" Type="http://schemas.openxmlformats.org/officeDocument/2006/relationships/hyperlink" Target="http://chel-portal.ru/?site=encyclopedia&amp;t=annenskij-leshoz&amp;id=553" TargetMode="External"/><Relationship Id="rId2" Type="http://schemas.openxmlformats.org/officeDocument/2006/relationships/hyperlink" Target="https://www.google.ru/search?q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sbis.ru/contragents/7407001890/740701001" TargetMode="External"/><Relationship Id="rId5" Type="http://schemas.openxmlformats.org/officeDocument/2006/relationships/hyperlink" Target="https://ufo.spr.ru/kartali-i-kartalinskiy-rayon/annenskiy-leshoz.html" TargetMode="External"/><Relationship Id="rId4" Type="http://schemas.openxmlformats.org/officeDocument/2006/relationships/hyperlink" Target="https://www.google.ru/url?sa=t&amp;rct=j&amp;q=&amp;esrc=s&amp;source=web&amp;cd=1&amp;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chel-portal.ru/enc/bezymyannoe" TargetMode="External"/><Relationship Id="rId13" Type="http://schemas.openxmlformats.org/officeDocument/2006/relationships/hyperlink" Target="http://ru.science.wikia.com/wiki" TargetMode="External"/><Relationship Id="rId3" Type="http://schemas.openxmlformats.org/officeDocument/2006/relationships/hyperlink" Target="https://pro.fira.ru/search/companies/card/index.html" TargetMode="External"/><Relationship Id="rId7" Type="http://schemas.openxmlformats.org/officeDocument/2006/relationships/hyperlink" Target="http://wikimapia.org/17172805/ru/" TargetMode="External"/><Relationship Id="rId12" Type="http://schemas.openxmlformats.org/officeDocument/2006/relationships/hyperlink" Target="https://ru.wikipedia.org/wiki/" TargetMode="External"/><Relationship Id="rId2" Type="http://schemas.openxmlformats.org/officeDocument/2006/relationships/hyperlink" Target="http://orgrf.ru/a/87604/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www.pandia.ru/text/78/133/1786.php" TargetMode="External"/><Relationship Id="rId11" Type="http://schemas.openxmlformats.org/officeDocument/2006/relationships/hyperlink" Target="https://ufo.spr.ru/kartali-i-kartalinskiy-rayon/annenskiy-leshoz.html" TargetMode="External"/><Relationship Id="rId5" Type="http://schemas.openxmlformats.org/officeDocument/2006/relationships/hyperlink" Target="http://www.geocaching.su/?pn=101&amp;cid=8847" TargetMode="External"/><Relationship Id="rId10" Type="http://schemas.openxmlformats.org/officeDocument/2006/relationships/hyperlink" Target="http://www.rusprofile.ru/" TargetMode="External"/><Relationship Id="rId4" Type="http://schemas.openxmlformats.org/officeDocument/2006/relationships/hyperlink" Target="https://www.google.ru/search?q=&#1040;&#1053;&#1053;&#1045;&#1053;&#1057;&#1050;&#1048;&#1049;+&#1051;&#1045;&#1057;&#1061;&#1054;&#1047;&amp;ne" TargetMode="External"/><Relationship Id="rId9" Type="http://schemas.openxmlformats.org/officeDocument/2006/relationships/hyperlink" Target="http://&#1095;&#1077;&#1083;&#1089;&#1080;&#1090;&#1080;.&#1088;&#1092;/111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ru.wikipedia.org/wiki/%D0%95%D0%B2%D1%80%D0%BE%D0%BF%D0%B0" TargetMode="External"/><Relationship Id="rId7" Type="http://schemas.openxmlformats.org/officeDocument/2006/relationships/image" Target="../media/image10.png"/><Relationship Id="rId2" Type="http://schemas.openxmlformats.org/officeDocument/2006/relationships/hyperlink" Target="https://ru.wikipedia.org/wiki/%D0%9D%D0%B0%D1%81%D1%82%D0%BE%D1%8F%D1%89%D0%B8%D0%B5_%D0%B6%D1%83%D1%80%D0%B0%D0%B2%D0%BB%D0%B8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ru.wikipedia.org/wiki/%D0%90%D0%B2%D1%81%D1%82%D1%80%D0%B0%D0%BB%D0%B8%D1%8F" TargetMode="External"/><Relationship Id="rId5" Type="http://schemas.openxmlformats.org/officeDocument/2006/relationships/hyperlink" Target="https://ru.wikipedia.org/wiki/%D0%A1%D0%B5%D0%B2%D0%B5%D1%80%D0%BD%D0%B0%D1%8F_%D0%90%D0%BC%D0%B5%D1%80%D0%B8%D0%BA%D0%B0" TargetMode="External"/><Relationship Id="rId10" Type="http://schemas.openxmlformats.org/officeDocument/2006/relationships/image" Target="../media/image13.png"/><Relationship Id="rId4" Type="http://schemas.openxmlformats.org/officeDocument/2006/relationships/hyperlink" Target="https://ru.wikipedia.org/wiki/%D0%90%D0%B7%D0%B8%D1%8F" TargetMode="External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7240" y="1798320"/>
            <a:ext cx="10304842" cy="2274036"/>
          </a:xfrm>
        </p:spPr>
        <p:txBody>
          <a:bodyPr>
            <a:normAutofit/>
          </a:bodyPr>
          <a:lstStyle/>
          <a:p>
            <a:r>
              <a:rPr lang="ru-RU" dirty="0" smtClean="0"/>
              <a:t>  </a:t>
            </a:r>
            <a:r>
              <a:rPr lang="ru-RU" sz="4800" dirty="0" smtClean="0"/>
              <a:t>Исследовательская работа:</a:t>
            </a:r>
            <a:br>
              <a:rPr lang="ru-RU" sz="4800" dirty="0" smtClean="0"/>
            </a:br>
            <a:r>
              <a:rPr lang="ru-RU" sz="4800" dirty="0" smtClean="0"/>
              <a:t>       «Озеро Безымянное» </a:t>
            </a:r>
            <a:endParaRPr lang="ru-RU" sz="48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>
            <a:hlinkClick r:id="rId2" tooltip=" Каталог презентаций "/>
          </p:cNvPr>
          <p:cNvSpPr/>
          <p:nvPr/>
        </p:nvSpPr>
        <p:spPr>
          <a:xfrm>
            <a:off x="5120012" y="6338432"/>
            <a:ext cx="1825228" cy="355600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FFFFFF">
                  <a:shade val="88000"/>
                </a:srgbClr>
              </a:gs>
            </a:gsLst>
            <a:lin ang="5400000" scaled="1"/>
            <a:tileRect/>
          </a:gradFill>
          <a:ln w="1270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25400" rIns="88900" bIns="5080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2000" u="sng" dirty="0" smtClean="0">
                <a:solidFill>
                  <a:srgbClr val="3333CC"/>
                </a:solidFill>
                <a:latin typeface="Arial"/>
              </a:rPr>
              <a:t>У4У.рф</a:t>
            </a:r>
            <a:endParaRPr lang="ru-RU" sz="2000" u="sng" dirty="0">
              <a:solidFill>
                <a:srgbClr val="3333CC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745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685627"/>
          </a:xfrm>
        </p:spPr>
        <p:txBody>
          <a:bodyPr>
            <a:noAutofit/>
          </a:bodyPr>
          <a:lstStyle/>
          <a:p>
            <a:r>
              <a:rPr lang="ru-RU" sz="4000" b="1" dirty="0"/>
              <a:t>Используемая </a:t>
            </a:r>
            <a:r>
              <a:rPr lang="ru-RU" sz="4000" b="1" dirty="0" smtClean="0"/>
              <a:t>литература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4616" y="801973"/>
            <a:ext cx="10033416" cy="5883640"/>
          </a:xfrm>
        </p:spPr>
        <p:txBody>
          <a:bodyPr>
            <a:normAutofit/>
          </a:bodyPr>
          <a:lstStyle/>
          <a:p>
            <a:pPr lvl="0"/>
            <a:r>
              <a:rPr lang="ru-RU" sz="1700" dirty="0"/>
              <a:t>Большая энциклопедия «Жизнь на земле»</a:t>
            </a:r>
          </a:p>
          <a:p>
            <a:pPr lvl="0"/>
            <a:r>
              <a:rPr lang="ru-RU" sz="1700" dirty="0"/>
              <a:t>Статья в газете « </a:t>
            </a:r>
            <a:r>
              <a:rPr lang="ru-RU" sz="1700" dirty="0" err="1"/>
              <a:t>Карталинская</a:t>
            </a:r>
            <a:r>
              <a:rPr lang="ru-RU" sz="1700" dirty="0"/>
              <a:t> новь»</a:t>
            </a:r>
          </a:p>
          <a:p>
            <a:pPr lvl="0"/>
            <a:r>
              <a:rPr lang="ru-RU" sz="1700" dirty="0"/>
              <a:t>Редакция « </a:t>
            </a:r>
            <a:r>
              <a:rPr lang="ru-RU" sz="1700" dirty="0" err="1"/>
              <a:t>Карталинская</a:t>
            </a:r>
            <a:r>
              <a:rPr lang="ru-RU" sz="1700" dirty="0"/>
              <a:t> новь»</a:t>
            </a:r>
          </a:p>
          <a:p>
            <a:pPr lvl="0"/>
            <a:r>
              <a:rPr lang="ru-RU" sz="1700" dirty="0"/>
              <a:t>Музей города Карталы</a:t>
            </a:r>
          </a:p>
          <a:p>
            <a:pPr lvl="0"/>
            <a:r>
              <a:rPr lang="ru-RU" sz="1700" u="sng" smtClean="0">
                <a:hlinkClick r:id="rId2"/>
              </a:rPr>
              <a:t>https</a:t>
            </a:r>
            <a:r>
              <a:rPr lang="ru-RU" sz="1700" u="sng" dirty="0">
                <a:hlinkClick r:id="rId2"/>
              </a:rPr>
              <a:t>://www.google.ru/search?q</a:t>
            </a:r>
            <a:r>
              <a:rPr lang="ru-RU" sz="1700" dirty="0"/>
              <a:t>  </a:t>
            </a:r>
            <a:endParaRPr lang="ru-RU" sz="1700" dirty="0" smtClean="0"/>
          </a:p>
          <a:p>
            <a:pPr lvl="0"/>
            <a:r>
              <a:rPr lang="en-US" sz="1700" u="sng" dirty="0" smtClean="0">
                <a:hlinkClick r:id="rId3"/>
              </a:rPr>
              <a:t>https</a:t>
            </a:r>
            <a:r>
              <a:rPr lang="ru-RU" sz="1700" u="sng" dirty="0">
                <a:hlinkClick r:id="rId3"/>
              </a:rPr>
              <a:t>://</a:t>
            </a:r>
            <a:r>
              <a:rPr lang="en-US" sz="1700" u="sng" dirty="0">
                <a:hlinkClick r:id="rId3"/>
              </a:rPr>
              <a:t>www</a:t>
            </a:r>
            <a:r>
              <a:rPr lang="ru-RU" sz="1700" u="sng" dirty="0">
                <a:hlinkClick r:id="rId3"/>
              </a:rPr>
              <a:t>.</a:t>
            </a:r>
            <a:r>
              <a:rPr lang="en-US" sz="1700" u="sng" dirty="0">
                <a:hlinkClick r:id="rId3"/>
              </a:rPr>
              <a:t>google</a:t>
            </a:r>
            <a:r>
              <a:rPr lang="ru-RU" sz="1700" u="sng" dirty="0">
                <a:hlinkClick r:id="rId3"/>
              </a:rPr>
              <a:t>.</a:t>
            </a:r>
            <a:r>
              <a:rPr lang="en-US" sz="1700" u="sng" dirty="0" err="1">
                <a:hlinkClick r:id="rId3"/>
              </a:rPr>
              <a:t>ru</a:t>
            </a:r>
            <a:r>
              <a:rPr lang="ru-RU" sz="1700" u="sng" dirty="0">
                <a:hlinkClick r:id="rId3"/>
              </a:rPr>
              <a:t>/</a:t>
            </a:r>
            <a:r>
              <a:rPr lang="en-US" sz="1700" u="sng" dirty="0" err="1">
                <a:hlinkClick r:id="rId3"/>
              </a:rPr>
              <a:t>url</a:t>
            </a:r>
            <a:r>
              <a:rPr lang="ru-RU" sz="1700" u="sng" dirty="0">
                <a:hlinkClick r:id="rId3"/>
              </a:rPr>
              <a:t>?</a:t>
            </a:r>
            <a:r>
              <a:rPr lang="en-US" sz="1700" u="sng" dirty="0" err="1">
                <a:hlinkClick r:id="rId3"/>
              </a:rPr>
              <a:t>sa</a:t>
            </a:r>
            <a:r>
              <a:rPr lang="en-US" sz="1700" dirty="0"/>
              <a:t> </a:t>
            </a:r>
            <a:endParaRPr lang="ru-RU" sz="1700" dirty="0"/>
          </a:p>
          <a:p>
            <a:pPr lvl="0"/>
            <a:r>
              <a:rPr lang="ru-RU" sz="1700" u="sng" dirty="0" smtClean="0">
                <a:hlinkClick r:id="rId4"/>
              </a:rPr>
              <a:t>https</a:t>
            </a:r>
            <a:r>
              <a:rPr lang="ru-RU" sz="1700" u="sng" dirty="0">
                <a:hlinkClick r:id="rId4"/>
              </a:rPr>
              <a:t>://www.google.ru/url?sa=t&amp;rct=j&amp;q=&amp;esrc=s&amp;source=web&amp;cd=1&amp;</a:t>
            </a:r>
            <a:r>
              <a:rPr lang="ru-RU" sz="1700" dirty="0"/>
              <a:t> </a:t>
            </a:r>
          </a:p>
          <a:p>
            <a:r>
              <a:rPr lang="ru-RU" sz="1700" u="sng" dirty="0" smtClean="0">
                <a:hlinkClick r:id="rId5"/>
              </a:rPr>
              <a:t>https</a:t>
            </a:r>
            <a:r>
              <a:rPr lang="ru-RU" sz="1700" u="sng" dirty="0">
                <a:hlinkClick r:id="rId5"/>
              </a:rPr>
              <a:t>://ufo.spr.ru/kartali-i-kartalinskiy-rayon/annenskiy-leshoz.html</a:t>
            </a:r>
            <a:endParaRPr lang="ru-RU" sz="1700" dirty="0"/>
          </a:p>
          <a:p>
            <a:r>
              <a:rPr lang="ru-RU" sz="1700" u="sng" dirty="0" smtClean="0">
                <a:hlinkClick r:id="rId6"/>
              </a:rPr>
              <a:t>https</a:t>
            </a:r>
            <a:r>
              <a:rPr lang="ru-RU" sz="1700" u="sng" dirty="0">
                <a:hlinkClick r:id="rId6"/>
              </a:rPr>
              <a:t>://sbis.ru/contragents/7407001890/740701001</a:t>
            </a:r>
            <a:endParaRPr lang="ru-RU" sz="1700" dirty="0"/>
          </a:p>
          <a:p>
            <a:r>
              <a:rPr lang="ru-RU" sz="1700" u="sng" dirty="0" smtClean="0">
                <a:hlinkClick r:id="rId7"/>
              </a:rPr>
              <a:t>http</a:t>
            </a:r>
            <a:r>
              <a:rPr lang="ru-RU" sz="1700" u="sng" dirty="0">
                <a:hlinkClick r:id="rId7"/>
              </a:rPr>
              <a:t>://chel-portal.ru/?</a:t>
            </a:r>
            <a:r>
              <a:rPr lang="ru-RU" sz="1700" u="sng" dirty="0" smtClean="0">
                <a:hlinkClick r:id="rId7"/>
              </a:rPr>
              <a:t>site=encyclopedia&amp;t=annenskij-leshoz&amp;id=553</a:t>
            </a:r>
            <a:r>
              <a:rPr lang="ru-RU" sz="1700" b="1" dirty="0"/>
              <a:t> </a:t>
            </a:r>
            <a:endParaRPr lang="ru-RU" sz="1700" dirty="0"/>
          </a:p>
          <a:p>
            <a:pPr marL="0" indent="0">
              <a:buNone/>
            </a:pPr>
            <a:r>
              <a:rPr lang="ru-RU" sz="1700" b="1" dirty="0"/>
              <a:t> </a:t>
            </a:r>
            <a:endParaRPr lang="ru-RU" sz="1700" dirty="0"/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16785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3892" y="1169232"/>
            <a:ext cx="10363826" cy="4946754"/>
          </a:xfrm>
        </p:spPr>
        <p:txBody>
          <a:bodyPr>
            <a:normAutofit fontScale="62500" lnSpcReduction="20000"/>
          </a:bodyPr>
          <a:lstStyle/>
          <a:p>
            <a:r>
              <a:rPr lang="ru-RU" sz="3400" u="sng" dirty="0" smtClean="0">
                <a:hlinkClick r:id="rId2"/>
              </a:rPr>
              <a:t>http</a:t>
            </a:r>
            <a:r>
              <a:rPr lang="ru-RU" sz="3400" u="sng" dirty="0">
                <a:hlinkClick r:id="rId2"/>
              </a:rPr>
              <a:t>://orgrf.ru/a/87604/</a:t>
            </a:r>
            <a:endParaRPr lang="ru-RU" sz="3400" dirty="0"/>
          </a:p>
          <a:p>
            <a:r>
              <a:rPr lang="ru-RU" sz="3400" u="sng" dirty="0" smtClean="0">
                <a:hlinkClick r:id="rId3"/>
              </a:rPr>
              <a:t>https</a:t>
            </a:r>
            <a:r>
              <a:rPr lang="ru-RU" sz="3400" u="sng" dirty="0">
                <a:hlinkClick r:id="rId3"/>
              </a:rPr>
              <a:t>://pro.fira.ru/search/companies/card/index.html</a:t>
            </a:r>
            <a:endParaRPr lang="ru-RU" sz="3400" dirty="0"/>
          </a:p>
          <a:p>
            <a:r>
              <a:rPr lang="ru-RU" sz="3400" u="sng" dirty="0" smtClean="0">
                <a:hlinkClick r:id="rId4"/>
              </a:rPr>
              <a:t>https</a:t>
            </a:r>
            <a:r>
              <a:rPr lang="ru-RU" sz="3400" u="sng" dirty="0">
                <a:hlinkClick r:id="rId4"/>
              </a:rPr>
              <a:t>://www.google.ru/search?q=АННЕНСКИЙ+ЛЕСХОЗ&amp;ne</a:t>
            </a:r>
            <a:endParaRPr lang="ru-RU" sz="3400" dirty="0"/>
          </a:p>
          <a:p>
            <a:r>
              <a:rPr lang="ru-RU" sz="3400" u="sng" dirty="0" smtClean="0">
                <a:hlinkClick r:id="rId5"/>
              </a:rPr>
              <a:t>http</a:t>
            </a:r>
            <a:r>
              <a:rPr lang="ru-RU" sz="3400" u="sng" dirty="0">
                <a:hlinkClick r:id="rId5"/>
              </a:rPr>
              <a:t>://www.geocaching.su/?</a:t>
            </a:r>
            <a:r>
              <a:rPr lang="ru-RU" sz="3400" u="sng" dirty="0" smtClean="0">
                <a:hlinkClick r:id="rId5"/>
              </a:rPr>
              <a:t>pn=101&amp;cid=8847</a:t>
            </a:r>
            <a:endParaRPr lang="ru-RU" sz="3400" dirty="0"/>
          </a:p>
          <a:p>
            <a:r>
              <a:rPr lang="ru-RU" sz="3400" u="sng" dirty="0" smtClean="0">
                <a:hlinkClick r:id="rId6"/>
              </a:rPr>
              <a:t>http</a:t>
            </a:r>
            <a:r>
              <a:rPr lang="ru-RU" sz="3400" u="sng" dirty="0">
                <a:hlinkClick r:id="rId6"/>
              </a:rPr>
              <a:t>://www.pandia.ru/text/78/133/1786.php</a:t>
            </a:r>
            <a:endParaRPr lang="ru-RU" sz="3400" dirty="0"/>
          </a:p>
          <a:p>
            <a:r>
              <a:rPr lang="ru-RU" sz="3400" u="sng" dirty="0" smtClean="0">
                <a:hlinkClick r:id="rId7"/>
              </a:rPr>
              <a:t>http</a:t>
            </a:r>
            <a:r>
              <a:rPr lang="ru-RU" sz="3400" u="sng" dirty="0">
                <a:hlinkClick r:id="rId7"/>
              </a:rPr>
              <a:t>://wikimapia.org/17172805/ru/</a:t>
            </a:r>
            <a:r>
              <a:rPr lang="ru-RU" sz="3400" dirty="0"/>
              <a:t> </a:t>
            </a:r>
          </a:p>
          <a:p>
            <a:r>
              <a:rPr lang="ru-RU" sz="3400" u="sng" dirty="0" smtClean="0">
                <a:hlinkClick r:id="rId8"/>
              </a:rPr>
              <a:t>http</a:t>
            </a:r>
            <a:r>
              <a:rPr lang="ru-RU" sz="3400" u="sng" dirty="0">
                <a:hlinkClick r:id="rId8"/>
              </a:rPr>
              <a:t>://chel-portal.ru/enc/bezymyannoe</a:t>
            </a:r>
            <a:endParaRPr lang="ru-RU" sz="3400" dirty="0"/>
          </a:p>
          <a:p>
            <a:r>
              <a:rPr lang="ru-RU" sz="3400" u="sng" dirty="0" smtClean="0">
                <a:hlinkClick r:id="rId9"/>
              </a:rPr>
              <a:t>http</a:t>
            </a:r>
            <a:r>
              <a:rPr lang="ru-RU" sz="3400" u="sng" dirty="0">
                <a:hlinkClick r:id="rId9"/>
              </a:rPr>
              <a:t>://челсити.рф/111</a:t>
            </a:r>
            <a:r>
              <a:rPr lang="ru-RU" sz="3400" dirty="0"/>
              <a:t> </a:t>
            </a:r>
          </a:p>
          <a:p>
            <a:r>
              <a:rPr lang="ru-RU" sz="3400" u="sng" dirty="0" smtClean="0">
                <a:hlinkClick r:id="rId10"/>
              </a:rPr>
              <a:t>http</a:t>
            </a:r>
            <a:r>
              <a:rPr lang="ru-RU" sz="3400" u="sng" dirty="0">
                <a:hlinkClick r:id="rId10"/>
              </a:rPr>
              <a:t>://www.rusprofile.ru</a:t>
            </a:r>
            <a:r>
              <a:rPr lang="ru-RU" sz="3400" dirty="0"/>
              <a:t> </a:t>
            </a:r>
          </a:p>
          <a:p>
            <a:r>
              <a:rPr lang="ru-RU" sz="3400" u="sng" dirty="0" smtClean="0">
                <a:hlinkClick r:id="rId11"/>
              </a:rPr>
              <a:t>https</a:t>
            </a:r>
            <a:r>
              <a:rPr lang="ru-RU" sz="3400" u="sng" dirty="0">
                <a:hlinkClick r:id="rId11"/>
              </a:rPr>
              <a:t>://ufo.spr.ru/kartali-i-kartalinskiy-rayon/annenskiy-leshoz.html</a:t>
            </a:r>
            <a:r>
              <a:rPr lang="ru-RU" sz="3400" dirty="0"/>
              <a:t> </a:t>
            </a:r>
          </a:p>
          <a:p>
            <a:r>
              <a:rPr lang="en-US" sz="3400" u="sng" dirty="0" smtClean="0">
                <a:hlinkClick r:id="rId12"/>
              </a:rPr>
              <a:t>https</a:t>
            </a:r>
            <a:r>
              <a:rPr lang="ru-RU" sz="3400" u="sng" dirty="0">
                <a:hlinkClick r:id="rId12"/>
              </a:rPr>
              <a:t>://</a:t>
            </a:r>
            <a:r>
              <a:rPr lang="en-US" sz="3400" u="sng" dirty="0" err="1">
                <a:hlinkClick r:id="rId12"/>
              </a:rPr>
              <a:t>ru</a:t>
            </a:r>
            <a:r>
              <a:rPr lang="ru-RU" sz="3400" u="sng" dirty="0">
                <a:hlinkClick r:id="rId12"/>
              </a:rPr>
              <a:t>.</a:t>
            </a:r>
            <a:r>
              <a:rPr lang="en-US" sz="3400" u="sng" dirty="0" err="1">
                <a:hlinkClick r:id="rId12"/>
              </a:rPr>
              <a:t>wikipedia</a:t>
            </a:r>
            <a:r>
              <a:rPr lang="ru-RU" sz="3400" u="sng" dirty="0">
                <a:hlinkClick r:id="rId12"/>
              </a:rPr>
              <a:t>.</a:t>
            </a:r>
            <a:r>
              <a:rPr lang="en-US" sz="3400" u="sng" dirty="0">
                <a:hlinkClick r:id="rId12"/>
              </a:rPr>
              <a:t>org</a:t>
            </a:r>
            <a:r>
              <a:rPr lang="ru-RU" sz="3400" u="sng" dirty="0">
                <a:hlinkClick r:id="rId12"/>
              </a:rPr>
              <a:t>/</a:t>
            </a:r>
            <a:r>
              <a:rPr lang="en-US" sz="3400" u="sng" dirty="0">
                <a:hlinkClick r:id="rId12"/>
              </a:rPr>
              <a:t>wiki</a:t>
            </a:r>
            <a:r>
              <a:rPr lang="ru-RU" sz="3400" u="sng" dirty="0">
                <a:hlinkClick r:id="rId12"/>
              </a:rPr>
              <a:t>/ </a:t>
            </a:r>
            <a:endParaRPr lang="ru-RU" sz="3400" dirty="0"/>
          </a:p>
          <a:p>
            <a:r>
              <a:rPr lang="en-US" sz="3400" u="sng" dirty="0" smtClean="0">
                <a:hlinkClick r:id="rId13"/>
              </a:rPr>
              <a:t>http</a:t>
            </a:r>
            <a:r>
              <a:rPr lang="ru-RU" sz="3400" u="sng" dirty="0">
                <a:hlinkClick r:id="rId13"/>
              </a:rPr>
              <a:t>://</a:t>
            </a:r>
            <a:r>
              <a:rPr lang="en-US" sz="3400" u="sng" dirty="0" err="1">
                <a:hlinkClick r:id="rId13"/>
              </a:rPr>
              <a:t>ru</a:t>
            </a:r>
            <a:r>
              <a:rPr lang="ru-RU" sz="3400" u="sng" dirty="0">
                <a:hlinkClick r:id="rId13"/>
              </a:rPr>
              <a:t>.</a:t>
            </a:r>
            <a:r>
              <a:rPr lang="en-US" sz="3400" u="sng" dirty="0">
                <a:hlinkClick r:id="rId13"/>
              </a:rPr>
              <a:t>science</a:t>
            </a:r>
            <a:r>
              <a:rPr lang="ru-RU" sz="3400" u="sng" dirty="0">
                <a:hlinkClick r:id="rId13"/>
              </a:rPr>
              <a:t>.</a:t>
            </a:r>
            <a:r>
              <a:rPr lang="en-US" sz="3400" u="sng" dirty="0" err="1">
                <a:hlinkClick r:id="rId13"/>
              </a:rPr>
              <a:t>wikia</a:t>
            </a:r>
            <a:r>
              <a:rPr lang="ru-RU" sz="3400" u="sng" dirty="0">
                <a:hlinkClick r:id="rId13"/>
              </a:rPr>
              <a:t>.</a:t>
            </a:r>
            <a:r>
              <a:rPr lang="en-US" sz="3400" u="sng" dirty="0">
                <a:hlinkClick r:id="rId13"/>
              </a:rPr>
              <a:t>com</a:t>
            </a:r>
            <a:r>
              <a:rPr lang="ru-RU" sz="3400" u="sng" dirty="0">
                <a:hlinkClick r:id="rId13"/>
              </a:rPr>
              <a:t>/</a:t>
            </a:r>
            <a:r>
              <a:rPr lang="en-US" sz="3400" u="sng" dirty="0">
                <a:hlinkClick r:id="rId13"/>
              </a:rPr>
              <a:t>wiki</a:t>
            </a:r>
            <a:r>
              <a:rPr lang="en-US" sz="3400" dirty="0"/>
              <a:t> </a:t>
            </a:r>
            <a:r>
              <a:rPr lang="ru-RU" sz="3400" b="1" dirty="0"/>
              <a:t> </a:t>
            </a:r>
            <a:endParaRPr lang="ru-RU" sz="3400" dirty="0"/>
          </a:p>
          <a:p>
            <a:pPr marL="0" indent="0">
              <a:buNone/>
            </a:pPr>
            <a:r>
              <a:rPr lang="ru-RU" sz="2300" b="1" dirty="0"/>
              <a:t> </a:t>
            </a:r>
            <a:endParaRPr lang="ru-RU" sz="2300" dirty="0"/>
          </a:p>
          <a:p>
            <a:pPr marL="0" indent="0">
              <a:buNone/>
            </a:pPr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258209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3377" y="2522268"/>
            <a:ext cx="8684927" cy="1596177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Спасибо за внимание!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05426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0301" y="789134"/>
            <a:ext cx="10364452" cy="416313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Озеро безымянное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92098" y="1081669"/>
            <a:ext cx="10073895" cy="4374751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Я узнала , что озеро</a:t>
            </a:r>
            <a:r>
              <a:rPr lang="ru-RU" sz="1800" dirty="0">
                <a:solidFill>
                  <a:prstClr val="black"/>
                </a:solidFill>
              </a:rPr>
              <a:t> </a:t>
            </a:r>
            <a:r>
              <a:rPr lang="ru-RU" sz="1800" b="1" i="1" dirty="0">
                <a:solidFill>
                  <a:prstClr val="black"/>
                </a:solidFill>
              </a:rPr>
              <a:t>Безымянное</a:t>
            </a:r>
            <a:r>
              <a:rPr lang="ru-RU" sz="1800" dirty="0" smtClean="0"/>
              <a:t>, </a:t>
            </a:r>
            <a:r>
              <a:rPr lang="ru-RU" sz="1800" dirty="0"/>
              <a:t>или как его называют местные Двойное Дно, является гидрологическим </a:t>
            </a:r>
            <a:r>
              <a:rPr lang="ru-RU" sz="1800" dirty="0" smtClean="0"/>
              <a:t> памятником </a:t>
            </a:r>
            <a:r>
              <a:rPr lang="ru-RU" sz="1800" dirty="0"/>
              <a:t>природы областного значения </a:t>
            </a:r>
            <a:r>
              <a:rPr lang="ru-RU" sz="1800" dirty="0" smtClean="0"/>
              <a:t>. </a:t>
            </a:r>
            <a:r>
              <a:rPr lang="ru-RU" sz="1800" dirty="0"/>
              <a:t>Находится в 5 км. Южнее </a:t>
            </a:r>
            <a:r>
              <a:rPr lang="ru-RU" sz="1800" dirty="0" smtClean="0"/>
              <a:t>п . Ольховка </a:t>
            </a:r>
            <a:r>
              <a:rPr lang="ru-RU" sz="1800" dirty="0"/>
              <a:t>и в 8 км. Северо-западнее г. Карталы, в 200 м. западнее автодороги Карталы </a:t>
            </a:r>
            <a:r>
              <a:rPr lang="ru-RU" sz="1800" dirty="0" smtClean="0"/>
              <a:t>– </a:t>
            </a:r>
            <a:r>
              <a:rPr lang="ru-RU" sz="1800" dirty="0" err="1" smtClean="0"/>
              <a:t>Великопетровка</a:t>
            </a:r>
            <a:r>
              <a:rPr lang="ru-RU" sz="1800" dirty="0" smtClean="0"/>
              <a:t> . </a:t>
            </a:r>
            <a:r>
              <a:rPr lang="ru-RU" sz="1800" dirty="0"/>
              <a:t>Водоем расположен в котловине, имеющей по верхнему борту высоту 340м. над уровнем </a:t>
            </a:r>
            <a:r>
              <a:rPr lang="ru-RU" sz="1800" dirty="0" smtClean="0"/>
              <a:t>моря.</a:t>
            </a:r>
          </a:p>
          <a:p>
            <a:pPr algn="l"/>
            <a:r>
              <a:rPr lang="ru-RU" sz="1800" dirty="0"/>
              <a:t> </a:t>
            </a:r>
            <a:r>
              <a:rPr lang="ru-RU" sz="1800" dirty="0" smtClean="0"/>
              <a:t>                             Ближайшие </a:t>
            </a:r>
            <a:r>
              <a:rPr lang="ru-RU" sz="1800" dirty="0"/>
              <a:t>города: Магнитогорск, </a:t>
            </a:r>
            <a:r>
              <a:rPr lang="ru-RU" sz="1800" dirty="0" err="1" smtClean="0"/>
              <a:t>Костанай</a:t>
            </a:r>
            <a:r>
              <a:rPr lang="ru-RU" sz="1800" dirty="0" smtClean="0"/>
              <a:t> , </a:t>
            </a:r>
            <a:r>
              <a:rPr lang="ru-RU" dirty="0"/>
              <a:t>Ч</a:t>
            </a:r>
            <a:r>
              <a:rPr lang="ru-RU" sz="1800" dirty="0" smtClean="0"/>
              <a:t>елябинск </a:t>
            </a:r>
            <a:endParaRPr lang="ru-RU" sz="1800" dirty="0"/>
          </a:p>
          <a:p>
            <a:endParaRPr lang="ru-RU" sz="1800" dirty="0"/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91885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9615" y="649544"/>
            <a:ext cx="10351752" cy="1973767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/>
              <a:t>Еще , как рассказывают исследователи Этого озера , с так называемым двойным дном , что его отличительной чертой являются мощные течения, может быть многочисленные пещеры , полости и пустоты на глубине , а также очень большое содержание ила на        подводной поверхности. 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89720" y="2278567"/>
            <a:ext cx="4630550" cy="4458963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Таких озер как безымянное не очень много на нашей планете , считается, что всего несколько десятков.</a:t>
            </a:r>
          </a:p>
          <a:p>
            <a:pPr algn="l"/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Именно глубина таких озер как наше не  известна , только глубина до верхнего дна.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Одна из специфик озера с двойным дном в том , что подземные источники постоянно проникают в озеро , и из-за этого в озере вода не прогревается , даже в жаркое лето.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759" y="2699511"/>
            <a:ext cx="5618239" cy="341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60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1371600"/>
            <a:ext cx="10351752" cy="9698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Описание и геология  берегов </a:t>
            </a:r>
            <a:br>
              <a:rPr lang="ru-RU" b="1" dirty="0" smtClean="0"/>
            </a:br>
            <a:r>
              <a:rPr lang="ru-RU" b="1" dirty="0" smtClean="0"/>
              <a:t> озера </a:t>
            </a:r>
            <a:r>
              <a:rPr lang="ru-RU" b="1" smtClean="0"/>
              <a:t>« Безымянное</a:t>
            </a:r>
            <a:r>
              <a:rPr lang="ru-RU" b="1" dirty="0" smtClean="0"/>
              <a:t>»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3774" y="1628078"/>
            <a:ext cx="10351752" cy="3854763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геолог Алентьева </a:t>
            </a:r>
            <a:r>
              <a:rPr lang="ru-RU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тамара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григорьевна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рассказала, что такие озера образуются на месте торфяников . дно такого озера представляет собой смесь песка , гальки и торфа. По берегу же ,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де растет камыш , осока, и из-за этого образуется отложение ила. </a:t>
            </a:r>
          </a:p>
          <a:p>
            <a:pPr algn="just"/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на западном берегу озеро безымянного обнаружены : гранит , змеевики . </a:t>
            </a:r>
          </a:p>
          <a:p>
            <a:pPr algn="just"/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озеро, в свою очередь вносит не малый вклад в экосистему , служит питьевым источником для животных и птиц , также оно формирует микроклимат .</a:t>
            </a:r>
          </a:p>
        </p:txBody>
      </p:sp>
    </p:spTree>
    <p:extLst>
      <p:ext uri="{BB962C8B-B14F-4D97-AF65-F5344CB8AC3E}">
        <p14:creationId xmlns:p14="http://schemas.microsoft.com/office/powerpoint/2010/main" val="411875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250527"/>
            <a:ext cx="10364451" cy="1596177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Обитатели озера « безымянное»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74" y="1494263"/>
            <a:ext cx="10363826" cy="4508809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Водомерка прудовая-небольшой клоп длиной 8-10 мм . (обитает на поверхности стоячих и проточных водоемов.</a:t>
            </a:r>
          </a:p>
          <a:p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Гладыш обыкновенный-один из видов клопов . длина тела 14-16 мм . ( обитает в водоемах с медленным течением , заросших водными растениями.</a:t>
            </a:r>
          </a:p>
          <a:p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Плавунец – достаточно крупный , 30-35 мм .(Обитает в прудах , в тихих затонов и даже в канавах на торфяных болотах.</a:t>
            </a:r>
          </a:p>
          <a:p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Прудовая лягушка-имеет средние размеры 75-85 мм , максимальная длина тела 100мм.(живет в водоемах смешанных и широколиственных лесах .</a:t>
            </a:r>
          </a:p>
          <a:p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Карась – одна из известных рыб, длина тела 45 см.( живет заболоченных, заросших водоемах.</a:t>
            </a:r>
          </a:p>
          <a:p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Ротан- Тело плотное, короткое, покрыто тусклой чешуёй среднего размера</a:t>
            </a:r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Ондатра(мускусная крыса)-длина тела 25-35 см , длина хвоста 27-30 см; масса до 1,5кг.(живет на мелководье небольших озер , рек и ручьев с густой травянистой растительностью )</a:t>
            </a:r>
          </a:p>
          <a:p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80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Растения озера « безымянное»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4197" y="1411927"/>
            <a:ext cx="8474066" cy="4033706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Осока водяная- может расти как на берегу , так и в воде .</a:t>
            </a:r>
          </a:p>
          <a:p>
            <a:r>
              <a:rPr lang="ru-RU" dirty="0" smtClean="0"/>
              <a:t>Водоросли нитчатые - образует основную массу тины в водоеме.</a:t>
            </a:r>
          </a:p>
          <a:p>
            <a:r>
              <a:rPr lang="ru-RU" dirty="0" smtClean="0"/>
              <a:t>Ряска – часто покрывает всю поверхность стоячих вод , сильно ветвится.</a:t>
            </a:r>
          </a:p>
          <a:p>
            <a:r>
              <a:rPr lang="ru-RU" dirty="0" smtClean="0"/>
              <a:t>Камыш озерный – растет в воде по заболоченным берегам .                                                     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стебель поднимается на длину 1,5-2 метра . На верхушке стебля колоски.</a:t>
            </a:r>
          </a:p>
          <a:p>
            <a:r>
              <a:rPr lang="ru-RU" dirty="0" smtClean="0"/>
              <a:t>Рогоз широколистный-растет на всех водоемах , канавах , окраин болот .</a:t>
            </a:r>
          </a:p>
          <a:p>
            <a:r>
              <a:rPr lang="ru-RU" dirty="0" smtClean="0"/>
              <a:t>Достигает высоты 2 метра .</a:t>
            </a:r>
          </a:p>
          <a:p>
            <a:r>
              <a:rPr lang="ru-RU" dirty="0" smtClean="0"/>
              <a:t>Тростник – растет по берегам рек , озер, болот и прудов. Достигает высоту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4 метра .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0824" y="1334384"/>
            <a:ext cx="2105749" cy="47320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8684" y="2606452"/>
            <a:ext cx="1510363" cy="38727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2907" y="5066810"/>
            <a:ext cx="2567940" cy="141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77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450877"/>
            <a:ext cx="10364451" cy="1596177"/>
          </a:xfrm>
        </p:spPr>
        <p:txBody>
          <a:bodyPr/>
          <a:lstStyle/>
          <a:p>
            <a:r>
              <a:rPr lang="ru-RU" b="1" dirty="0" smtClean="0"/>
              <a:t>Птицы озера « безымянное»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476" y="1507710"/>
            <a:ext cx="10363826" cy="3424107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Журавли-род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птиц семейства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hlinkClick r:id="rId2" tooltip="Настоящие журавли"/>
              </a:rPr>
              <a:t>настоящих журавлей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обитающих в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 tooltip="Европа"/>
              </a:rPr>
              <a:t>Европе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hlinkClick r:id="rId4" tooltip="Азия"/>
              </a:rPr>
              <a:t>Азии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hlinkClick r:id="rId5" tooltip="Северная Америка"/>
              </a:rPr>
              <a:t>Северной Америке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и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hlinkClick r:id="rId6" tooltip="Австралия"/>
              </a:rPr>
              <a:t>Австралии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Все виды так или иначе связаны с водными, главным образом, заболоченными территориями.  </a:t>
            </a:r>
            <a:endParaRPr lang="ru-RU" sz="1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1600" dirty="0"/>
              <a:t>Утки-   ка кряква, как и любой другой вид уток, проживает непосредственно возле водоемов или болот. Предпочтение отдает мелководным озерам и рекам с медленным течением.</a:t>
            </a:r>
            <a:endParaRPr lang="ru-RU" sz="1600" dirty="0" smtClean="0"/>
          </a:p>
          <a:p>
            <a:r>
              <a:rPr lang="ru-RU" sz="1600" dirty="0" smtClean="0"/>
              <a:t>Цапли- </a:t>
            </a:r>
            <a:r>
              <a:rPr lang="ru-RU" sz="1600" dirty="0"/>
              <a:t>род крупных (80—100 см и выше) птиц семейства </a:t>
            </a:r>
            <a:r>
              <a:rPr lang="ru-RU" sz="1600" dirty="0" err="1"/>
              <a:t>цаплевых</a:t>
            </a:r>
            <a:r>
              <a:rPr lang="ru-RU" sz="1600" dirty="0"/>
              <a:t>. Эти птицы живут вдоль заболоченных территорий, где их добычей становится рыба, лягушки и другие водные животные.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56023">
            <a:off x="8984788" y="4631710"/>
            <a:ext cx="1808235" cy="18082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813972">
            <a:off x="673174" y="4436594"/>
            <a:ext cx="2471972" cy="162738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75592">
            <a:off x="5790975" y="3700820"/>
            <a:ext cx="2793018" cy="246199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99197">
            <a:off x="3833365" y="4131193"/>
            <a:ext cx="1407001" cy="221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15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0362" y="1981200"/>
            <a:ext cx="4706441" cy="3230896"/>
          </a:xfrm>
        </p:spPr>
        <p:txBody>
          <a:bodyPr>
            <a:normAutofit fontScale="90000"/>
          </a:bodyPr>
          <a:lstStyle/>
          <a:p>
            <a:pPr algn="l"/>
            <a:r>
              <a:rPr lang="ru-RU" sz="4400" b="1" dirty="0" smtClean="0"/>
              <a:t>Вода озера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dirty="0" smtClean="0"/>
              <a:t>В </a:t>
            </a:r>
            <a:r>
              <a:rPr lang="ru-RU" sz="1800" dirty="0" err="1" smtClean="0"/>
              <a:t>АГРоХИМ</a:t>
            </a:r>
            <a:r>
              <a:rPr lang="ru-RU" sz="1800" dirty="0" smtClean="0"/>
              <a:t> ЛАБОРАТОРИЯ , СПЕЦИАЛИСТЫ, ОТВЕТИЛИ, что вода ОЗЕРА Безымянное    мягкая , пресная  , отличается прозрачностью , не смотря на содержание биогенных веществ .</a:t>
            </a:r>
            <a:br>
              <a:rPr lang="ru-RU" sz="1800" dirty="0" smtClean="0"/>
            </a:br>
            <a:r>
              <a:rPr lang="ru-RU" sz="1800" dirty="0" smtClean="0"/>
              <a:t>после потопа который произошел в 2013 году  , озеро стало очень сильно илистым , и болотистым . Уровень воды поднялся        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8686" y="5489817"/>
            <a:ext cx="7607926" cy="1368183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Озеро ценно как гнездование птиц ( лебеди , журавли , утки )</a:t>
            </a:r>
          </a:p>
          <a:p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3307" y="1420666"/>
            <a:ext cx="5279493" cy="379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04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828564"/>
            <a:ext cx="10351752" cy="386920"/>
          </a:xfrm>
        </p:spPr>
        <p:txBody>
          <a:bodyPr>
            <a:noAutofit/>
          </a:bodyPr>
          <a:lstStyle/>
          <a:p>
            <a:r>
              <a:rPr lang="ru-RU" b="1" dirty="0" smtClean="0"/>
              <a:t>История озера « безымянное»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1111" y="1460667"/>
            <a:ext cx="10351752" cy="1368183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 слов старых жителей поселка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ольховка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, второе дно озера безымянное , соединяется с озером которое находится в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ольховке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3240" y="2948495"/>
            <a:ext cx="4328160" cy="355898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957" y="2336030"/>
            <a:ext cx="5900737" cy="357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38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TM02900720[[fn=Интеграл]]</Template>
  <TotalTime>663</TotalTime>
  <Words>772</Words>
  <Application>Microsoft Office PowerPoint</Application>
  <PresentationFormat>Произвольный</PresentationFormat>
  <Paragraphs>64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HDOfficeLightV0</vt:lpstr>
      <vt:lpstr>Ион</vt:lpstr>
      <vt:lpstr>  Исследовательская работа:        «Озеро Безымянное» </vt:lpstr>
      <vt:lpstr>Озеро безымянное </vt:lpstr>
      <vt:lpstr>Еще , как рассказывают исследователи Этого озера , с так называемым двойным дном , что его отличительной чертой являются мощные течения, может быть многочисленные пещеры , полости и пустоты на глубине , а также очень большое содержание ила на        подводной поверхности. </vt:lpstr>
      <vt:lpstr>Описание и геология  берегов   озера « Безымянное»</vt:lpstr>
      <vt:lpstr>Обитатели озера « безымянное»</vt:lpstr>
      <vt:lpstr>Растения озера « безымянное»</vt:lpstr>
      <vt:lpstr>Птицы озера « безымянное»</vt:lpstr>
      <vt:lpstr>Вода озера В АГРоХИМ ЛАБОРАТОРИЯ , СПЕЦИАЛИСТЫ, ОТВЕТИЛИ, что вода ОЗЕРА Безымянное    мягкая , пресная  , отличается прозрачностью , не смотря на содержание биогенных веществ . после потопа который произошел в 2013 году  , озеро стало очень сильно илистым , и болотистым . Уровень воды поднялся        </vt:lpstr>
      <vt:lpstr>История озера « безымянное»</vt:lpstr>
      <vt:lpstr>Используемая литература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Исследовательская работа  « Озера Безымянное»</dc:title>
  <dc:creator>Pavilion</dc:creator>
  <cp:lastModifiedBy>Leon</cp:lastModifiedBy>
  <cp:revision>45</cp:revision>
  <dcterms:created xsi:type="dcterms:W3CDTF">2018-02-14T13:25:52Z</dcterms:created>
  <dcterms:modified xsi:type="dcterms:W3CDTF">2018-12-24T17:06:48Z</dcterms:modified>
</cp:coreProperties>
</file>