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2" r:id="rId6"/>
    <p:sldId id="265" r:id="rId7"/>
    <p:sldId id="263" r:id="rId8"/>
    <p:sldId id="267" r:id="rId9"/>
    <p:sldId id="268" r:id="rId10"/>
    <p:sldId id="269" r:id="rId11"/>
    <p:sldId id="270" r:id="rId12"/>
    <p:sldId id="266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2015-16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Лист1!$A$2:$A$5</c:f>
              <c:strCache>
                <c:ptCount val="4"/>
                <c:pt idx="0">
                  <c:v>Лобанова Т.А.</c:v>
                </c:pt>
                <c:pt idx="1">
                  <c:v>Гречущева О.А.</c:v>
                </c:pt>
                <c:pt idx="2">
                  <c:v>Смагин А.О.</c:v>
                </c:pt>
                <c:pt idx="3">
                  <c:v>Абраева Ж.Ж.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47</c:v>
                </c:pt>
                <c:pt idx="1">
                  <c:v>70</c:v>
                </c:pt>
                <c:pt idx="2">
                  <c:v>59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2016-17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Лобанова Т.А.</c:v>
                </c:pt>
                <c:pt idx="1">
                  <c:v>Гречущева О.А.</c:v>
                </c:pt>
                <c:pt idx="2">
                  <c:v>Смагин А.О.</c:v>
                </c:pt>
                <c:pt idx="3">
                  <c:v>Абраева Ж.Ж.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57</c:v>
                </c:pt>
                <c:pt idx="1">
                  <c:v>58</c:v>
                </c:pt>
                <c:pt idx="2">
                  <c:v>49</c:v>
                </c:pt>
                <c:pt idx="3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414336"/>
        <c:axId val="124478592"/>
      </c:barChart>
      <c:catAx>
        <c:axId val="118414336"/>
        <c:scaling>
          <c:orientation val="minMax"/>
        </c:scaling>
        <c:delete val="0"/>
        <c:axPos val="b"/>
        <c:majorTickMark val="out"/>
        <c:minorTickMark val="none"/>
        <c:tickLblPos val="nextTo"/>
        <c:crossAx val="124478592"/>
        <c:crosses val="autoZero"/>
        <c:auto val="1"/>
        <c:lblAlgn val="ctr"/>
        <c:lblOffset val="100"/>
        <c:noMultiLvlLbl val="0"/>
      </c:catAx>
      <c:valAx>
        <c:axId val="1244785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4143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2015-16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Лист1!$A$2:$A$5</c:f>
              <c:strCache>
                <c:ptCount val="4"/>
                <c:pt idx="0">
                  <c:v>Лобанова Т.А.</c:v>
                </c:pt>
                <c:pt idx="1">
                  <c:v>Гречущева О.А.</c:v>
                </c:pt>
                <c:pt idx="2">
                  <c:v>Смагин А.О.</c:v>
                </c:pt>
                <c:pt idx="3">
                  <c:v>Абраева Ж.Ж.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77</c:v>
                </c:pt>
                <c:pt idx="1">
                  <c:v>100</c:v>
                </c:pt>
                <c:pt idx="2">
                  <c:v>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2016-17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Лобанова Т.А.</c:v>
                </c:pt>
                <c:pt idx="1">
                  <c:v>Гречущева О.А.</c:v>
                </c:pt>
                <c:pt idx="2">
                  <c:v>Смагин А.О.</c:v>
                </c:pt>
                <c:pt idx="3">
                  <c:v>Абраева Ж.Ж.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87</c:v>
                </c:pt>
                <c:pt idx="1">
                  <c:v>100</c:v>
                </c:pt>
                <c:pt idx="2">
                  <c:v>86</c:v>
                </c:pt>
                <c:pt idx="3">
                  <c:v>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4658560"/>
        <c:axId val="204665600"/>
      </c:barChart>
      <c:catAx>
        <c:axId val="204658560"/>
        <c:scaling>
          <c:orientation val="minMax"/>
        </c:scaling>
        <c:delete val="0"/>
        <c:axPos val="b"/>
        <c:majorTickMark val="out"/>
        <c:minorTickMark val="none"/>
        <c:tickLblPos val="nextTo"/>
        <c:crossAx val="204665600"/>
        <c:crosses val="autoZero"/>
        <c:auto val="1"/>
        <c:lblAlgn val="ctr"/>
        <c:lblOffset val="100"/>
        <c:noMultiLvlLbl val="0"/>
      </c:catAx>
      <c:valAx>
        <c:axId val="2046656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46585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25B0E-C034-469B-9793-C8EB41A6795D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548571-ED88-4205-96A5-7C0668C88B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13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EC250-0CFC-42EF-938B-B6FE7840642D}" type="datetime1">
              <a:rPr lang="ru-RU" smtClean="0"/>
              <a:t>24.02.2019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889A2-6D05-4BCD-B0EA-DB131E907744}" type="datetime1">
              <a:rPr lang="ru-RU" smtClean="0"/>
              <a:t>24.02.2019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6F0E-67E0-4340-81FA-8AA3A8B56F76}" type="datetime1">
              <a:rPr lang="ru-RU" smtClean="0"/>
              <a:t>24.02.2019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2587-F202-478C-BB4E-6FA2C2EF8526}" type="datetime1">
              <a:rPr lang="ru-RU" smtClean="0"/>
              <a:t>24.02.2019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B6CF-8F13-4AC3-A991-37BA9D308704}" type="datetime1">
              <a:rPr lang="ru-RU" smtClean="0"/>
              <a:t>24.02.2019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1C82-7BAE-46C5-93D2-7ED165AEC277}" type="datetime1">
              <a:rPr lang="ru-RU" smtClean="0"/>
              <a:t>24.02.2019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57A1-BF4C-4DA2-9CC2-FCE1E27E2E51}" type="datetime1">
              <a:rPr lang="ru-RU" smtClean="0"/>
              <a:t>24.02.2019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10C7C-6825-45ED-864F-82959465BDBC}" type="datetime1">
              <a:rPr lang="ru-RU" smtClean="0"/>
              <a:t>24.02.2019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7DF0-EA59-40E0-9731-BF9BF60463E6}" type="datetime1">
              <a:rPr lang="ru-RU" smtClean="0"/>
              <a:t>24.02.2019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3F68-D02A-4B4D-A30B-7CD1C62B58C4}" type="datetime1">
              <a:rPr lang="ru-RU" smtClean="0"/>
              <a:t>24.02.2019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3B14-2F6A-4D58-ACEC-C1D7D0676F1E}" type="datetime1">
              <a:rPr lang="ru-RU" smtClean="0"/>
              <a:t>24.02.2019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845A2FC-2798-4552-A446-C388961947F4}" type="datetime1">
              <a:rPr lang="ru-RU" smtClean="0"/>
              <a:t>24.02.2019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 smtClean="0"/>
              <a:t>пптшки.рф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1124744"/>
            <a:ext cx="7175351" cy="380071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Анализ техники чтения по иностранным языкам 5-11 классы</a:t>
            </a:r>
            <a:endParaRPr lang="de-DE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61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276872"/>
            <a:ext cx="8208912" cy="4104456"/>
          </a:xfrm>
        </p:spPr>
        <p:txBody>
          <a:bodyPr/>
          <a:lstStyle/>
          <a:p>
            <a:pPr lvl="0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 темпе соответствующем установленной стандартом норме читают 88 % учащихся.</a:t>
            </a:r>
            <a:endParaRPr lang="de-DE" sz="3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Высокий % учащихся допускают ошибки при чтении, не понимают прочитанного.</a:t>
            </a:r>
            <a:endParaRPr lang="de-DE" sz="3200" dirty="0">
              <a:latin typeface="Times New Roman" pitchFamily="18" charset="0"/>
              <a:cs typeface="Times New Roman" pitchFamily="18" charset="0"/>
            </a:endParaRPr>
          </a:p>
          <a:p>
            <a:endParaRPr lang="de-DE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800200"/>
          </a:xfrm>
        </p:spPr>
        <p:txBody>
          <a:bodyPr>
            <a:normAutofit/>
          </a:bodyPr>
          <a:lstStyle/>
          <a:p>
            <a:r>
              <a:rPr lang="ru-RU" b="1" dirty="0"/>
              <a:t>ВЫВОДЫ: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16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208912" cy="4824536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1.Учителю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иностранного языка спланировать работу по предупреждению ошибок при чтении, осмысленности прочитанного.</a:t>
            </a:r>
            <a:endParaRPr lang="de-DE" sz="3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2.Обращать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особое внимание на правильность чтения. Включать в уроки иностранного языка упражнения с установкой на безошибочное чтение, отрабатывать у учащихся навыки самостоятельной работы над текстом, его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понимания.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3.Для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улучшения техники чтения ежедневно проводить «пятиминутки» чтения, жужжащее чтение, чтение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чистоговорок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чтение на время.</a:t>
            </a:r>
            <a:endParaRPr lang="de-DE" sz="3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4. Осуществлять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постоянный контроль за внеклассным чтением.</a:t>
            </a:r>
            <a:endParaRPr lang="de-DE" sz="3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5. Повторную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проверку техники чтения провести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 начале 1 четверти 2017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учебного года.</a:t>
            </a:r>
            <a:endParaRPr lang="de-DE" sz="3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6. Заслушать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справку на заседании ШМО.</a:t>
            </a:r>
            <a:endParaRPr lang="de-DE" sz="3400" dirty="0">
              <a:latin typeface="Times New Roman" pitchFamily="18" charset="0"/>
              <a:cs typeface="Times New Roman" pitchFamily="18" charset="0"/>
            </a:endParaRPr>
          </a:p>
          <a:p>
            <a:endParaRPr lang="de-DE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936103"/>
          </a:xfrm>
        </p:spPr>
        <p:txBody>
          <a:bodyPr/>
          <a:lstStyle/>
          <a:p>
            <a:r>
              <a:rPr lang="ru-RU" dirty="0"/>
              <a:t>РЕКОМЕНДАЦИИ:</a:t>
            </a:r>
            <a:endParaRPr lang="de-DE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9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340768"/>
            <a:ext cx="7992888" cy="4968552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Мониторинг техники чтения за 2 года (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кач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-во)</a:t>
            </a:r>
            <a:endParaRPr lang="de-DE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722956664"/>
              </p:ext>
            </p:extLst>
          </p:nvPr>
        </p:nvGraphicFramePr>
        <p:xfrm>
          <a:off x="539552" y="1828800"/>
          <a:ext cx="8064896" cy="44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59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556792"/>
            <a:ext cx="8136904" cy="4752528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296143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Мониторинг техники чтения за 2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года (общ)</a:t>
            </a:r>
            <a:endParaRPr lang="de-DE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624887391"/>
              </p:ext>
            </p:extLst>
          </p:nvPr>
        </p:nvGraphicFramePr>
        <p:xfrm>
          <a:off x="539552" y="1628800"/>
          <a:ext cx="813690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81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8424936" cy="5040560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Техника чтения является одним из важнейших факторов, оказывающих влияние на развитие личности, а также успехи ребенка в школе.  На второй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третьих ступенях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обучения работа по формированию у детей техники чтения продолжается: но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5-11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классах акцент делается не на правильности чтения, а на беглости чтения и выразительности.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5 классе необходимо также, как и в начальной школе, вести контроль за техникой чтения. Однако проверка техники чтения перестает быть видом контроля, так как цели обучения теперь несколько меняются: важна не скорость, а осмысленность чтения.</a:t>
            </a:r>
          </a:p>
          <a:p>
            <a:endParaRPr lang="de-DE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080119"/>
          </a:xfrm>
        </p:spPr>
        <p:txBody>
          <a:bodyPr/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Техника чтения в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5-11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классах</a:t>
            </a:r>
            <a:endParaRPr lang="de-DE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52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564904"/>
            <a:ext cx="7992888" cy="3528392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Выразительное чтение, с правильной постановкой логического ударения на самых важных словах. При чтении слова не искажаются, а мысли и чувства автора передаются правильно.</a:t>
            </a:r>
            <a:endParaRPr lang="de-DE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152127"/>
          </a:xfrm>
        </p:spPr>
        <p:txBody>
          <a:bodyPr>
            <a:no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Требования к чтению в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5-11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классах</a:t>
            </a:r>
            <a:endParaRPr lang="de-DE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42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052736"/>
            <a:ext cx="8352928" cy="5400600"/>
          </a:xfrm>
        </p:spPr>
        <p:txBody>
          <a:bodyPr/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каждом следующем классе к результату 4 класса добавляется 10 — 15 слов, в зависимости от уровня подготовки класса.</a:t>
            </a:r>
            <a:endParaRPr lang="de-DE" sz="2400" dirty="0">
              <a:latin typeface="Times New Roman" pitchFamily="18" charset="0"/>
              <a:cs typeface="Times New Roman" pitchFamily="18" charset="0"/>
            </a:endParaRPr>
          </a:p>
          <a:p>
            <a:endParaRPr lang="de-DE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936103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Нормы техники чтения 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5-11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классах</a:t>
            </a:r>
            <a:endParaRPr lang="de-DE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990635"/>
              </p:ext>
            </p:extLst>
          </p:nvPr>
        </p:nvGraphicFramePr>
        <p:xfrm>
          <a:off x="539553" y="2420888"/>
          <a:ext cx="8064894" cy="39604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8298"/>
                <a:gridCol w="2688298"/>
                <a:gridCol w="2688298"/>
              </a:tblGrid>
              <a:tr h="56577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e-DE" sz="1050" dirty="0">
                          <a:effectLst/>
                        </a:rPr>
                        <a:t>5 </a:t>
                      </a:r>
                      <a:r>
                        <a:rPr lang="de-DE" sz="1050" dirty="0" err="1">
                          <a:effectLst/>
                        </a:rPr>
                        <a:t>класс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e-DE" sz="1050" dirty="0">
                          <a:effectLst/>
                        </a:rPr>
                        <a:t>100 – 110 </a:t>
                      </a:r>
                      <a:r>
                        <a:rPr lang="de-DE" sz="1050" dirty="0" err="1">
                          <a:effectLst/>
                        </a:rPr>
                        <a:t>слов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e-DE" sz="1050">
                          <a:effectLst/>
                        </a:rPr>
                        <a:t>110 – 120 слов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 anchor="ctr"/>
                </a:tc>
              </a:tr>
              <a:tr h="56577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e-DE" sz="1050">
                          <a:effectLst/>
                        </a:rPr>
                        <a:t>6 класс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e-DE" sz="1050">
                          <a:effectLst/>
                        </a:rPr>
                        <a:t>110 – 120 слов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e-DE" sz="1050">
                          <a:effectLst/>
                        </a:rPr>
                        <a:t>120 – 130 слов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 anchor="ctr"/>
                </a:tc>
              </a:tr>
              <a:tr h="56577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e-DE" sz="1050">
                          <a:effectLst/>
                        </a:rPr>
                        <a:t>7 класс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e-DE" sz="1050">
                          <a:effectLst/>
                        </a:rPr>
                        <a:t>120 – 130 слов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e-DE" sz="1050">
                          <a:effectLst/>
                        </a:rPr>
                        <a:t>130 – 140 слов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 anchor="ctr"/>
                </a:tc>
              </a:tr>
              <a:tr h="56577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e-DE" sz="1050">
                          <a:effectLst/>
                        </a:rPr>
                        <a:t>8 класс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e-DE" sz="1050">
                          <a:effectLst/>
                        </a:rPr>
                        <a:t>140 – 150 слов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e-DE" sz="1050">
                          <a:effectLst/>
                        </a:rPr>
                        <a:t>150 – 160 слов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 anchor="ctr"/>
                </a:tc>
              </a:tr>
              <a:tr h="56577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e-DE" sz="1050">
                          <a:effectLst/>
                        </a:rPr>
                        <a:t>9 класс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160-170 слов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170-180 слов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 anchor="ctr"/>
                </a:tc>
              </a:tr>
              <a:tr h="56577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10 класс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180-190 слов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190-200 слов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 anchor="ctr"/>
                </a:tc>
              </a:tr>
              <a:tr h="56577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11 класс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200-210 слов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210-220 слов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 anchor="ctr"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38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980728"/>
            <a:ext cx="8280920" cy="5472608"/>
          </a:xfrm>
        </p:spPr>
        <p:txBody>
          <a:bodyPr>
            <a:no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Проверка проводится в привычной для детей обстановке (лучше в классе, где они учатся). Читающий ребенок находится рядом со своим учителем, который и проводит проверку.</a:t>
            </a:r>
            <a:endParaRPr lang="de-DE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Тексты, используемые для проверки техники чтения, должны отвечать определенным требованиям:</a:t>
            </a:r>
            <a:endParaRPr lang="de-DE" sz="1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de-DE" sz="1800" dirty="0" err="1">
                <a:latin typeface="Times New Roman" pitchFamily="18" charset="0"/>
                <a:cs typeface="Times New Roman" pitchFamily="18" charset="0"/>
              </a:rPr>
              <a:t>иметь</a:t>
            </a:r>
            <a:r>
              <a:rPr lang="de-DE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800" dirty="0" err="1">
                <a:latin typeface="Times New Roman" pitchFamily="18" charset="0"/>
                <a:cs typeface="Times New Roman" pitchFamily="18" charset="0"/>
              </a:rPr>
              <a:t>прозрачную</a:t>
            </a:r>
            <a:r>
              <a:rPr lang="de-DE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800" dirty="0" err="1">
                <a:latin typeface="Times New Roman" pitchFamily="18" charset="0"/>
                <a:cs typeface="Times New Roman" pitchFamily="18" charset="0"/>
              </a:rPr>
              <a:t>сюжетную</a:t>
            </a:r>
            <a:r>
              <a:rPr lang="de-DE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800" dirty="0" err="1">
                <a:latin typeface="Times New Roman" pitchFamily="18" charset="0"/>
                <a:cs typeface="Times New Roman" pitchFamily="18" charset="0"/>
              </a:rPr>
              <a:t>основу</a:t>
            </a:r>
            <a:r>
              <a:rPr lang="de-DE" sz="1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состоять из предложений, имеющих несложную конструкцию;</a:t>
            </a:r>
            <a:endParaRPr lang="de-DE" sz="1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тексты не должны содержать диалогов, стихотворных строк, пространственных описаний;</a:t>
            </a:r>
            <a:endParaRPr lang="de-DE" sz="1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состоять из знакомых детям слов;</a:t>
            </a:r>
            <a:endParaRPr lang="de-DE" sz="1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быть по возможности более нейтральными в эмоциональном отношении.</a:t>
            </a:r>
            <a:endParaRPr lang="de-DE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При анализе техники чтения необходимо учитывать:</a:t>
            </a:r>
            <a:endParaRPr lang="de-DE" sz="1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de-DE" sz="1800" dirty="0" err="1">
                <a:latin typeface="Times New Roman" pitchFamily="18" charset="0"/>
                <a:cs typeface="Times New Roman" pitchFamily="18" charset="0"/>
              </a:rPr>
              <a:t>способ</a:t>
            </a:r>
            <a:r>
              <a:rPr lang="de-DE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800" dirty="0" err="1">
                <a:latin typeface="Times New Roman" pitchFamily="18" charset="0"/>
                <a:cs typeface="Times New Roman" pitchFamily="18" charset="0"/>
              </a:rPr>
              <a:t>чтения</a:t>
            </a:r>
            <a:r>
              <a:rPr lang="de-DE" sz="1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de-DE" sz="1800" dirty="0" err="1">
                <a:latin typeface="Times New Roman" pitchFamily="18" charset="0"/>
                <a:cs typeface="Times New Roman" pitchFamily="18" charset="0"/>
              </a:rPr>
              <a:t>темп</a:t>
            </a:r>
            <a:r>
              <a:rPr lang="de-DE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800" dirty="0" err="1">
                <a:latin typeface="Times New Roman" pitchFamily="18" charset="0"/>
                <a:cs typeface="Times New Roman" pitchFamily="18" charset="0"/>
              </a:rPr>
              <a:t>чтения</a:t>
            </a:r>
            <a:r>
              <a:rPr lang="de-DE" sz="1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de-DE" sz="1800" dirty="0" err="1">
                <a:latin typeface="Times New Roman" pitchFamily="18" charset="0"/>
                <a:cs typeface="Times New Roman" pitchFamily="18" charset="0"/>
              </a:rPr>
              <a:t>грамотность</a:t>
            </a:r>
            <a:r>
              <a:rPr lang="de-DE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800" dirty="0" err="1">
                <a:latin typeface="Times New Roman" pitchFamily="18" charset="0"/>
                <a:cs typeface="Times New Roman" pitchFamily="18" charset="0"/>
              </a:rPr>
              <a:t>чтения</a:t>
            </a:r>
            <a:r>
              <a:rPr lang="de-DE" sz="1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de-DE" sz="1800" dirty="0" err="1">
                <a:latin typeface="Times New Roman" pitchFamily="18" charset="0"/>
                <a:cs typeface="Times New Roman" pitchFamily="18" charset="0"/>
              </a:rPr>
              <a:t>осознанность</a:t>
            </a:r>
            <a:r>
              <a:rPr lang="de-DE" sz="1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de-DE" sz="1800" dirty="0" err="1">
                <a:latin typeface="Times New Roman" pitchFamily="18" charset="0"/>
                <a:cs typeface="Times New Roman" pitchFamily="18" charset="0"/>
              </a:rPr>
              <a:t>выразительность</a:t>
            </a:r>
            <a:r>
              <a:rPr lang="de-DE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de-DE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008111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Особенности проверки техники чтения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5-11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классах</a:t>
            </a:r>
            <a:endParaRPr lang="de-DE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57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628800"/>
            <a:ext cx="640871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СПРАВКА</a:t>
            </a:r>
          </a:p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по итогам проверки техники чтения по иностранному языку учащихся 5 – 11 классов.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21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212976"/>
            <a:ext cx="8064896" cy="3096344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Содержание: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чтение текста в соответствии с критериями правильности, осознанности, выразительности, скорости.</a:t>
            </a:r>
            <a:endParaRPr lang="de-DE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2520279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Цель: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анализ навыков чтения по иностранному языку учащихся 5 –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классов по итогам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учебного года.</a:t>
            </a:r>
            <a:endParaRPr lang="de-DE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62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060848"/>
            <a:ext cx="8136904" cy="4392488"/>
          </a:xfrm>
        </p:spPr>
        <p:txBody>
          <a:bodyPr>
            <a:normAutofit/>
          </a:bodyPr>
          <a:lstStyle/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неправильное чтение в начале слова и в середине слова;</a:t>
            </a:r>
            <a:endParaRPr lang="de-DE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неправильное чтение дифтонгов;</a:t>
            </a:r>
            <a:endParaRPr lang="de-DE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неправильное чтение гласных в закрытом и открытом типе слога;</a:t>
            </a:r>
            <a:endParaRPr lang="de-DE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неправильное чтение многосложных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слов;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скажение читаемых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лов (замена, пропуски, неправильная постановка ударения);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тение текста без смысловых пауз, нарушение четкости произношения слов при чтении вслух.</a:t>
            </a:r>
            <a:endParaRPr lang="de-DE" sz="2400" dirty="0">
              <a:latin typeface="Times New Roman" pitchFamily="18" charset="0"/>
              <a:cs typeface="Times New Roman" pitchFamily="18" charset="0"/>
            </a:endParaRPr>
          </a:p>
          <a:p>
            <a:endParaRPr lang="de-DE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08012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Типичные ошибки: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68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980728"/>
            <a:ext cx="82089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Анализ проверки техники чтения учащихся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5 – 11 классов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показал, что  62 % учащихся умеют читать текст на уровне смысловых единиц.</a:t>
            </a:r>
            <a:endParaRPr lang="de-DE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норму чтения укладывается 88 % учащихся, замедленный темп чтения у 40 % учащихся. При чтении учащиеся допускают ошибки – 43 %, не выполняют задание на понимание содержания текста – 49 %, не понимают смысл прочитанного – 29 %.</a:t>
            </a:r>
            <a:endParaRPr lang="de-DE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Учитель иностранного языка систематически проверяет технику чтения у учащихся.</a:t>
            </a:r>
            <a:endParaRPr lang="de-DE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Неотъемлемой частью процесса обучения чтению являются уроки внеклассного домашнего чтения (в том числе и самостоятельное домашнее чтение). Такие уроки проводятся систематически, но не все учащиеся бывают к ним готовы, ссылаясь на то, что нет нужной литературы. Поэтому учителю иностранного языка необходимо обеспечивать учащихся подобной литературой. </a:t>
            </a:r>
            <a:endParaRPr lang="de-DE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47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736</Words>
  <Application>Microsoft Office PowerPoint</Application>
  <PresentationFormat>Экран (4:3)</PresentationFormat>
  <Paragraphs>88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Анализ техники чтения по иностранным языкам 5-11 классы</vt:lpstr>
      <vt:lpstr>Техника чтения в 5-11 классах</vt:lpstr>
      <vt:lpstr>Требования к чтению в 5-11 классах</vt:lpstr>
      <vt:lpstr>Нормы техники чтения в 5-11 классах</vt:lpstr>
      <vt:lpstr>Особенности проверки техники чтения в 5-11 классах</vt:lpstr>
      <vt:lpstr>Презентация PowerPoint</vt:lpstr>
      <vt:lpstr>Цель:  анализ навыков чтения по иностранному языку учащихся 5 – 11 классов по итогам 2016 - 2017 учебного года.</vt:lpstr>
      <vt:lpstr>Типичные ошибки: </vt:lpstr>
      <vt:lpstr>Презентация PowerPoint</vt:lpstr>
      <vt:lpstr>ВЫВОДЫ: </vt:lpstr>
      <vt:lpstr>РЕКОМЕНДАЦИИ:</vt:lpstr>
      <vt:lpstr>Мониторинг техники чтения за 2 года (кач-во)</vt:lpstr>
      <vt:lpstr>Мониторинг техники чтения за 2 года (общ)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техники чтения по иностранным языкам 5-11 классы</dc:title>
  <dc:creator>2</dc:creator>
  <cp:lastModifiedBy>Leon</cp:lastModifiedBy>
  <cp:revision>10</cp:revision>
  <dcterms:created xsi:type="dcterms:W3CDTF">2017-10-30T05:22:02Z</dcterms:created>
  <dcterms:modified xsi:type="dcterms:W3CDTF">2019-02-24T17:07:36Z</dcterms:modified>
</cp:coreProperties>
</file>