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59" r:id="rId4"/>
    <p:sldId id="261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5" r:id="rId25"/>
    <p:sldId id="283" r:id="rId26"/>
    <p:sldId id="297" r:id="rId27"/>
    <p:sldId id="296" r:id="rId28"/>
    <p:sldId id="298" r:id="rId29"/>
    <p:sldId id="284" r:id="rId30"/>
    <p:sldId id="285" r:id="rId31"/>
    <p:sldId id="286" r:id="rId32"/>
    <p:sldId id="289" r:id="rId33"/>
    <p:sldId id="288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800040"/>
    <a:srgbClr val="FF0080"/>
    <a:srgbClr val="5D7E9D"/>
    <a:srgbClr val="191919"/>
    <a:srgbClr val="8000FF"/>
    <a:srgbClr val="00FF8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2" autoAdjust="0"/>
    <p:restoredTop sz="92115" autoAdjust="0"/>
  </p:normalViewPr>
  <p:slideViewPr>
    <p:cSldViewPr snapToObjects="1">
      <p:cViewPr>
        <p:scale>
          <a:sx n="70" d="100"/>
          <a:sy n="70" d="100"/>
        </p:scale>
        <p:origin x="-1158" y="-7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093553-5585-4C9E-933C-CE860179D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1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03BDD5-31BA-406C-9760-D53F1E436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94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45E2D-D6B8-4751-9660-0ACA7209B3F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DCD4D-A7B5-490B-A8BE-822AED63915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010C2-5C35-477D-80A6-9144E402BCB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9E6C2-69AC-4E85-8531-E6CBE8E20EB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E6E9C-D897-49B4-BC5F-1EC0E14F7C4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1D63B-2574-481C-9CF3-B260B2786D6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159F2-2ED1-4481-BA48-99B2948D60B7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8640C-10D3-4C45-97FE-923E98B836F3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5D4CB-3800-402D-AA44-1B2C4415A00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B80EE-F3AB-471C-8022-15A97DF0CDD8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14827-24C1-493D-8BE7-2971FB3F9436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C12F4-D037-4ADE-9D88-2F2B51086E7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C975C-D04A-41C3-B159-359AF0741FF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893FC-FB18-46A6-A699-1B5472EE07A2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65D61-6C9F-4DD1-BF0F-BEF8192AA5E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8C163-4323-4221-AC66-5CE2284E7CF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C534D-6F6E-4332-B4FB-C6A47DD3C82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79B4B-21F6-4D65-BF2D-91BF6877235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8AA6D-BE74-44AF-95F3-B87C3475ED0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6FB11-1553-48A0-AC38-3152DC70E7C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754D8-0BCE-448F-A597-037BFE46F9C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atoms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27E1A-2DF4-4BB6-903A-CDB7B841F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5183-541D-41BA-A9D0-3852ECAD6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939E6-17B4-4D43-AFAE-A2A7A4B6A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F956C-2F37-4B54-BCF8-246EBCFDD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EFAF3-19FA-4710-83EE-435371620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F3047-B923-4970-8846-A011F1420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5F28-C776-446D-8C3F-9F261C018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AC5D9-1DAD-4392-AAD9-68B8548A1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2BC5-73E6-436E-A5D9-5B47B9534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AAFFF-C66E-4F17-8469-8A23EE1C9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1A5EA-A5B9-4E7C-BB80-2C504DAD1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D314-1226-403E-9750-F4E25247C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1FE7-14C7-4882-8018-5F2FF70D1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-14288"/>
            <a:ext cx="9163050" cy="6735763"/>
          </a:xfrm>
          <a:prstGeom prst="rect">
            <a:avLst/>
          </a:prstGeom>
          <a:solidFill>
            <a:schemeClr val="bg1"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7" name="Picture 18" descr="atoms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4B19E0D-8ACC-40D5-96FB-99890C24C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900igr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3075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3076" name="Text Box 60"/>
          <p:cNvSpPr txBox="1">
            <a:spLocks noChangeArrowheads="1"/>
          </p:cNvSpPr>
          <p:nvPr/>
        </p:nvSpPr>
        <p:spPr bwMode="auto">
          <a:xfrm>
            <a:off x="46038" y="1155700"/>
            <a:ext cx="849788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Проект по химии</a:t>
            </a:r>
          </a:p>
          <a:p>
            <a:r>
              <a:rPr lang="ru-RU" sz="4000" b="1" dirty="0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на тему: </a:t>
            </a:r>
          </a:p>
          <a:p>
            <a:r>
              <a:rPr lang="ru-RU" sz="4000" b="1" dirty="0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«Белки»</a:t>
            </a:r>
            <a:r>
              <a:rPr lang="en-US" sz="4000" b="1" dirty="0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3078" name="Рисунок 6" descr="3a25e2105ca769b1e49cab644b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13" y="2317750"/>
            <a:ext cx="4535487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>
            <a:hlinkClick r:id="rId4" tooltip=" Каталог презентаций "/>
          </p:cNvPr>
          <p:cNvSpPr/>
          <p:nvPr/>
        </p:nvSpPr>
        <p:spPr>
          <a:xfrm>
            <a:off x="4175956" y="6345324"/>
            <a:ext cx="1825228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u="sng" dirty="0" smtClean="0">
                <a:solidFill>
                  <a:srgbClr val="3333CC"/>
                </a:solidFill>
                <a:latin typeface="Arial"/>
              </a:rPr>
              <a:t>У4У.рф</a:t>
            </a:r>
            <a:endParaRPr lang="ru-RU" sz="2000" u="sng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9"/>
          <p:cNvSpPr>
            <a:spLocks noChangeArrowheads="1"/>
          </p:cNvSpPr>
          <p:nvPr/>
        </p:nvSpPr>
        <p:spPr bwMode="auto">
          <a:xfrm>
            <a:off x="0" y="1182688"/>
            <a:ext cx="9144000" cy="481965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06375" y="179388"/>
            <a:ext cx="8069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Четвертичная структура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4791075" y="1311275"/>
            <a:ext cx="41703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  <a:cs typeface="Calibri" pitchFamily="34" charset="0"/>
              </a:rPr>
              <a:t>Многие белки с особо сложным строением состоят из нескольких полипептидных цепей. Способ совместной упаковки и укладки этих полипептидных цепей называют четвертичной структурой белка</a:t>
            </a:r>
          </a:p>
        </p:txBody>
      </p:sp>
      <p:pic>
        <p:nvPicPr>
          <p:cNvPr id="12293" name="Рисунок 6" descr="1DXT_wtHumanHemoglobinEachChainDifferentColo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3938" y="1285875"/>
            <a:ext cx="5492751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levels_of_protein_s_c_la_7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77B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9"/>
          <p:cNvSpPr>
            <a:spLocks noChangeArrowheads="1"/>
          </p:cNvSpPr>
          <p:nvPr/>
        </p:nvSpPr>
        <p:spPr bwMode="auto">
          <a:xfrm>
            <a:off x="0" y="1168400"/>
            <a:ext cx="9144000" cy="481965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965200" y="398463"/>
            <a:ext cx="8178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Физические свойства белка</a:t>
            </a:r>
          </a:p>
        </p:txBody>
      </p:sp>
      <p:pic>
        <p:nvPicPr>
          <p:cNvPr id="14340" name="Рисунок 3" descr="1549445926102154110313627437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1169988"/>
            <a:ext cx="42068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82600" y="5362575"/>
            <a:ext cx="3979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  <a:cs typeface="Calibri" pitchFamily="34" charset="0"/>
              </a:rPr>
              <a:t>Белок в твердом состоянии</a:t>
            </a:r>
          </a:p>
        </p:txBody>
      </p:sp>
      <p:pic>
        <p:nvPicPr>
          <p:cNvPr id="14342" name="Рисунок 5" descr="RedBloodCell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63750"/>
            <a:ext cx="3951288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521325" y="1519238"/>
            <a:ext cx="340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  <a:cs typeface="Calibri" pitchFamily="34" charset="0"/>
              </a:rPr>
              <a:t>Гемоглобин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>
            <a:spLocks noChangeArrowheads="1"/>
          </p:cNvSpPr>
          <p:nvPr/>
        </p:nvSpPr>
        <p:spPr bwMode="auto">
          <a:xfrm>
            <a:off x="0" y="1311275"/>
            <a:ext cx="9144000" cy="438150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58900" y="168275"/>
            <a:ext cx="642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Денатурация белка</a:t>
            </a:r>
          </a:p>
        </p:txBody>
      </p:sp>
      <p:pic>
        <p:nvPicPr>
          <p:cNvPr id="15364" name="Рисунок 4" descr="article_image-image-artic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563" y="1304925"/>
            <a:ext cx="3516312" cy="732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11788" y="4957763"/>
            <a:ext cx="3468687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/>
              <a:t>В процессе приготовления куриных яиц происходит денатурация яичных белков</a:t>
            </a:r>
          </a:p>
        </p:txBody>
      </p:sp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190500" y="1530350"/>
            <a:ext cx="522128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/>
              <a:t>Денатурация - потеря белками их естественных свойств вследствие нарушения пространственной структуры их молекул.</a:t>
            </a:r>
          </a:p>
        </p:txBody>
      </p:sp>
      <p:pic>
        <p:nvPicPr>
          <p:cNvPr id="15367" name="Рисунок 8" descr="doctor_pr_lemolak_i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" y="3065463"/>
            <a:ext cx="3979863" cy="3452812"/>
          </a:xfrm>
          <a:prstGeom prst="rect">
            <a:avLst/>
          </a:prstGeom>
          <a:noFill/>
          <a:ln w="57150">
            <a:solidFill>
              <a:srgbClr val="0077B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9"/>
          <p:cNvSpPr>
            <a:spLocks noChangeArrowheads="1"/>
          </p:cNvSpPr>
          <p:nvPr/>
        </p:nvSpPr>
        <p:spPr bwMode="auto">
          <a:xfrm>
            <a:off x="0" y="1347788"/>
            <a:ext cx="9144000" cy="438150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285875" y="298450"/>
            <a:ext cx="72659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54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Биуретовая реакция</a:t>
            </a:r>
          </a:p>
        </p:txBody>
      </p:sp>
      <p:pic>
        <p:nvPicPr>
          <p:cNvPr id="17412" name="Рисунок 4" descr="биуретовая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2260600"/>
            <a:ext cx="4838700" cy="273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Рисунок 6" descr="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560513"/>
            <a:ext cx="3206750" cy="799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5786438" y="5729288"/>
            <a:ext cx="299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  <a:cs typeface="Calibri" pitchFamily="34" charset="0"/>
              </a:rPr>
              <a:t>Результат реакции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9"/>
          <p:cNvSpPr>
            <a:spLocks noChangeArrowheads="1"/>
          </p:cNvSpPr>
          <p:nvPr/>
        </p:nvSpPr>
        <p:spPr bwMode="auto">
          <a:xfrm>
            <a:off x="0" y="1155700"/>
            <a:ext cx="9144000" cy="4829175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549650" y="325438"/>
            <a:ext cx="55943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Ксантопротеиновая реакция</a:t>
            </a:r>
          </a:p>
        </p:txBody>
      </p:sp>
      <p:pic>
        <p:nvPicPr>
          <p:cNvPr id="4" name="Рисунок 3" descr="ксан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325438"/>
            <a:ext cx="2994025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413" name="Рисунок 4" descr="итог ксантопротеиновой реакции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463" y="2060575"/>
            <a:ext cx="50165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127625" y="5800725"/>
            <a:ext cx="401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Итог реакции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9"/>
          <p:cNvSpPr>
            <a:spLocks noChangeArrowheads="1"/>
          </p:cNvSpPr>
          <p:nvPr/>
        </p:nvSpPr>
        <p:spPr bwMode="auto">
          <a:xfrm>
            <a:off x="0" y="1406525"/>
            <a:ext cx="9144000" cy="4308475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46088" y="212725"/>
            <a:ext cx="80692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Гидролиз белков</a:t>
            </a:r>
          </a:p>
        </p:txBody>
      </p:sp>
      <p:pic>
        <p:nvPicPr>
          <p:cNvPr id="4" name="Рисунок 3" descr="23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8" y="1676400"/>
            <a:ext cx="4929187" cy="367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Рисунок 4" descr="image0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669925"/>
            <a:ext cx="3170237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" descr="amin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3597275"/>
            <a:ext cx="2828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9"/>
          <p:cNvSpPr>
            <a:spLocks noChangeArrowheads="1"/>
          </p:cNvSpPr>
          <p:nvPr/>
        </p:nvSpPr>
        <p:spPr bwMode="auto">
          <a:xfrm>
            <a:off x="0" y="1384300"/>
            <a:ext cx="9144000" cy="4125913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07963" y="361950"/>
            <a:ext cx="8435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Функции белков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884238" y="1384300"/>
            <a:ext cx="354171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каталитическая </a:t>
            </a:r>
            <a:endParaRPr lang="ru-RU" sz="20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транспортная </a:t>
            </a:r>
            <a:endParaRPr lang="ru-RU" sz="20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защитная </a:t>
            </a:r>
            <a:endParaRPr lang="ru-RU" sz="20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сократительная </a:t>
            </a:r>
            <a:endParaRPr lang="ru-RU" sz="20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структурная </a:t>
            </a:r>
            <a:endParaRPr lang="ru-RU" sz="20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гормональная </a:t>
            </a:r>
            <a:endParaRPr lang="ru-RU" sz="20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питательная</a:t>
            </a:r>
            <a:endParaRPr lang="ru-RU" sz="360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9461" name="Рисунок 4" descr="dnamod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75" y="354013"/>
            <a:ext cx="3851275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9"/>
          <p:cNvSpPr>
            <a:spLocks noChangeArrowheads="1"/>
          </p:cNvSpPr>
          <p:nvPr/>
        </p:nvSpPr>
        <p:spPr bwMode="auto">
          <a:xfrm>
            <a:off x="0" y="1420813"/>
            <a:ext cx="9144000" cy="4308475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103313" y="325438"/>
            <a:ext cx="6900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Каталитическая функция</a:t>
            </a:r>
          </a:p>
        </p:txBody>
      </p:sp>
      <p:pic>
        <p:nvPicPr>
          <p:cNvPr id="20484" name="Рисунок 3" descr="87724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850" y="2060575"/>
            <a:ext cx="3346450" cy="82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5411788" y="1603375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cs typeface="Calibri" pitchFamily="34" charset="0"/>
              </a:rPr>
              <a:t>Модель фермента</a:t>
            </a:r>
          </a:p>
        </p:txBody>
      </p:sp>
      <p:pic>
        <p:nvPicPr>
          <p:cNvPr id="20486" name="Рисунок 5" descr="Digestive_system_diagram_edi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3" y="1155700"/>
            <a:ext cx="3055937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263525" y="5389563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cs typeface="Calibri" pitchFamily="34" charset="0"/>
              </a:rPr>
              <a:t>Заключается в увеличении скорости различных реакций обмена веществ и энергии в организме.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9"/>
          <p:cNvSpPr>
            <a:spLocks noChangeArrowheads="1"/>
          </p:cNvSpPr>
          <p:nvPr/>
        </p:nvSpPr>
        <p:spPr bwMode="auto">
          <a:xfrm>
            <a:off x="0" y="1311275"/>
            <a:ext cx="9144000" cy="4418013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34938" y="179388"/>
            <a:ext cx="8289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Транспортная функция</a:t>
            </a:r>
          </a:p>
        </p:txBody>
      </p:sp>
      <p:pic>
        <p:nvPicPr>
          <p:cNvPr id="21508" name="Рисунок 3" descr="41132128_gemoglob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1152525"/>
            <a:ext cx="33480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134938" y="4400550"/>
            <a:ext cx="46831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/>
              <a:t>Гемоглобин соединяется в легких с кислородом, превращаясь в оксигемоглобин. Достигая с током крови органов и тканей, оксигемоглобин расщепляется и отдает кислород.</a:t>
            </a:r>
          </a:p>
        </p:txBody>
      </p:sp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4024313" y="1009650"/>
            <a:ext cx="46196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/>
              <a:t>Заключается в связывании и доставке (транспорте) различных веществ от одного органа к другому.</a:t>
            </a:r>
          </a:p>
        </p:txBody>
      </p:sp>
      <p:pic>
        <p:nvPicPr>
          <p:cNvPr id="21511" name="Рисунок 8" descr="digestivectl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813" y="2316163"/>
            <a:ext cx="41148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1468438"/>
            <a:ext cx="9144000" cy="341630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29"/>
          <p:cNvSpPr txBox="1">
            <a:spLocks noChangeArrowheads="1"/>
          </p:cNvSpPr>
          <p:nvPr/>
        </p:nvSpPr>
        <p:spPr bwMode="auto">
          <a:xfrm>
            <a:off x="188913" y="166688"/>
            <a:ext cx="1031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02</a:t>
            </a:r>
            <a:endParaRPr lang="en-US"/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409575" y="249238"/>
            <a:ext cx="6353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Что такое белки?</a:t>
            </a:r>
          </a:p>
        </p:txBody>
      </p:sp>
      <p:sp>
        <p:nvSpPr>
          <p:cNvPr id="4101" name="Прямоугольник 10"/>
          <p:cNvSpPr>
            <a:spLocks noChangeArrowheads="1"/>
          </p:cNvSpPr>
          <p:nvPr/>
        </p:nvSpPr>
        <p:spPr bwMode="auto">
          <a:xfrm>
            <a:off x="625475" y="1468438"/>
            <a:ext cx="5156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  <a:cs typeface="Calibri" pitchFamily="34" charset="0"/>
              </a:rPr>
              <a:t>Белки, или протеины (от греч. «протос» — «первый»), — это природные органические соединения, которые обеспечивают все жизненные процессы любого организма.</a:t>
            </a:r>
          </a:p>
        </p:txBody>
      </p:sp>
      <p:pic>
        <p:nvPicPr>
          <p:cNvPr id="4102" name="Рисунок 11" descr="devils_eye1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638" y="4522788"/>
            <a:ext cx="246221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151402997_pautin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" y="5035550"/>
            <a:ext cx="2300288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cherepaha_big_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675" y="300038"/>
            <a:ext cx="3116263" cy="2336800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4105" name="Рисунок 10" descr="meduz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963" y="3260725"/>
            <a:ext cx="2620962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9"/>
          <p:cNvSpPr>
            <a:spLocks noChangeArrowheads="1"/>
          </p:cNvSpPr>
          <p:nvPr/>
        </p:nvSpPr>
        <p:spPr bwMode="auto">
          <a:xfrm>
            <a:off x="0" y="1311275"/>
            <a:ext cx="9144000" cy="4418013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63525" y="288925"/>
            <a:ext cx="6937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Защитная функция</a:t>
            </a:r>
          </a:p>
        </p:txBody>
      </p:sp>
      <p:pic>
        <p:nvPicPr>
          <p:cNvPr id="22532" name="Рисунок 6" descr="lymphoma_3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3578225"/>
            <a:ext cx="525462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701675" y="1493838"/>
            <a:ext cx="46291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/>
              <a:t>Антитела обезвреживают вещества, поступающие в организм или появляющиеся в результате жизнедеятельности бактерий и вирусов</a:t>
            </a:r>
          </a:p>
        </p:txBody>
      </p:sp>
      <p:pic>
        <p:nvPicPr>
          <p:cNvPr id="22534" name="Рисунок 8" descr="2e810cc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425" y="774700"/>
            <a:ext cx="32861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9"/>
          <p:cNvSpPr>
            <a:spLocks noChangeArrowheads="1"/>
          </p:cNvSpPr>
          <p:nvPr/>
        </p:nvSpPr>
        <p:spPr bwMode="auto">
          <a:xfrm>
            <a:off x="5629275" y="4851400"/>
            <a:ext cx="35147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/>
              <a:t>Белок плазмы крови фибриноген, участвуя в свертывании крови, уменьшает кровопотери.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9"/>
          <p:cNvSpPr>
            <a:spLocks noChangeArrowheads="1"/>
          </p:cNvSpPr>
          <p:nvPr/>
        </p:nvSpPr>
        <p:spPr bwMode="auto">
          <a:xfrm>
            <a:off x="0" y="1046163"/>
            <a:ext cx="9144000" cy="4600575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074988" y="215900"/>
            <a:ext cx="7886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Структурная функция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864100" y="1352550"/>
            <a:ext cx="3716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/>
              <a:t>Белки составляют основу строения клетки</a:t>
            </a:r>
          </a:p>
        </p:txBody>
      </p:sp>
      <p:pic>
        <p:nvPicPr>
          <p:cNvPr id="24581" name="Рисунок 5" descr="animalhead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463" y="2771775"/>
            <a:ext cx="37401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3558" name="Рисунок 6" descr="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8" y="1285875"/>
            <a:ext cx="31877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7"/>
          <p:cNvSpPr>
            <a:spLocks noChangeArrowheads="1"/>
          </p:cNvSpPr>
          <p:nvPr/>
        </p:nvSpPr>
        <p:spPr bwMode="auto">
          <a:xfrm>
            <a:off x="292100" y="5595938"/>
            <a:ext cx="39147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/>
              <a:t>Гидролизованный коллаген (белок соединительной ткани)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9"/>
          <p:cNvSpPr>
            <a:spLocks noChangeArrowheads="1"/>
          </p:cNvSpPr>
          <p:nvPr/>
        </p:nvSpPr>
        <p:spPr bwMode="auto">
          <a:xfrm>
            <a:off x="0" y="1092200"/>
            <a:ext cx="9144000" cy="4637088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468438" y="261938"/>
            <a:ext cx="68278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Гормональная функция</a:t>
            </a:r>
          </a:p>
        </p:txBody>
      </p:sp>
      <p:pic>
        <p:nvPicPr>
          <p:cNvPr id="24580" name="Рисунок 3" descr="hormon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4500" y="2236788"/>
            <a:ext cx="4840288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82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1304925"/>
            <a:ext cx="4035425" cy="926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5010150" y="6092825"/>
            <a:ext cx="3578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Железы внутренней секреции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482600" y="1331913"/>
            <a:ext cx="4052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Модель белка-регулятора (гормона</a:t>
            </a:r>
            <a:r>
              <a:rPr lang="ru-RU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9"/>
          <p:cNvSpPr>
            <a:spLocks noChangeArrowheads="1"/>
          </p:cNvSpPr>
          <p:nvPr/>
        </p:nvSpPr>
        <p:spPr bwMode="auto">
          <a:xfrm>
            <a:off x="0" y="1155700"/>
            <a:ext cx="9144000" cy="4637088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63525" y="325438"/>
            <a:ext cx="8170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Питательная функция</a:t>
            </a:r>
          </a:p>
        </p:txBody>
      </p:sp>
      <p:pic>
        <p:nvPicPr>
          <p:cNvPr id="25604" name="Рисунок 3" descr="21265999_1513_2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81138"/>
            <a:ext cx="3883025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images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25" y="1450975"/>
            <a:ext cx="512762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336550" y="87313"/>
            <a:ext cx="4940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/>
              <a:t>Продукты </a:t>
            </a:r>
            <a:r>
              <a:rPr lang="en-US"/>
              <a:t> </a:t>
            </a:r>
            <a:r>
              <a:rPr lang="en-US" i="1"/>
              <a:t>с высоким содержанием </a:t>
            </a:r>
            <a:r>
              <a:rPr lang="en-US" b="1" i="1"/>
              <a:t>белка</a:t>
            </a:r>
            <a:r>
              <a:rPr lang="en-US" i="1"/>
              <a:t>. </a:t>
            </a:r>
          </a:p>
        </p:txBody>
      </p:sp>
      <p:pic>
        <p:nvPicPr>
          <p:cNvPr id="26627" name="Рисунок 2" descr="saturated-fat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9"/>
          <p:cNvSpPr>
            <a:spLocks noChangeArrowheads="1"/>
          </p:cNvSpPr>
          <p:nvPr/>
        </p:nvSpPr>
        <p:spPr bwMode="auto">
          <a:xfrm>
            <a:off x="0" y="1155700"/>
            <a:ext cx="9144000" cy="4637088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63525" y="361950"/>
            <a:ext cx="8880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Белки, жиры и углеводы – основа питания</a:t>
            </a:r>
          </a:p>
        </p:txBody>
      </p:sp>
      <p:pic>
        <p:nvPicPr>
          <p:cNvPr id="5" name="Рисунок 4" descr="food_pyramid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75" y="1155700"/>
            <a:ext cx="7704138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b6ebf8c6d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375275" y="287338"/>
            <a:ext cx="339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Продукты содержащие белок.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pitan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8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2" descr="1200227695_vazhnejjshie_istochniki_bel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0"/>
            <a:ext cx="4645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9"/>
          <p:cNvSpPr>
            <a:spLocks noChangeArrowheads="1"/>
          </p:cNvSpPr>
          <p:nvPr/>
        </p:nvSpPr>
        <p:spPr bwMode="auto">
          <a:xfrm>
            <a:off x="0" y="1155700"/>
            <a:ext cx="9144000" cy="4637088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052638" y="325438"/>
            <a:ext cx="7850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Аминокислоты</a:t>
            </a:r>
          </a:p>
        </p:txBody>
      </p:sp>
      <p:pic>
        <p:nvPicPr>
          <p:cNvPr id="31748" name="Рисунок 5" descr="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450" y="1835150"/>
            <a:ext cx="5516563" cy="73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336550" y="1514475"/>
            <a:ext cx="30749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Всего аминокислот более 100 видов. Белки строятся только из 20 аминокислот. 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3411538" y="1155700"/>
            <a:ext cx="53863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>
                <a:latin typeface="Calibri" pitchFamily="34" charset="0"/>
                <a:cs typeface="Calibri" pitchFamily="34" charset="0"/>
              </a:rPr>
              <a:t>Белки состоят из аминокислот</a:t>
            </a:r>
            <a:r>
              <a:rPr lang="ru-RU" sz="2400"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5"/>
          <p:cNvSpPr>
            <a:spLocks noChangeArrowheads="1"/>
          </p:cNvSpPr>
          <p:nvPr/>
        </p:nvSpPr>
        <p:spPr bwMode="auto">
          <a:xfrm>
            <a:off x="0" y="1858963"/>
            <a:ext cx="9371013" cy="3398837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2855913" y="361950"/>
            <a:ext cx="6024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Кто является основателем химии белка?</a:t>
            </a:r>
          </a:p>
        </p:txBody>
      </p:sp>
      <p:pic>
        <p:nvPicPr>
          <p:cNvPr id="8" name="Рисунок 7" descr="d41cc1625a1bf3509da74d42bd6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3" y="1201738"/>
            <a:ext cx="3476625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125" name="Rectangle 29"/>
          <p:cNvSpPr>
            <a:spLocks noChangeArrowheads="1"/>
          </p:cNvSpPr>
          <p:nvPr/>
        </p:nvSpPr>
        <p:spPr bwMode="auto">
          <a:xfrm>
            <a:off x="4572000" y="1858963"/>
            <a:ext cx="40528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  <a:ea typeface="Times New Roman" pitchFamily="18" charset="0"/>
                <a:cs typeface="Calibri" pitchFamily="34" charset="0"/>
              </a:rPr>
              <a:t>Впервые белок был выделен (в виде клейковины) </a:t>
            </a:r>
            <a:r>
              <a:rPr lang="ru-RU" sz="2400" b="1" u="sng">
                <a:latin typeface="Calibri" pitchFamily="34" charset="0"/>
                <a:ea typeface="Times New Roman" pitchFamily="18" charset="0"/>
                <a:cs typeface="Calibri" pitchFamily="34" charset="0"/>
              </a:rPr>
              <a:t>в 1728 г. </a:t>
            </a:r>
            <a:r>
              <a:rPr lang="ru-RU" sz="2400">
                <a:latin typeface="Calibri" pitchFamily="34" charset="0"/>
                <a:ea typeface="Times New Roman" pitchFamily="18" charset="0"/>
                <a:cs typeface="Calibri" pitchFamily="34" charset="0"/>
              </a:rPr>
              <a:t>итальянцем </a:t>
            </a:r>
            <a:r>
              <a:rPr lang="ru-RU" sz="2400" b="1" u="sng">
                <a:latin typeface="Calibri" pitchFamily="34" charset="0"/>
                <a:ea typeface="Times New Roman" pitchFamily="18" charset="0"/>
                <a:cs typeface="Calibri" pitchFamily="34" charset="0"/>
              </a:rPr>
              <a:t>Якопо Бартоломео Беккари </a:t>
            </a:r>
            <a:r>
              <a:rPr lang="ru-RU" sz="2400">
                <a:latin typeface="Calibri" pitchFamily="34" charset="0"/>
                <a:ea typeface="Times New Roman" pitchFamily="18" charset="0"/>
                <a:cs typeface="Calibri" pitchFamily="34" charset="0"/>
              </a:rPr>
              <a:t>(1682— 1766) из пшеничной муки. Это событие принято считать рождением химии белка. </a:t>
            </a:r>
            <a:endParaRPr lang="ru-RU" sz="320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9"/>
          <p:cNvSpPr>
            <a:spLocks noChangeArrowheads="1"/>
          </p:cNvSpPr>
          <p:nvPr/>
        </p:nvSpPr>
        <p:spPr bwMode="auto">
          <a:xfrm>
            <a:off x="0" y="1128713"/>
            <a:ext cx="9144000" cy="4637087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700463" y="200025"/>
            <a:ext cx="30305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Белок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79900" y="906463"/>
            <a:ext cx="474663" cy="693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3" name="Рисунок 5" descr="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838" y="1809750"/>
            <a:ext cx="43719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 rot="3909008">
            <a:off x="1544637" y="2084388"/>
            <a:ext cx="474663" cy="731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263525" y="2743200"/>
            <a:ext cx="1862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cs typeface="Calibri" pitchFamily="34" charset="0"/>
              </a:rPr>
              <a:t>аминокислоты</a:t>
            </a:r>
          </a:p>
        </p:txBody>
      </p:sp>
      <p:sp>
        <p:nvSpPr>
          <p:cNvPr id="32776" name="TextBox 8"/>
          <p:cNvSpPr txBox="1">
            <a:spLocks noChangeArrowheads="1"/>
          </p:cNvSpPr>
          <p:nvPr/>
        </p:nvSpPr>
        <p:spPr bwMode="auto">
          <a:xfrm>
            <a:off x="7127875" y="2860675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cs typeface="Calibri" pitchFamily="34" charset="0"/>
              </a:rPr>
              <a:t>аминокислоты</a:t>
            </a:r>
          </a:p>
        </p:txBody>
      </p:sp>
      <p:sp>
        <p:nvSpPr>
          <p:cNvPr id="10" name="Стрелка вниз 9"/>
          <p:cNvSpPr/>
          <p:nvPr/>
        </p:nvSpPr>
        <p:spPr>
          <a:xfrm rot="18344305">
            <a:off x="6930232" y="2155031"/>
            <a:ext cx="474662" cy="733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76300" y="3148013"/>
            <a:ext cx="474663" cy="63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715250" y="3297238"/>
            <a:ext cx="474663" cy="63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80" name="TextBox 12"/>
          <p:cNvSpPr txBox="1">
            <a:spLocks noChangeArrowheads="1"/>
          </p:cNvSpPr>
          <p:nvPr/>
        </p:nvSpPr>
        <p:spPr bwMode="auto">
          <a:xfrm>
            <a:off x="800100" y="4003675"/>
            <a:ext cx="167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cs typeface="Calibri" pitchFamily="34" charset="0"/>
              </a:rPr>
              <a:t>белок</a:t>
            </a:r>
          </a:p>
        </p:txBody>
      </p:sp>
      <p:sp>
        <p:nvSpPr>
          <p:cNvPr id="32781" name="TextBox 14"/>
          <p:cNvSpPr txBox="1">
            <a:spLocks noChangeArrowheads="1"/>
          </p:cNvSpPr>
          <p:nvPr/>
        </p:nvSpPr>
        <p:spPr bwMode="auto">
          <a:xfrm>
            <a:off x="7604125" y="3986213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cs typeface="Calibri" pitchFamily="34" charset="0"/>
              </a:rPr>
              <a:t>белок</a:t>
            </a:r>
          </a:p>
        </p:txBody>
      </p:sp>
      <p:sp>
        <p:nvSpPr>
          <p:cNvPr id="16" name="Стрелка вниз 15"/>
          <p:cNvSpPr/>
          <p:nvPr/>
        </p:nvSpPr>
        <p:spPr>
          <a:xfrm rot="18172844">
            <a:off x="1501776" y="4389437"/>
            <a:ext cx="474662" cy="633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816143">
            <a:off x="7084219" y="4369594"/>
            <a:ext cx="474662" cy="63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9"/>
          <p:cNvSpPr>
            <a:spLocks noChangeArrowheads="1"/>
          </p:cNvSpPr>
          <p:nvPr/>
        </p:nvSpPr>
        <p:spPr bwMode="auto">
          <a:xfrm>
            <a:off x="0" y="1128713"/>
            <a:ext cx="9144000" cy="4856162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55625" y="298450"/>
            <a:ext cx="8945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Незаменимые аминокислоты</a:t>
            </a: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4572000" y="1128713"/>
            <a:ext cx="40608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  <a:cs typeface="Calibri" pitchFamily="34" charset="0"/>
              </a:rPr>
              <a:t>Аминокислоты, которые организмы не синтезирует, называются незаменимыми. Всего их восемь: лизин, метионин, триптофан, лейцин, изолейцин, валин, треонин и фенилаланин.</a:t>
            </a:r>
          </a:p>
        </p:txBody>
      </p:sp>
      <p:pic>
        <p:nvPicPr>
          <p:cNvPr id="33797" name="Рисунок 8" descr="b1ba139e96d43e418f4ec4989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8" y="1189038"/>
            <a:ext cx="424815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9"/>
          <p:cNvSpPr txBox="1">
            <a:spLocks noChangeArrowheads="1"/>
          </p:cNvSpPr>
          <p:nvPr/>
        </p:nvSpPr>
        <p:spPr bwMode="auto">
          <a:xfrm>
            <a:off x="300038" y="5254625"/>
            <a:ext cx="5403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  <a:cs typeface="Calibri" pitchFamily="34" charset="0"/>
              </a:rPr>
              <a:t>Незаменимые аминокислоты должны поступать в организм с пищей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9"/>
          <p:cNvSpPr>
            <a:spLocks noChangeArrowheads="1"/>
          </p:cNvSpPr>
          <p:nvPr/>
        </p:nvSpPr>
        <p:spPr bwMode="auto">
          <a:xfrm>
            <a:off x="0" y="1128713"/>
            <a:ext cx="9144000" cy="4637087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27013" y="157163"/>
            <a:ext cx="85074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Полноценные и неполноценные белки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4608513" y="3838575"/>
            <a:ext cx="43084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>
                <a:latin typeface="Calibri" pitchFamily="34" charset="0"/>
                <a:cs typeface="Calibri" pitchFamily="34" charset="0"/>
              </a:rPr>
              <a:t>Полноценные</a:t>
            </a:r>
            <a:r>
              <a:rPr lang="ru-RU" sz="2800">
                <a:latin typeface="Calibri" pitchFamily="34" charset="0"/>
                <a:cs typeface="Calibri" pitchFamily="34" charset="0"/>
              </a:rPr>
              <a:t> белки – это те, в состав которых входят все незаменимые аминокислоты.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227013" y="1725613"/>
            <a:ext cx="51482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>
                <a:latin typeface="Calibri" pitchFamily="34" charset="0"/>
                <a:cs typeface="Calibri" pitchFamily="34" charset="0"/>
              </a:rPr>
              <a:t>Неполноценные</a:t>
            </a:r>
            <a:r>
              <a:rPr lang="ru-RU" sz="2800">
                <a:latin typeface="Calibri" pitchFamily="34" charset="0"/>
                <a:cs typeface="Calibri" pitchFamily="34" charset="0"/>
              </a:rPr>
              <a:t> белки содержат не все незаменимые аминокислоты</a:t>
            </a:r>
          </a:p>
        </p:txBody>
      </p:sp>
      <p:pic>
        <p:nvPicPr>
          <p:cNvPr id="31750" name="Рисунок 11" descr="Food_Bread__rolls__croissants_White_bread_and_French_pastries_012829_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3838575"/>
            <a:ext cx="35988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4823" name="Рисунок 12" descr="Farm_Fresh_Chicken_Egg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050" y="1816100"/>
            <a:ext cx="315753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9"/>
          <p:cNvSpPr>
            <a:spLocks noChangeArrowheads="1"/>
          </p:cNvSpPr>
          <p:nvPr/>
        </p:nvSpPr>
        <p:spPr bwMode="auto">
          <a:xfrm>
            <a:off x="0" y="1030288"/>
            <a:ext cx="9144000" cy="4938712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00038" y="179388"/>
            <a:ext cx="7740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Полноценные белки</a:t>
            </a:r>
          </a:p>
        </p:txBody>
      </p:sp>
      <p:pic>
        <p:nvPicPr>
          <p:cNvPr id="35844" name="Рисунок 7" descr="123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200" y="1009650"/>
            <a:ext cx="2559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8" descr="sr9c9p8j93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1274763"/>
            <a:ext cx="36258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9" descr="27905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4268788"/>
            <a:ext cx="18605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10" descr="20090610-fleisch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425" y="4268788"/>
            <a:ext cx="25558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11" descr="9c8b1291d95d6ad130f326988bde32bb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888" y="4268788"/>
            <a:ext cx="2878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9"/>
          <p:cNvSpPr>
            <a:spLocks noChangeArrowheads="1"/>
          </p:cNvSpPr>
          <p:nvPr/>
        </p:nvSpPr>
        <p:spPr bwMode="auto">
          <a:xfrm>
            <a:off x="0" y="1082675"/>
            <a:ext cx="9144000" cy="4938713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498725" y="252413"/>
            <a:ext cx="6645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Неполноценные белки</a:t>
            </a:r>
          </a:p>
        </p:txBody>
      </p:sp>
      <p:pic>
        <p:nvPicPr>
          <p:cNvPr id="36868" name="Рисунок 3" descr="kunj_b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5" y="4305300"/>
            <a:ext cx="32131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5" descr="pribst-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" y="3990975"/>
            <a:ext cx="339725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6" descr="57242626_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713" y="1487488"/>
            <a:ext cx="3979862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ruit_vegetabl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50" y="1274763"/>
            <a:ext cx="3592513" cy="238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9"/>
          <p:cNvSpPr>
            <a:spLocks noChangeArrowheads="1"/>
          </p:cNvSpPr>
          <p:nvPr/>
        </p:nvSpPr>
        <p:spPr bwMode="auto">
          <a:xfrm>
            <a:off x="0" y="1119188"/>
            <a:ext cx="9144000" cy="4938712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00038" y="288925"/>
            <a:ext cx="9274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Необходимое количество белка</a:t>
            </a:r>
          </a:p>
        </p:txBody>
      </p:sp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738188" y="1236663"/>
            <a:ext cx="53784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  <a:cs typeface="Calibri" pitchFamily="34" charset="0"/>
              </a:rPr>
              <a:t>Суточная норма потребления белка составляет 0.75-0.80 грамм на килограмм веса для взрослого (около 56 грамм в сутки для среднего мужчины и 45 грамм для женщины)</a:t>
            </a:r>
          </a:p>
        </p:txBody>
      </p:sp>
      <p:pic>
        <p:nvPicPr>
          <p:cNvPr id="37893" name="Рисунок 4" descr="42085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6638" y="1236663"/>
            <a:ext cx="2465387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Прямоугольник 5"/>
          <p:cNvSpPr>
            <a:spLocks noChangeArrowheads="1"/>
          </p:cNvSpPr>
          <p:nvPr/>
        </p:nvSpPr>
        <p:spPr bwMode="auto">
          <a:xfrm>
            <a:off x="5046663" y="4727575"/>
            <a:ext cx="39147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  <a:cs typeface="Calibri" pitchFamily="34" charset="0"/>
              </a:rPr>
              <a:t>Детям требуется больше белка - до 1.9 грамм на килограмм веса в сутки</a:t>
            </a:r>
          </a:p>
        </p:txBody>
      </p:sp>
      <p:pic>
        <p:nvPicPr>
          <p:cNvPr id="37895" name="Рисунок 7" descr="belk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25" y="4100513"/>
            <a:ext cx="40068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9"/>
          <p:cNvSpPr>
            <a:spLocks noChangeArrowheads="1"/>
          </p:cNvSpPr>
          <p:nvPr/>
        </p:nvSpPr>
        <p:spPr bwMode="auto">
          <a:xfrm>
            <a:off x="0" y="1119188"/>
            <a:ext cx="9144000" cy="4938712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446088" y="288925"/>
            <a:ext cx="86979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Не перестарайтесь с белками!</a:t>
            </a:r>
          </a:p>
        </p:txBody>
      </p:sp>
      <p:pic>
        <p:nvPicPr>
          <p:cNvPr id="38916" name="Рисунок 3" descr="ogireni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075" y="1322388"/>
            <a:ext cx="3036888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4" descr="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575" y="1042988"/>
            <a:ext cx="3322638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5" descr="2802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75" y="4438650"/>
            <a:ext cx="38830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9"/>
          <p:cNvSpPr>
            <a:spLocks noChangeArrowheads="1"/>
          </p:cNvSpPr>
          <p:nvPr/>
        </p:nvSpPr>
        <p:spPr bwMode="auto">
          <a:xfrm>
            <a:off x="0" y="1119188"/>
            <a:ext cx="9144000" cy="4938712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2052638" y="104775"/>
            <a:ext cx="76311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Заключение</a:t>
            </a:r>
          </a:p>
        </p:txBody>
      </p:sp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263525" y="1420813"/>
            <a:ext cx="88804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  <a:cs typeface="Calibri" pitchFamily="34" charset="0"/>
              </a:rPr>
              <a:t>Белки - обязательная составная часть всех живых клеток,  играют исключительно важную роль в живой природе,  являются главным, наиболее ценным и незаменимым компонентом питания. Белки являются основой структурных элементов и тканей, поддерживают обмен веществ и энергии, участвуют в процессах роста и размножения, обеспечивают механизмы движений, развитие иммунных реакций, необходимы для функционирования всех органов и систем организма.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467" y="2290794"/>
            <a:ext cx="817891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9"/>
          <p:cNvSpPr>
            <a:spLocks noChangeArrowheads="1"/>
          </p:cNvSpPr>
          <p:nvPr/>
        </p:nvSpPr>
        <p:spPr bwMode="auto">
          <a:xfrm>
            <a:off x="0" y="1639888"/>
            <a:ext cx="9144000" cy="411480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5400"/>
              <a:t>             </a:t>
            </a:r>
            <a:endParaRPr lang="ru-RU" sz="5400"/>
          </a:p>
        </p:txBody>
      </p:sp>
      <p:sp>
        <p:nvSpPr>
          <p:cNvPr id="6147" name="TextBox 20"/>
          <p:cNvSpPr txBox="1">
            <a:spLocks noChangeArrowheads="1"/>
          </p:cNvSpPr>
          <p:nvPr/>
        </p:nvSpPr>
        <p:spPr bwMode="auto">
          <a:xfrm>
            <a:off x="1577975" y="347663"/>
            <a:ext cx="83613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Из чего состоит белок?</a:t>
            </a:r>
          </a:p>
        </p:txBody>
      </p:sp>
      <p:pic>
        <p:nvPicPr>
          <p:cNvPr id="6148" name="Рисунок 3" descr="chymotrypsinmod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025" y="3621088"/>
            <a:ext cx="32369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16200000">
            <a:off x="2008188" y="4678363"/>
            <a:ext cx="766762" cy="111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03700" y="2406650"/>
            <a:ext cx="766763" cy="1022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6599237" y="4822826"/>
            <a:ext cx="766763" cy="1096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469743">
            <a:off x="2125662" y="2895601"/>
            <a:ext cx="766763" cy="111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3282374">
            <a:off x="6531770" y="2929731"/>
            <a:ext cx="766762" cy="1114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4" name="Прямоугольник 13"/>
          <p:cNvSpPr>
            <a:spLocks noChangeArrowheads="1"/>
          </p:cNvSpPr>
          <p:nvPr/>
        </p:nvSpPr>
        <p:spPr bwMode="auto">
          <a:xfrm>
            <a:off x="4203700" y="1177925"/>
            <a:ext cx="979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/>
              <a:t>O</a:t>
            </a:r>
            <a:r>
              <a:rPr lang="en-US" sz="5400" b="1" baseline="-25000"/>
              <a:t>2</a:t>
            </a:r>
            <a:endParaRPr lang="ru-RU" sz="5400"/>
          </a:p>
        </p:txBody>
      </p:sp>
      <p:sp>
        <p:nvSpPr>
          <p:cNvPr id="6155" name="Прямоугольник 14"/>
          <p:cNvSpPr>
            <a:spLocks noChangeArrowheads="1"/>
          </p:cNvSpPr>
          <p:nvPr/>
        </p:nvSpPr>
        <p:spPr bwMode="auto">
          <a:xfrm>
            <a:off x="7591425" y="2101850"/>
            <a:ext cx="8016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/>
              <a:t>N</a:t>
            </a:r>
            <a:endParaRPr lang="ru-RU" sz="5400"/>
          </a:p>
        </p:txBody>
      </p:sp>
      <p:sp>
        <p:nvSpPr>
          <p:cNvPr id="6156" name="TextBox 15"/>
          <p:cNvSpPr txBox="1">
            <a:spLocks noChangeArrowheads="1"/>
          </p:cNvSpPr>
          <p:nvPr/>
        </p:nvSpPr>
        <p:spPr bwMode="auto">
          <a:xfrm>
            <a:off x="811213" y="4695825"/>
            <a:ext cx="766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/>
              <a:t>C</a:t>
            </a:r>
            <a:endParaRPr lang="ru-RU" sz="5400" b="1"/>
          </a:p>
        </p:txBody>
      </p:sp>
      <p:sp>
        <p:nvSpPr>
          <p:cNvPr id="6157" name="Прямоугольник 17"/>
          <p:cNvSpPr>
            <a:spLocks noChangeArrowheads="1"/>
          </p:cNvSpPr>
          <p:nvPr/>
        </p:nvSpPr>
        <p:spPr bwMode="auto">
          <a:xfrm>
            <a:off x="700088" y="2101850"/>
            <a:ext cx="11334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/>
              <a:t> </a:t>
            </a:r>
            <a:r>
              <a:rPr lang="en-US" sz="5400" b="1"/>
              <a:t>H</a:t>
            </a:r>
            <a:r>
              <a:rPr lang="en-US" sz="5400" b="1" baseline="-25000"/>
              <a:t>2</a:t>
            </a:r>
            <a:endParaRPr lang="ru-RU" sz="5400"/>
          </a:p>
        </p:txBody>
      </p:sp>
      <p:sp>
        <p:nvSpPr>
          <p:cNvPr id="6158" name="TextBox 18"/>
          <p:cNvSpPr txBox="1">
            <a:spLocks noChangeArrowheads="1"/>
          </p:cNvSpPr>
          <p:nvPr/>
        </p:nvSpPr>
        <p:spPr bwMode="auto">
          <a:xfrm>
            <a:off x="7978775" y="4719638"/>
            <a:ext cx="646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/>
              <a:t>S</a:t>
            </a:r>
            <a:endParaRPr lang="ru-RU" sz="5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9"/>
          <p:cNvSpPr>
            <a:spLocks noChangeArrowheads="1"/>
          </p:cNvSpPr>
          <p:nvPr/>
        </p:nvSpPr>
        <p:spPr bwMode="auto">
          <a:xfrm>
            <a:off x="0" y="1420813"/>
            <a:ext cx="9144000" cy="4454525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783138" y="3502025"/>
            <a:ext cx="38782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>
                <a:latin typeface="Calibri" pitchFamily="34" charset="0"/>
                <a:cs typeface="Calibri" pitchFamily="34" charset="0"/>
              </a:rPr>
              <a:t>Молекулы белков – цепи, построенные из аминокислот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46088" y="471488"/>
            <a:ext cx="39671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Состав белков</a:t>
            </a:r>
          </a:p>
        </p:txBody>
      </p:sp>
      <p:pic>
        <p:nvPicPr>
          <p:cNvPr id="7173" name="Рисунок 4" descr="amin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225" y="377825"/>
            <a:ext cx="26511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6" descr="bel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1657350"/>
            <a:ext cx="4852987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1431925" y="5275263"/>
            <a:ext cx="2300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libri" pitchFamily="34" charset="0"/>
                <a:cs typeface="Calibri" pitchFamily="34" charset="0"/>
              </a:rPr>
              <a:t>Модель белка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5776913" y="3302000"/>
            <a:ext cx="2884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libri" pitchFamily="34" charset="0"/>
                <a:cs typeface="Calibri" pitchFamily="34" charset="0"/>
              </a:rPr>
              <a:t>Модель аминокислоты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9"/>
          <p:cNvSpPr>
            <a:spLocks noChangeArrowheads="1"/>
          </p:cNvSpPr>
          <p:nvPr/>
        </p:nvSpPr>
        <p:spPr bwMode="auto">
          <a:xfrm>
            <a:off x="0" y="1155700"/>
            <a:ext cx="9144000" cy="5157788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5400"/>
              <a:t>             </a:t>
            </a:r>
            <a:endParaRPr lang="ru-RU" sz="54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11213" y="325438"/>
            <a:ext cx="7886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Уровни организации белка</a:t>
            </a:r>
          </a:p>
        </p:txBody>
      </p:sp>
      <p:pic>
        <p:nvPicPr>
          <p:cNvPr id="4" name="Рисунок 3" descr="080105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416050"/>
            <a:ext cx="8661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9"/>
          <p:cNvSpPr>
            <a:spLocks noChangeArrowheads="1"/>
          </p:cNvSpPr>
          <p:nvPr/>
        </p:nvSpPr>
        <p:spPr bwMode="auto">
          <a:xfrm>
            <a:off x="0" y="985838"/>
            <a:ext cx="9144000" cy="510540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00038" y="215900"/>
            <a:ext cx="53673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Первичная структура </a:t>
            </a:r>
          </a:p>
        </p:txBody>
      </p:sp>
      <p:pic>
        <p:nvPicPr>
          <p:cNvPr id="9220" name="Рисунок 10" descr="lysozyme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513" y="1195388"/>
            <a:ext cx="4913312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12"/>
          <p:cNvSpPr>
            <a:spLocks noChangeArrowheads="1"/>
          </p:cNvSpPr>
          <p:nvPr/>
        </p:nvSpPr>
        <p:spPr bwMode="auto">
          <a:xfrm>
            <a:off x="300038" y="1198563"/>
            <a:ext cx="449103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>
                <a:latin typeface="Calibri" pitchFamily="34" charset="0"/>
                <a:cs typeface="Calibri" pitchFamily="34" charset="0"/>
              </a:rPr>
              <a:t>Первичная структура - число и последовательность аминокислот, соединенных друг с другом пептидными связями в полипептидной цепи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9"/>
          <p:cNvSpPr>
            <a:spLocks noChangeArrowheads="1"/>
          </p:cNvSpPr>
          <p:nvPr/>
        </p:nvSpPr>
        <p:spPr bwMode="auto">
          <a:xfrm>
            <a:off x="0" y="1201738"/>
            <a:ext cx="9144000" cy="4856162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651000" y="215900"/>
            <a:ext cx="730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Вторичная структура</a:t>
            </a:r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4937125" y="1441450"/>
            <a:ext cx="36147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  <a:cs typeface="Calibri" pitchFamily="34" charset="0"/>
              </a:rPr>
              <a:t>Для всякого белка характерна помимо первичной еще и определенная вторичная структура. Обычно белковая молекула напоминает растянутую пружину.</a:t>
            </a:r>
          </a:p>
        </p:txBody>
      </p:sp>
      <p:pic>
        <p:nvPicPr>
          <p:cNvPr id="10245" name="Рисунок 6" descr="1_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1395413"/>
            <a:ext cx="4176713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9"/>
          <p:cNvSpPr>
            <a:spLocks noChangeArrowheads="1"/>
          </p:cNvSpPr>
          <p:nvPr/>
        </p:nvSpPr>
        <p:spPr bwMode="auto">
          <a:xfrm>
            <a:off x="0" y="1311275"/>
            <a:ext cx="9144000" cy="4454525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148013" y="261938"/>
            <a:ext cx="7192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  <a:cs typeface="Calibri" pitchFamily="34" charset="0"/>
              </a:rPr>
              <a:t>Третичная структура</a:t>
            </a:r>
          </a:p>
        </p:txBody>
      </p:sp>
      <p:pic>
        <p:nvPicPr>
          <p:cNvPr id="11268" name="Рисунок 4" descr="Myoglobi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413" y="1092200"/>
            <a:ext cx="4608512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263525" y="1493838"/>
            <a:ext cx="4052888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  <a:cs typeface="Calibri" pitchFamily="34" charset="0"/>
              </a:rPr>
              <a:t>Полипептидные цепи свернуты особым образом в компактную глобулу. Способ свертывания полипептидных цепей глобулярных белков называется третичной структурой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66CCFF"/>
      </a:dk2>
      <a:lt2>
        <a:srgbClr val="333333"/>
      </a:lt2>
      <a:accent1>
        <a:srgbClr val="66CCFF"/>
      </a:accent1>
      <a:accent2>
        <a:srgbClr val="00FF80"/>
      </a:accent2>
      <a:accent3>
        <a:srgbClr val="FFFFFF"/>
      </a:accent3>
      <a:accent4>
        <a:srgbClr val="2A2A2A"/>
      </a:accent4>
      <a:accent5>
        <a:srgbClr val="B8E2FF"/>
      </a:accent5>
      <a:accent6>
        <a:srgbClr val="00E773"/>
      </a:accent6>
      <a:hlink>
        <a:srgbClr val="666666"/>
      </a:hlink>
      <a:folHlink>
        <a:srgbClr val="FF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625</Words>
  <Application>Microsoft Office PowerPoint</Application>
  <PresentationFormat>Экран (4:3)</PresentationFormat>
  <Paragraphs>112</Paragraphs>
  <Slides>38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 Template</dc:title>
  <dc:creator>Presentation Magazine</dc:creator>
  <cp:lastModifiedBy>Leon</cp:lastModifiedBy>
  <cp:revision>136</cp:revision>
  <dcterms:modified xsi:type="dcterms:W3CDTF">2018-12-24T17:03:20Z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000800b69d000000000001023620</vt:lpwstr>
  </property>
</Properties>
</file>