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3FF0D-8644-4D77-9D81-748C5D4CCCCC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53FDB-F0C5-4038-91F7-60D72B8C9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5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3496-48F0-48AA-BEF8-8E1F95B6478D}" type="datetime1">
              <a:rPr lang="ru-RU" smtClean="0"/>
              <a:t>11.02.2019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06FF-9E16-4720-8C8D-75B189FEE929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AB80-318F-4B02-9E1A-525480118B2B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A205-BAE4-43D5-AD65-DE82D61B5B86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3182-56D3-4B7F-BDE0-8227431C7002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285F-7B47-4282-9B18-D712C31C7E48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54B8-04FB-436D-8843-7E2A22A371F1}" type="datetime1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B9C-EB73-41C0-9CC6-426A17D72E53}" type="datetime1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9E3E-18EA-40CB-B354-6D72F0648DF0}" type="datetime1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0C8D-72CB-435F-BDAA-A96531E45314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B8EF-95A5-47AF-8100-2117C53BAACF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90DAC4-4593-467E-8F0A-3C282BB7A2B1}" type="datetime1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91D934-26F7-41B8-9B30-CBDC12340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908720"/>
            <a:ext cx="7773120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C33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CC33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C3300"/>
                </a:solidFill>
                <a:latin typeface="Comic Sans MS" pitchFamily="66" charset="0"/>
              </a:rPr>
              <a:t>Задание 5 в формате </a:t>
            </a:r>
            <a:br>
              <a:rPr lang="ru-RU" dirty="0" smtClean="0">
                <a:solidFill>
                  <a:srgbClr val="CC33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C3300"/>
                </a:solidFill>
                <a:latin typeface="Comic Sans MS" pitchFamily="66" charset="0"/>
              </a:rPr>
              <a:t>ЕГЭ-2015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64"/>
          </a:xfrm>
        </p:spPr>
        <p:txBody>
          <a:bodyPr/>
          <a:lstStyle/>
          <a:p>
            <a:r>
              <a:rPr lang="ru-RU" sz="5400" dirty="0" smtClean="0">
                <a:solidFill>
                  <a:srgbClr val="663300"/>
                </a:solidFill>
              </a:rPr>
              <a:t>Пароним</a:t>
            </a:r>
            <a:r>
              <a:rPr lang="ru-RU" sz="5400" i="1" dirty="0" smtClean="0">
                <a:solidFill>
                  <a:srgbClr val="663300"/>
                </a:solidFill>
              </a:rPr>
              <a:t>ы</a:t>
            </a:r>
            <a:endParaRPr lang="ru-RU" sz="5400" i="1" dirty="0">
              <a:solidFill>
                <a:srgbClr val="663300"/>
              </a:solidFill>
            </a:endParaRPr>
          </a:p>
        </p:txBody>
      </p:sp>
      <p:pic>
        <p:nvPicPr>
          <p:cNvPr id="4" name="Рисунок 3" descr="русский_язык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284984"/>
            <a:ext cx="1872208" cy="93610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629"/>
            <a:ext cx="8352928" cy="114204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412775"/>
            <a:ext cx="8075960" cy="5184577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Ей   ЯВНО  хотелось  разыграть   передо   мною   новую   роль   —   </a:t>
            </a:r>
            <a:r>
              <a:rPr lang="ru-RU" sz="2800" dirty="0" err="1" smtClean="0">
                <a:solidFill>
                  <a:srgbClr val="663300"/>
                </a:solidFill>
              </a:rPr>
              <a:t>роль</a:t>
            </a:r>
            <a:r>
              <a:rPr lang="ru-RU" sz="2800" dirty="0" smtClean="0">
                <a:solidFill>
                  <a:srgbClr val="663300"/>
                </a:solidFill>
              </a:rPr>
              <a:t>   приличной   и благовоспитанной  барышни. 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Пёс сидел у ног хозяина и  ЗЛОСТНО  рычал.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Княжна сидела против меня и слушала мой вздор с таким глубоким, напряжённым, даже нежным вниманием, что мне стало СОВЕСТНО.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—Прошу у пани разрешения отлучиться на минутку: пан майор хочет холодного пива, — УГОДЛИВО сказал проводник.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4928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ЗЛОБНО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86224" cy="5517231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Входит очень приличный на вид, высокий, статный, пожилых лет незнакомец — в ШТАТСКОМ  платье, но манера держаться  военная.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ДЛИННАЯ, в несколько вёрст, тень ложилась от гор на степи.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Декоративные ЛУКОВИЧНЫЕ растения представлены большим числом сортов тюльпанов, нарциссов, гиацинтов.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Свернувшись в калачик, жмётся,  вздрагивает у ног моих старый пёс, мой ЕДИНЫЙ товарищ.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616530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ЕДИНСТВЕННЫЙ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7"/>
            <a:ext cx="8496944" cy="4715068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Работница московского завода резиновых изделий проявила в клубном кружке большое дарование ДРАМАТИЧНОЙ актрисы.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Ковалёв был чрезвычайно ОБИДЧИВЫЙ человек.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Каждый год на ОТЧЁТНЫХ собраниях его разбирали «по косточкам», ругали напрямик, обвиняли в смерт­ных грехах.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Он даже не потрудился переменить свои НАДУВАТЕЛЬСКИЕ приёмы в последние пятнадцать лет.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25649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ДРАМАТИЧЕСКОЙ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604329"/>
            <a:ext cx="8363992" cy="4523515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Происшествия ДРАМАТИЧНЫЕ здесь соединены с весёлыми, обыденные — с праздничными; так соединяет их сама жизнь.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Месяц светил в окно, и луч его играл по ЗЕМЛЯНОМУ полу.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Как бы ни были ЛОГИЧНЫ его [</a:t>
            </a:r>
            <a:r>
              <a:rPr lang="ru-RU" sz="2800" b="1" dirty="0" err="1" smtClean="0">
                <a:solidFill>
                  <a:srgbClr val="663300"/>
                </a:solidFill>
              </a:rPr>
              <a:t>Вайса</a:t>
            </a:r>
            <a:r>
              <a:rPr lang="ru-RU" sz="2800" b="1" dirty="0" smtClean="0">
                <a:solidFill>
                  <a:srgbClr val="663300"/>
                </a:solidFill>
              </a:rPr>
              <a:t>] рассуждения, он не смог уснуть ночь.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Музыка строилась на ДУХОВНЫХ инструментах, из них преобладали медные валторны, трубы, тромбоны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530120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ДУХОВЫХ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5280" cy="1142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340769"/>
            <a:ext cx="8363992" cy="5328592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И, наконец, пришёл это ЖЕЛАТЕЛЬНЫЙ день и час!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Огромная и ОТВЕТСТВЕННАЯ роль назначена историей литературе нашей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Второй   удар   пришёлся  по   венцу   башни,   и  все  ПОВОРОТНЫЕ  механизмы   отказали   разом.  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Онемевшая на щеках кожа стала понемногу отходить, пальцы на руках тоже сделались ПОДВИЖНЫМИ и  чувствительными.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Из всех слов Витька выбрала самое злое, ОБИДНОЕ и несправедливое</a:t>
            </a:r>
          </a:p>
          <a:p>
            <a:pPr lvl="0" algn="just"/>
            <a:endParaRPr lang="ru-RU" sz="2800" b="1" dirty="0" smtClean="0">
              <a:solidFill>
                <a:srgbClr val="663300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170080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ЖЕЛАННЫЙ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2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799"/>
            <a:ext cx="8640960" cy="5040561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До сих пор я всё ещё не терял надежды сыскать дорогу домой; но тут я окончательно удостоверился в том, что ЗАБЛУДИЛСЯ совершенно.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Ему было,  наверное, лет под пятьдесят,  но глаза МОЛОДИЛИ  его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Уверяю, что ты ЗАБЛУЖДАЕШЬСЯ насчёт этого человека: он совсем не тот, за кого себя выдаёт.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Деды	сами раны ЗАЖИВАЛИ.</a:t>
            </a:r>
          </a:p>
          <a:p>
            <a:pPr marL="514350" lvl="0" indent="-51435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Я здесь наслаждаюсь совершенным здоровьем  и --- начинаю очень и очень ПОЛНЕТЬ (т. е. толстеть).</a:t>
            </a:r>
          </a:p>
          <a:p>
            <a:r>
              <a:rPr lang="ru-RU" sz="2800" dirty="0" smtClean="0"/>
              <a:t> </a:t>
            </a:r>
          </a:p>
          <a:p>
            <a:pPr lvl="0">
              <a:buFont typeface="Wingdings" pitchFamily="2" charset="2"/>
              <a:buChar char="q"/>
            </a:pPr>
            <a:endParaRPr lang="ru-RU" sz="2800" b="1" dirty="0" smtClean="0">
              <a:solidFill>
                <a:srgbClr val="66330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5091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ЗАЖИВЛЯЛИ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412777"/>
            <a:ext cx="8147968" cy="4715068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ЗУБЬЯ, длинные, короткие, огромные, острые, стальные,  шестерни, ковша, пилы, бороны, колеса, гребёнки  ржавеют, блестят на солнце.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Звучали сигналы, которые подавал ОСВЕТЛИТЕЛЯМ их бригадир, слышались указания операторов.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И лишь один воин захоронен по-особому. ОСТАНКИ его лежат под небольшой конической юртой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Работа исследователя прошлого России, которую вёл Пушкин с целью понять будущее страны, требовала ПОИСКОВ в архивах. </a:t>
            </a:r>
          </a:p>
          <a:p>
            <a:pPr algn="just">
              <a:buFont typeface="Wingdings" pitchFamily="2" charset="2"/>
              <a:buChar char="q"/>
            </a:pP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328498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ОСВЕТИТЕЛЯМ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5280" cy="4523515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Патриотизм и гуманизм творчества </a:t>
            </a:r>
            <a:r>
              <a:rPr lang="ru-RU" sz="2400" b="1" dirty="0" err="1" smtClean="0">
                <a:solidFill>
                  <a:srgbClr val="663300"/>
                </a:solidFill>
              </a:rPr>
              <a:t>Непринцева</a:t>
            </a:r>
            <a:r>
              <a:rPr lang="ru-RU" sz="2400" b="1" dirty="0" smtClean="0">
                <a:solidFill>
                  <a:srgbClr val="663300"/>
                </a:solidFill>
              </a:rPr>
              <a:t> нашли  в людских сердцах живой и горячий ОКЛИК.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Когда офицер кончил чай, денщик унёс самовар и ОСТАТКИ ужина к себе в сарай.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Вода в резервуаре ОСВЕТЛИТЕЛЯ поднимается снизу вверх через слой хлопьев, образовавшихся после коагуляции, придерживает их во взвешенном состоянии и сама освобождается от взвеси.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Они всё спорили об оставшемся  от отца НАСЛЕДСТВЕ: каждому казалось, что именно его обделили.</a:t>
            </a:r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213285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ОТКЛИК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r>
              <a:rPr lang="ru-RU" sz="2400" dirty="0" smtClean="0">
                <a:solidFill>
                  <a:srgbClr val="CC3300"/>
                </a:solidFill>
              </a:rPr>
              <a:t>.</a:t>
            </a:r>
            <a:endParaRPr lang="ru-RU" sz="2400" dirty="0">
              <a:solidFill>
                <a:srgbClr val="CC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988840"/>
            <a:ext cx="8225280" cy="4536504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solidFill>
                  <a:srgbClr val="663300"/>
                </a:solidFill>
              </a:rPr>
              <a:t> </a:t>
            </a:r>
            <a:r>
              <a:rPr lang="ru-RU" b="1" dirty="0" smtClean="0">
                <a:solidFill>
                  <a:srgbClr val="663300"/>
                </a:solidFill>
              </a:rPr>
              <a:t>На девочке было ОДЕТО осеннее пальто.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АБОНЕНТ не отвечает.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Все лето стояла  НЕСТЕРПИМАЯ жара.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ЛЕСНЫЕ озера очень красивы.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Пулей, вытянув шею, несётся чирок, над ним, не отставая, падая, примеряясь — проворный ХИЩНЫЙ  сокол.</a:t>
            </a:r>
          </a:p>
          <a:p>
            <a:pPr lvl="0">
              <a:buFont typeface="Wingdings" pitchFamily="2" charset="2"/>
              <a:buChar char="q"/>
            </a:pPr>
            <a:endParaRPr lang="ru-RU" dirty="0" smtClean="0">
              <a:solidFill>
                <a:srgbClr val="663300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ru-RU" dirty="0" smtClean="0">
              <a:solidFill>
                <a:srgbClr val="6633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55679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cs typeface="Aharoni" pitchFamily="2" charset="-79"/>
              </a:rPr>
              <a:t>НАДЕТО</a:t>
            </a:r>
            <a:endParaRPr lang="ru-RU" sz="2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r>
              <a:rPr lang="ru-RU" sz="2400" dirty="0" smtClean="0">
                <a:solidFill>
                  <a:srgbClr val="CC3300"/>
                </a:solidFill>
              </a:rPr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Всё очевиднее становилось: это не РЕБЯЧЬЯ забава — это потребность прирождённого таланта.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Тут послышались издали  РИТМИЧНЫЕ  щелчки,  похожие на лёгкое щёлканье кнутом.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В нашей школе больше нет НЕПОПРАВИМЫХ двоечников.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В полку царило ВОИНСТВУЮЩЕЕ настроение.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 Оля стала ДИПЛОМАНТОМ  в конкурсе сочинений на военно-патриотическую тему.</a:t>
            </a:r>
          </a:p>
          <a:p>
            <a:pPr lvl="0">
              <a:buFont typeface="Wingdings" pitchFamily="2" charset="2"/>
              <a:buChar char="q"/>
            </a:pPr>
            <a:endParaRPr lang="ru-RU" sz="2400" b="1" dirty="0" smtClean="0">
              <a:solidFill>
                <a:srgbClr val="663300"/>
              </a:solidFill>
            </a:endParaRPr>
          </a:p>
          <a:p>
            <a:pPr lvl="0" algn="just"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37170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НЕИСПРАВИМЫХ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r>
              <a:rPr lang="ru-RU" sz="2400" dirty="0" smtClean="0">
                <a:solidFill>
                  <a:srgbClr val="CC3300"/>
                </a:solidFill>
              </a:rPr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484785"/>
            <a:ext cx="8436000" cy="464306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Многие наши фильмы получили ПРИЗНАНИЕ и наших  зрителей, и за рубежом.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Город СТРЯХНУЛ оцепенение будней. 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На солнце блестят ИГОЛЬЧАТЫЕ кристаллы снежинок.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В моей жизни это было самое ПАМЯТЛИВОЕ событие.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Рассвет прояснил ГОРИСТЫЕ берега, открыл море по всему горизонту.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479715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cs typeface="Aharoni" pitchFamily="2" charset="-79"/>
              </a:rPr>
              <a:t>ПАМЯТНОЕ </a:t>
            </a:r>
            <a:endParaRPr lang="ru-RU" sz="2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412776"/>
            <a:ext cx="8687520" cy="5184575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Этот человек любит испытывать судьбу, участник всех опасных переходов, одним словом очень РИСКОВАННЫЙ.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Стрекочут кузнечики, НЕСТЕРПИМЫЙ  зной стоит над лугом.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На СБОРОЧНОМ пункте было много народу, но работы еще не начинались.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ГУМАННЫЕ законы возможны только в зрелом обществе.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Для него, видимо, это был единственный СПАСИТЕЛЬНЫЙ аргумент.</a:t>
            </a:r>
          </a:p>
          <a:p>
            <a:pPr lvl="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42930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СБОРНОМ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484784"/>
            <a:ext cx="8225280" cy="5112567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СЫТЫЙ голодного не разумеет.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Всего три месяца назад этот спортсмен дебютировал как солист на ОТБОРНОМ региональном этапе.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ГИГИЕНИЧЕСКИЕ  и лечебные ванны	появились в  глубокой древности.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Борьба и КУЛАЧНЫЙ бой, особенно «стенка на стенку», были типичными приметами старинного русского быта.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Жужжало веретено в её ЛОВКИХ руках.</a:t>
            </a:r>
          </a:p>
          <a:p>
            <a:pPr lvl="0" algn="just">
              <a:buFont typeface="Wingdings" pitchFamily="2" charset="2"/>
              <a:buChar char="q"/>
            </a:pP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292494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cs typeface="Aharoni" pitchFamily="2" charset="-79"/>
              </a:rPr>
              <a:t>ОТБОРОЧНОМ</a:t>
            </a:r>
            <a:endParaRPr lang="ru-RU" sz="2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0" y="1412776"/>
            <a:ext cx="8436000" cy="5112567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В сотый раз я объясняю тебе это правило. Какой же ты НЕПОНЯТЛИВЫЙ.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Свой путь ГРАЖДАНСТВЕННОГО служения Пушкин осознаёт как возвышенный и благородный.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Должно быть,  характером   [сын]  тоже  в  неё —  замкнутый, СКРЫТНЫЙ,  неласковый.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</a:rPr>
              <a:t>Человек ты, видно, ЗАПАСЛИВЫЙ: вон у тебя добра сколько.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От счастья, от добрых слов, от песни МОЛОДЕЕМ  душой.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321297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ГРАЖДАНСКОГО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Я не буду в состоянии приходить в её дом, чтоб чувствовать вновь на себе НАБЛЮДАТЕЛЬСКИЙ и недружелюбный взгляд её мамы.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ОПЕЧАТАЛИ дом его и приставили караул, на каждую дверь по два солдата.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Я так устал сегодня: РАЗДЕНЬ меня да уложи.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Ему, старому строителю, приятно и радостно думать о том, что у нас инженеры, которые умеют ДЕРЗАТЬ.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663300"/>
                </a:solidFill>
              </a:rPr>
              <a:t>Душевная рана иногда ЗАЖИВАЕТ дольше, чем повреждение на теле.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lvl="0"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НАБДЮДАТЕЛЬНЫЙ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</a:rPr>
              <a:t>В одном из приведённых предложений НЕВЕРНО употреблено выделенное слово. Исправьте ошибку и запишите слово правильно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5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Честь   считать   себя   ДИПЛОМАТОМ  Московской   консерватории   заманчива  даже   для   знаменитостей.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Алёша считал себя в эту минуту боль­шим ДИПЛОМАТОМ: желая задобрить хозяина,  он говорил ему «товарищ».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—Как?  с НЕВЕЖЕЮ!   чтобы  я   примирился   с  этим  грубияном?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Основой  ЭКОНОМИКИ Исландии является рыбный промысел и отчасти животноводство.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</a:rPr>
              <a:t>Я   бы,   с   радости,   всех   гребцов   по   рублю   серебром   НАДЕЛИЛ.</a:t>
            </a:r>
          </a:p>
          <a:p>
            <a:r>
              <a:rPr lang="ru-RU" sz="2400" dirty="0" smtClean="0"/>
              <a:t> </a:t>
            </a:r>
          </a:p>
          <a:p>
            <a:pPr lvl="0" algn="just">
              <a:buFont typeface="Wingdings" pitchFamily="2" charset="2"/>
              <a:buChar char="q"/>
            </a:pPr>
            <a:endParaRPr lang="ru-RU" sz="2800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1967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ДИПЛОМАНТОМ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1248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 Задание 5 в формате  ЕГЭ-2015.  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</vt:lpstr>
      <vt:lpstr>В одном из приведённых предложений НЕВЕРНО употреблено выделенное слово. Исправьте ошибку и запишите слово правильно</vt:lpstr>
      <vt:lpstr>В одном из приведённых предложений НЕВЕРНО употреблено выделенное слово. Исправьте ошибку и запишите слово правильно</vt:lpstr>
      <vt:lpstr>В одном из приведённых предложений НЕВЕРНО употреблено выделенное слово. Исправьте ошибку и запишите слово правильно</vt:lpstr>
      <vt:lpstr>В одном из приведённых предложений НЕВЕРНО употреблено выделенное слово. Исправьте ошибку и запишите слово правильно</vt:lpstr>
      <vt:lpstr>В одном из приведённых предложений НЕВЕРНО употреблено выделенное слово. Исправьте ошибку и запишите слово правильно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  <vt:lpstr>В одном из приведённых предложений НЕВЕРНО употреблено выделенное слово. Исправьте ошибку и запишите слово правильно.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Контрольно-измерительные материалы по русскому языку. Задание 5 в формате  ЕГЭ-2015.</dc:title>
  <dc:creator>Примак</dc:creator>
  <cp:lastModifiedBy>505</cp:lastModifiedBy>
  <cp:revision>11</cp:revision>
  <dcterms:created xsi:type="dcterms:W3CDTF">2014-09-14T09:54:38Z</dcterms:created>
  <dcterms:modified xsi:type="dcterms:W3CDTF">2019-02-11T06:27:26Z</dcterms:modified>
</cp:coreProperties>
</file>