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4B25B-45E1-429D-8BBD-F2C28D6541C2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FEAD6-0C88-4F67-B747-5CD854CD3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926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C3592-B8D8-4447-93D1-F225A11138A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FDC87-B56D-492B-9F72-107CC8C26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04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691F-DC16-4FD0-9165-0ED337D931A9}" type="datetime1">
              <a:rPr lang="ru-RU" smtClean="0"/>
              <a:t>11.02.2019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E42B-7E2F-4E20-BA14-9E9C35AE7A68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1577-B5CA-4ED3-8EBD-B2BBE25B25F2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BDDA-C77B-4F51-87C9-36C79D74ACC7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1E2B-75D6-4F03-AEE0-FF6BF01EEEA4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204D-D10C-4638-9ED0-706CBF11BE61}" type="datetime1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D424-F053-4612-AD80-FA42A9774552}" type="datetime1">
              <a:rPr lang="ru-RU" smtClean="0"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5E03-41F0-4BFF-8202-E72D65FBE9D2}" type="datetime1">
              <a:rPr lang="ru-RU" smtClean="0"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73FF-C6BA-4CA3-B0E8-B13C4892533D}" type="datetime1">
              <a:rPr lang="ru-RU" smtClean="0"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C679-0D6C-4FA2-9FF0-9DE6C2C95DC9}" type="datetime1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97BB-CAD1-4B8F-A7AC-4B00AF1D6B73}" type="datetime1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11FB58-F6CD-460D-B6C1-632AB6F449B7}" type="datetime1">
              <a:rPr lang="ru-RU" smtClean="0"/>
              <a:t>11.02.2019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e-online.ru/index/vozvratnye_mestoimenija_reflexivpronomen/0-88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Грамматика по немецкому языку для 5 класса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643446"/>
            <a:ext cx="7854696" cy="1837888"/>
          </a:xfrm>
        </p:spPr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01122" cy="78581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Склонение местоимений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в немецком языке: личные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000108"/>
          <a:ext cx="8715435" cy="58115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85816"/>
                <a:gridCol w="1643074"/>
                <a:gridCol w="1500198"/>
                <a:gridCol w="2143140"/>
                <a:gridCol w="2643207"/>
              </a:tblGrid>
              <a:tr h="471682">
                <a:tc>
                  <a:txBody>
                    <a:bodyPr/>
                    <a:lstStyle/>
                    <a:p>
                      <a:r>
                        <a:rPr lang="ru-RU" sz="1600" dirty="0"/>
                        <a:t>Падеж — </a:t>
                      </a:r>
                      <a:r>
                        <a:rPr lang="en-US" sz="1600" dirty="0" err="1"/>
                        <a:t>Kasus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Nominativ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Genitiv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Dativ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Akkusativ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471682">
                <a:tc>
                  <a:txBody>
                    <a:bodyPr/>
                    <a:lstStyle/>
                    <a:p>
                      <a:r>
                        <a:rPr lang="ru-RU" sz="1600" dirty="0"/>
                        <a:t>Лицо — </a:t>
                      </a:r>
                      <a:r>
                        <a:rPr lang="en-US" sz="1600" dirty="0"/>
                        <a:t>Person</a:t>
                      </a: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Singular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682">
                <a:tc>
                  <a:txBody>
                    <a:bodyPr/>
                    <a:lstStyle/>
                    <a:p>
                      <a:r>
                        <a:rPr lang="ru-RU" sz="160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я (плаваю) – </a:t>
                      </a:r>
                      <a:r>
                        <a:rPr lang="en-US" sz="1600" dirty="0" err="1"/>
                        <a:t>ich</a:t>
                      </a:r>
                      <a:r>
                        <a:rPr lang="en-US" sz="1600" dirty="0"/>
                        <a:t>(bade)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меня —</a:t>
                      </a:r>
                      <a:r>
                        <a:rPr lang="en-US" sz="1600" dirty="0" err="1"/>
                        <a:t>meiner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(</a:t>
                      </a:r>
                      <a:r>
                        <a:rPr lang="de-DE" sz="1600" dirty="0" err="1"/>
                        <a:t>он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пишет</a:t>
                      </a:r>
                      <a:r>
                        <a:rPr lang="de-DE" sz="1600" dirty="0"/>
                        <a:t>) </a:t>
                      </a:r>
                      <a:r>
                        <a:rPr lang="de-DE" sz="1600" dirty="0" err="1"/>
                        <a:t>мне</a:t>
                      </a:r>
                      <a:r>
                        <a:rPr lang="de-DE" sz="1600" dirty="0"/>
                        <a:t> – </a:t>
                      </a:r>
                      <a:endParaRPr lang="ru-RU" sz="1600" dirty="0" smtClean="0"/>
                    </a:p>
                    <a:p>
                      <a:r>
                        <a:rPr lang="de-DE" sz="1600" dirty="0" smtClean="0"/>
                        <a:t>(</a:t>
                      </a:r>
                      <a:r>
                        <a:rPr lang="de-DE" sz="1600" dirty="0"/>
                        <a:t>er schreibt) mir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(она видит) меня – 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en-US" sz="1600" dirty="0" err="1"/>
                        <a:t>sie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sieht</a:t>
                      </a:r>
                      <a:r>
                        <a:rPr lang="en-US" sz="1600" dirty="0"/>
                        <a:t>) </a:t>
                      </a:r>
                      <a:r>
                        <a:rPr lang="en-US" sz="1600" dirty="0" err="1"/>
                        <a:t>mich</a:t>
                      </a:r>
                      <a:endParaRPr lang="en-US" sz="1600" dirty="0"/>
                    </a:p>
                  </a:txBody>
                  <a:tcPr marL="0" marR="0" marT="0" marB="0"/>
                </a:tc>
              </a:tr>
              <a:tr h="471682">
                <a:tc>
                  <a:txBody>
                    <a:bodyPr/>
                    <a:lstStyle/>
                    <a:p>
                      <a:r>
                        <a:rPr lang="ru-RU" sz="160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ты (идешь) – </a:t>
                      </a:r>
                      <a:r>
                        <a:rPr lang="en-US" sz="1600"/>
                        <a:t>du(gehst)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тебя —</a:t>
                      </a:r>
                      <a:r>
                        <a:rPr lang="en-US" sz="1600" dirty="0" err="1"/>
                        <a:t>deiner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(они дарят) тебе – (</a:t>
                      </a:r>
                      <a:r>
                        <a:rPr lang="en-US" sz="1600"/>
                        <a:t>sie schenken) dir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(он рисует) тебя – 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/>
                        <a:t>er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malt</a:t>
                      </a:r>
                      <a:r>
                        <a:rPr lang="ru-RU" sz="1600" dirty="0"/>
                        <a:t>) </a:t>
                      </a:r>
                      <a:r>
                        <a:rPr lang="ru-RU" sz="1600" dirty="0" err="1"/>
                        <a:t>dich</a:t>
                      </a:r>
                      <a:endParaRPr lang="ru-RU" sz="1600" dirty="0"/>
                    </a:p>
                  </a:txBody>
                  <a:tcPr marL="0" marR="0" marT="0" marB="0"/>
                </a:tc>
              </a:tr>
              <a:tr h="471682">
                <a:tc>
                  <a:txBody>
                    <a:bodyPr/>
                    <a:lstStyle/>
                    <a:p>
                      <a:r>
                        <a:rPr lang="ru-RU" sz="1600"/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он (спит) – </a:t>
                      </a:r>
                      <a:r>
                        <a:rPr lang="en-US" sz="1600"/>
                        <a:t>erschläft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его —</a:t>
                      </a:r>
                      <a:r>
                        <a:rPr lang="en-US" sz="1600"/>
                        <a:t>seiner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(мы верим) ему – 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en-US" sz="1600" dirty="0" err="1"/>
                        <a:t>wir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glauben</a:t>
                      </a:r>
                      <a:r>
                        <a:rPr lang="en-US" sz="1600" dirty="0"/>
                        <a:t>) </a:t>
                      </a:r>
                      <a:r>
                        <a:rPr lang="en-US" sz="1600" dirty="0" err="1"/>
                        <a:t>ihm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(он победит) его – 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/>
                        <a:t>er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besiegt</a:t>
                      </a:r>
                      <a:r>
                        <a:rPr lang="ru-RU" sz="1600" dirty="0"/>
                        <a:t>) </a:t>
                      </a:r>
                      <a:r>
                        <a:rPr lang="ru-RU" sz="1600" dirty="0" err="1"/>
                        <a:t>ihn</a:t>
                      </a:r>
                      <a:endParaRPr lang="ru-RU" sz="1600" dirty="0"/>
                    </a:p>
                  </a:txBody>
                  <a:tcPr marL="0" marR="0" marT="0" marB="0"/>
                </a:tc>
              </a:tr>
              <a:tr h="471682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оно (светит) – </a:t>
                      </a:r>
                      <a:r>
                        <a:rPr lang="en-US" sz="1600"/>
                        <a:t>es(scheint)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его —</a:t>
                      </a:r>
                      <a:r>
                        <a:rPr lang="en-US" sz="1600"/>
                        <a:t>seiner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(мы даем) ему – 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en-US" sz="1600" dirty="0" err="1"/>
                        <a:t>wir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geben</a:t>
                      </a:r>
                      <a:r>
                        <a:rPr lang="en-US" sz="1600" dirty="0"/>
                        <a:t>) </a:t>
                      </a:r>
                      <a:r>
                        <a:rPr lang="en-US" sz="1600" dirty="0" err="1"/>
                        <a:t>ihm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(</a:t>
                      </a:r>
                      <a:r>
                        <a:rPr lang="de-DE" sz="1600" dirty="0" err="1"/>
                        <a:t>мы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варим</a:t>
                      </a:r>
                      <a:r>
                        <a:rPr lang="de-DE" sz="1600" dirty="0"/>
                        <a:t>) </a:t>
                      </a:r>
                      <a:r>
                        <a:rPr lang="de-DE" sz="1600" dirty="0" err="1"/>
                        <a:t>его</a:t>
                      </a:r>
                      <a:r>
                        <a:rPr lang="de-DE" sz="1600" dirty="0"/>
                        <a:t> – </a:t>
                      </a:r>
                      <a:endParaRPr lang="ru-RU" sz="1600" dirty="0" smtClean="0"/>
                    </a:p>
                    <a:p>
                      <a:r>
                        <a:rPr lang="de-DE" sz="1600" dirty="0" smtClean="0"/>
                        <a:t>(</a:t>
                      </a:r>
                      <a:r>
                        <a:rPr lang="de-DE" sz="1600" dirty="0"/>
                        <a:t>wir kochen) es</a:t>
                      </a:r>
                    </a:p>
                  </a:txBody>
                  <a:tcPr marL="0" marR="0" marT="0" marB="0"/>
                </a:tc>
              </a:tr>
              <a:tr h="471682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она (работает) –</a:t>
                      </a:r>
                      <a:r>
                        <a:rPr lang="en-US" sz="1600"/>
                        <a:t>sie (arbeitet)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её — </a:t>
                      </a:r>
                      <a:r>
                        <a:rPr lang="en-US" sz="1600"/>
                        <a:t>ihrer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(</a:t>
                      </a:r>
                      <a:r>
                        <a:rPr lang="de-DE" sz="1600" dirty="0" err="1"/>
                        <a:t>мы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пишем</a:t>
                      </a:r>
                      <a:r>
                        <a:rPr lang="de-DE" sz="1600" dirty="0"/>
                        <a:t>) </a:t>
                      </a:r>
                      <a:r>
                        <a:rPr lang="de-DE" sz="1600" dirty="0" err="1"/>
                        <a:t>ей</a:t>
                      </a:r>
                      <a:r>
                        <a:rPr lang="de-DE" sz="1600" dirty="0"/>
                        <a:t> – </a:t>
                      </a:r>
                      <a:endParaRPr lang="ru-RU" sz="1600" dirty="0" smtClean="0"/>
                    </a:p>
                    <a:p>
                      <a:r>
                        <a:rPr lang="de-DE" sz="1600" dirty="0" smtClean="0"/>
                        <a:t>(</a:t>
                      </a:r>
                      <a:r>
                        <a:rPr lang="de-DE" sz="1600" dirty="0"/>
                        <a:t>wir schreiben) ihr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(</a:t>
                      </a:r>
                      <a:r>
                        <a:rPr lang="de-DE" sz="1600" dirty="0" err="1"/>
                        <a:t>мы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моем</a:t>
                      </a:r>
                      <a:r>
                        <a:rPr lang="de-DE" sz="1600" dirty="0"/>
                        <a:t>) </a:t>
                      </a:r>
                      <a:r>
                        <a:rPr lang="de-DE" sz="1600" dirty="0" err="1"/>
                        <a:t>её</a:t>
                      </a:r>
                      <a:r>
                        <a:rPr lang="de-DE" sz="1600" dirty="0"/>
                        <a:t> – </a:t>
                      </a:r>
                      <a:endParaRPr lang="ru-RU" sz="1600" dirty="0" smtClean="0"/>
                    </a:p>
                    <a:p>
                      <a:r>
                        <a:rPr lang="de-DE" sz="1600" dirty="0" smtClean="0"/>
                        <a:t>(</a:t>
                      </a:r>
                      <a:r>
                        <a:rPr lang="de-DE" sz="1600" dirty="0"/>
                        <a:t>wir waschen) sie</a:t>
                      </a:r>
                    </a:p>
                  </a:txBody>
                  <a:tcPr marL="0" marR="0" marT="0" marB="0"/>
                </a:tc>
              </a:tr>
              <a:tr h="235841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Plural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682">
                <a:tc>
                  <a:txBody>
                    <a:bodyPr/>
                    <a:lstStyle/>
                    <a:p>
                      <a:r>
                        <a:rPr lang="ru-RU" sz="1600"/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мы (даем) – </a:t>
                      </a:r>
                      <a:r>
                        <a:rPr lang="en-US" sz="1600"/>
                        <a:t>wir(geben)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нас —</a:t>
                      </a:r>
                      <a:r>
                        <a:rPr lang="en-US" sz="1600" dirty="0" err="1"/>
                        <a:t>unser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(он одолжит) нам – (</a:t>
                      </a:r>
                      <a:r>
                        <a:rPr lang="ru-RU" sz="1600" dirty="0" err="1"/>
                        <a:t>er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leiht</a:t>
                      </a:r>
                      <a:r>
                        <a:rPr lang="ru-RU" sz="1600" dirty="0"/>
                        <a:t>) </a:t>
                      </a:r>
                      <a:r>
                        <a:rPr lang="ru-RU" sz="1600" dirty="0" err="1"/>
                        <a:t>uns</a:t>
                      </a:r>
                      <a:endParaRPr lang="ru-RU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(она любит) нас – 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/>
                        <a:t>sie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liebt</a:t>
                      </a:r>
                      <a:r>
                        <a:rPr lang="ru-RU" sz="1600" dirty="0"/>
                        <a:t>) </a:t>
                      </a:r>
                      <a:r>
                        <a:rPr lang="ru-RU" sz="1600" dirty="0" err="1"/>
                        <a:t>uns</a:t>
                      </a:r>
                      <a:endParaRPr lang="ru-RU" sz="1600" dirty="0"/>
                    </a:p>
                  </a:txBody>
                  <a:tcPr marL="0" marR="0" marT="0" marB="0"/>
                </a:tc>
              </a:tr>
              <a:tr h="471682">
                <a:tc>
                  <a:txBody>
                    <a:bodyPr/>
                    <a:lstStyle/>
                    <a:p>
                      <a:r>
                        <a:rPr lang="ru-RU" sz="160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вы (ворчите) – </a:t>
                      </a:r>
                      <a:r>
                        <a:rPr lang="en-US" sz="1600"/>
                        <a:t>ihr(brummt)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вас  —</a:t>
                      </a:r>
                      <a:r>
                        <a:rPr lang="en-US" sz="1600"/>
                        <a:t>euer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(она лжет) вам – 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/>
                        <a:t>sie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lügt</a:t>
                      </a:r>
                      <a:r>
                        <a:rPr lang="ru-RU" sz="1600" dirty="0"/>
                        <a:t>) </a:t>
                      </a:r>
                      <a:r>
                        <a:rPr lang="ru-RU" sz="1600" dirty="0" err="1"/>
                        <a:t>euch</a:t>
                      </a:r>
                      <a:endParaRPr lang="ru-RU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(он заметил) вас – 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/>
                        <a:t>er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merkte</a:t>
                      </a:r>
                      <a:r>
                        <a:rPr lang="ru-RU" sz="1600" dirty="0"/>
                        <a:t>) </a:t>
                      </a:r>
                      <a:r>
                        <a:rPr lang="ru-RU" sz="1600" dirty="0" err="1"/>
                        <a:t>euch</a:t>
                      </a:r>
                      <a:endParaRPr lang="ru-RU" sz="1600" dirty="0"/>
                    </a:p>
                  </a:txBody>
                  <a:tcPr marL="0" marR="0" marT="0" marB="0"/>
                </a:tc>
              </a:tr>
              <a:tr h="471682">
                <a:tc>
                  <a:txBody>
                    <a:bodyPr/>
                    <a:lstStyle/>
                    <a:p>
                      <a:r>
                        <a:rPr lang="ru-RU" sz="1600"/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они (слышат) –</a:t>
                      </a:r>
                      <a:r>
                        <a:rPr lang="en-US" sz="1600"/>
                        <a:t>sie (hören)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их — </a:t>
                      </a:r>
                      <a:r>
                        <a:rPr lang="en-US" sz="1600"/>
                        <a:t>ihrer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(он покажет) им – 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/>
                        <a:t>er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zeigt</a:t>
                      </a:r>
                      <a:r>
                        <a:rPr lang="ru-RU" sz="1600" dirty="0"/>
                        <a:t>) </a:t>
                      </a:r>
                      <a:r>
                        <a:rPr lang="ru-RU" sz="1600" dirty="0" err="1"/>
                        <a:t>ihnen</a:t>
                      </a:r>
                      <a:endParaRPr lang="ru-RU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(</a:t>
                      </a:r>
                      <a:r>
                        <a:rPr lang="de-DE" sz="1600" dirty="0" err="1"/>
                        <a:t>мы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везем</a:t>
                      </a:r>
                      <a:r>
                        <a:rPr lang="de-DE" sz="1600" dirty="0"/>
                        <a:t>) </a:t>
                      </a:r>
                      <a:r>
                        <a:rPr lang="de-DE" sz="1600" dirty="0" err="1"/>
                        <a:t>их</a:t>
                      </a:r>
                      <a:r>
                        <a:rPr lang="de-DE" sz="1600" dirty="0"/>
                        <a:t> – </a:t>
                      </a:r>
                      <a:endParaRPr lang="ru-RU" sz="1600" dirty="0" smtClean="0"/>
                    </a:p>
                    <a:p>
                      <a:r>
                        <a:rPr lang="de-DE" sz="1600" dirty="0" smtClean="0"/>
                        <a:t>(</a:t>
                      </a:r>
                      <a:r>
                        <a:rPr lang="de-DE" sz="1600" dirty="0"/>
                        <a:t>wir fahren) sie</a:t>
                      </a:r>
                    </a:p>
                  </a:txBody>
                  <a:tcPr marL="0" marR="0" marT="0" marB="0"/>
                </a:tc>
              </a:tr>
              <a:tr h="690945">
                <a:tc>
                  <a:txBody>
                    <a:bodyPr/>
                    <a:lstStyle/>
                    <a:p>
                      <a:r>
                        <a:rPr lang="ru-RU" sz="1600" dirty="0"/>
                        <a:t>вежливая форма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Вы (летите) – </a:t>
                      </a:r>
                      <a:r>
                        <a:rPr lang="en-US" sz="1600" dirty="0" err="1"/>
                        <a:t>Sie</a:t>
                      </a:r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fliegen</a:t>
                      </a:r>
                      <a:r>
                        <a:rPr lang="en-US" sz="1600" dirty="0"/>
                        <a:t>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Вас —</a:t>
                      </a:r>
                      <a:r>
                        <a:rPr lang="en-US" sz="1600" dirty="0" err="1"/>
                        <a:t>Ihrer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(она доверяет) Вам– (</a:t>
                      </a:r>
                      <a:r>
                        <a:rPr lang="en-US" sz="1600" dirty="0" err="1"/>
                        <a:t>sie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vertraut</a:t>
                      </a:r>
                      <a:r>
                        <a:rPr lang="en-US" sz="1600" dirty="0"/>
                        <a:t>)</a:t>
                      </a:r>
                      <a:r>
                        <a:rPr lang="en-US" sz="1600" dirty="0" err="1"/>
                        <a:t>Ihnen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(он уважает) Вас – 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/>
                        <a:t>er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achtet</a:t>
                      </a:r>
                      <a:r>
                        <a:rPr lang="ru-RU" sz="1600" dirty="0"/>
                        <a:t>) </a:t>
                      </a:r>
                      <a:r>
                        <a:rPr lang="ru-RU" sz="1600" dirty="0" err="1"/>
                        <a:t>Sie</a:t>
                      </a:r>
                      <a:endParaRPr lang="ru-RU" sz="16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Модальные глаголы</a:t>
            </a:r>
            <a:endParaRPr lang="ru-RU" sz="3600" b="1" dirty="0"/>
          </a:p>
        </p:txBody>
      </p:sp>
      <p:sp>
        <p:nvSpPr>
          <p:cNvPr id="23554" name="AutoShape 2" descr="https://im0-tub-ru.yandex.net/i?id=1a9b04bdbcec98abd51709545e84f45a&amp;n=33&amp;h=141&amp;w=48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s://im0-tub-ru.yandex.net/i?id=1a9b04bdbcec98abd51709545e84f45a&amp;n=33&amp;h=141&amp;w=48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https://im1-tub-ru.yandex.net/i?id=2fa20df2dafe67e91dfad3010c96ef08&amp;n=33&amp;h=129&amp;w=4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2" name="Picture 10" descr="Спряжение модальных глаголов Präsens"/>
          <p:cNvPicPr>
            <a:picLocks noChangeAspect="1" noChangeArrowheads="1"/>
          </p:cNvPicPr>
          <p:nvPr/>
        </p:nvPicPr>
        <p:blipFill>
          <a:blip r:embed="rId2" cstate="print"/>
          <a:srcRect b="9999"/>
          <a:stretch>
            <a:fillRect/>
          </a:stretch>
        </p:blipFill>
        <p:spPr bwMode="auto">
          <a:xfrm>
            <a:off x="214282" y="2214554"/>
            <a:ext cx="8751888" cy="2643206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В немецком языке 4 падежа: 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1785950"/>
          </a:xfrm>
        </p:spPr>
        <p:txBody>
          <a:bodyPr>
            <a:normAutofit/>
          </a:bodyPr>
          <a:lstStyle/>
          <a:p>
            <a:pPr marL="96838" indent="-3175"/>
            <a:r>
              <a:rPr lang="en-US" sz="2400" b="1" dirty="0" err="1" smtClean="0"/>
              <a:t>Nominativ</a:t>
            </a:r>
            <a:r>
              <a:rPr lang="en-US" sz="2400" b="1" dirty="0" smtClean="0"/>
              <a:t> (N)</a:t>
            </a:r>
            <a:r>
              <a:rPr lang="en-US" sz="2400" dirty="0" smtClean="0"/>
              <a:t> – </a:t>
            </a:r>
            <a:r>
              <a:rPr lang="ru-RU" sz="2400" dirty="0" smtClean="0"/>
              <a:t>отвечает на вопросы: </a:t>
            </a:r>
            <a:r>
              <a:rPr lang="en-US" sz="2400" b="1" dirty="0" err="1" smtClean="0"/>
              <a:t>wer</a:t>
            </a:r>
            <a:r>
              <a:rPr lang="en-US" sz="2400" b="1" dirty="0" smtClean="0"/>
              <a:t>? </a:t>
            </a:r>
            <a:r>
              <a:rPr lang="en-US" sz="2400" dirty="0" smtClean="0"/>
              <a:t>(</a:t>
            </a:r>
            <a:r>
              <a:rPr lang="ru-RU" sz="2400" dirty="0" smtClean="0"/>
              <a:t>кто?) </a:t>
            </a:r>
            <a:r>
              <a:rPr lang="en-US" sz="2400" b="1" dirty="0" smtClean="0"/>
              <a:t>was? </a:t>
            </a:r>
            <a:r>
              <a:rPr lang="en-US" sz="2400" dirty="0" smtClean="0"/>
              <a:t>(</a:t>
            </a:r>
            <a:r>
              <a:rPr lang="ru-RU" sz="2400" dirty="0" smtClean="0"/>
              <a:t>что?) </a:t>
            </a:r>
          </a:p>
          <a:p>
            <a:pPr marL="96838" indent="-3175"/>
            <a:r>
              <a:rPr lang="en-US" sz="2400" b="1" dirty="0" err="1" smtClean="0"/>
              <a:t>Genitiv</a:t>
            </a:r>
            <a:r>
              <a:rPr lang="en-US" sz="2400" b="1" dirty="0" smtClean="0"/>
              <a:t> (G)</a:t>
            </a:r>
            <a:r>
              <a:rPr lang="en-US" sz="2400" dirty="0" smtClean="0"/>
              <a:t> –</a:t>
            </a:r>
            <a:r>
              <a:rPr lang="en-US" sz="2400" b="1" dirty="0" smtClean="0"/>
              <a:t> </a:t>
            </a:r>
            <a:r>
              <a:rPr lang="en-US" sz="2400" b="1" dirty="0" err="1" smtClean="0"/>
              <a:t>wessen</a:t>
            </a:r>
            <a:r>
              <a:rPr lang="en-US" sz="2400" b="1" dirty="0" smtClean="0"/>
              <a:t>?</a:t>
            </a:r>
            <a:r>
              <a:rPr lang="en-US" sz="2400" dirty="0" smtClean="0"/>
              <a:t> (</a:t>
            </a:r>
            <a:r>
              <a:rPr lang="ru-RU" sz="2400" dirty="0" smtClean="0"/>
              <a:t>чей? чья? чье?)</a:t>
            </a:r>
          </a:p>
          <a:p>
            <a:pPr marL="96838" indent="-3175"/>
            <a:r>
              <a:rPr lang="en-US" sz="2400" b="1" dirty="0" err="1" smtClean="0"/>
              <a:t>Dativ</a:t>
            </a:r>
            <a:r>
              <a:rPr lang="en-US" sz="2400" b="1" dirty="0" smtClean="0"/>
              <a:t> (D)</a:t>
            </a:r>
            <a:r>
              <a:rPr lang="en-US" sz="2400" dirty="0" smtClean="0"/>
              <a:t> -  </a:t>
            </a:r>
            <a:r>
              <a:rPr lang="en-US" sz="2400" b="1" dirty="0" err="1" smtClean="0"/>
              <a:t>wem</a:t>
            </a:r>
            <a:r>
              <a:rPr lang="en-US" sz="2400" b="1" dirty="0" smtClean="0"/>
              <a:t>? </a:t>
            </a:r>
            <a:r>
              <a:rPr lang="en-US" sz="2400" dirty="0" smtClean="0"/>
              <a:t>(</a:t>
            </a:r>
            <a:r>
              <a:rPr lang="ru-RU" sz="2400" dirty="0" smtClean="0"/>
              <a:t>кому?) </a:t>
            </a:r>
            <a:r>
              <a:rPr lang="en-US" sz="2400" b="1" dirty="0" err="1" smtClean="0"/>
              <a:t>wann</a:t>
            </a:r>
            <a:r>
              <a:rPr lang="en-US" sz="2400" b="1" dirty="0" smtClean="0"/>
              <a:t>? </a:t>
            </a:r>
            <a:r>
              <a:rPr lang="en-US" sz="2400" dirty="0" smtClean="0"/>
              <a:t>(</a:t>
            </a:r>
            <a:r>
              <a:rPr lang="ru-RU" sz="2400" dirty="0" smtClean="0"/>
              <a:t>когда?) </a:t>
            </a:r>
            <a:r>
              <a:rPr lang="en-US" sz="2400" b="1" dirty="0" err="1" smtClean="0"/>
              <a:t>wo</a:t>
            </a:r>
            <a:r>
              <a:rPr lang="en-US" sz="2400" b="1" dirty="0" smtClean="0"/>
              <a:t>?</a:t>
            </a:r>
            <a:r>
              <a:rPr lang="en-US" sz="2400" dirty="0" smtClean="0"/>
              <a:t> (</a:t>
            </a:r>
            <a:r>
              <a:rPr lang="ru-RU" sz="2400" dirty="0" smtClean="0"/>
              <a:t>где?) </a:t>
            </a:r>
            <a:r>
              <a:rPr lang="en-US" sz="2400" b="1" dirty="0" err="1" smtClean="0"/>
              <a:t>wie</a:t>
            </a:r>
            <a:r>
              <a:rPr lang="en-US" sz="2400" b="1" dirty="0" smtClean="0"/>
              <a:t>? </a:t>
            </a:r>
            <a:r>
              <a:rPr lang="en-US" sz="2400" dirty="0" smtClean="0"/>
              <a:t>(</a:t>
            </a:r>
            <a:r>
              <a:rPr lang="ru-RU" sz="2400" dirty="0" smtClean="0"/>
              <a:t>как?)</a:t>
            </a:r>
          </a:p>
          <a:p>
            <a:pPr marL="96838" indent="-3175"/>
            <a:r>
              <a:rPr lang="en-US" sz="2400" b="1" dirty="0" err="1" smtClean="0"/>
              <a:t>Akkusativ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Akk</a:t>
            </a:r>
            <a:r>
              <a:rPr lang="en-US" sz="2400" b="1" dirty="0" smtClean="0"/>
              <a:t>)</a:t>
            </a:r>
            <a:r>
              <a:rPr lang="en-US" sz="2400" dirty="0" smtClean="0"/>
              <a:t> - </a:t>
            </a:r>
            <a:r>
              <a:rPr lang="en-US" sz="2400" b="1" dirty="0" err="1" smtClean="0"/>
              <a:t>wen</a:t>
            </a:r>
            <a:r>
              <a:rPr lang="en-US" sz="2400" b="1" dirty="0" smtClean="0"/>
              <a:t>? was?</a:t>
            </a:r>
            <a:r>
              <a:rPr lang="en-US" sz="2400" dirty="0" smtClean="0"/>
              <a:t> (</a:t>
            </a:r>
            <a:r>
              <a:rPr lang="ru-RU" sz="2400" dirty="0" smtClean="0"/>
              <a:t>кого? что?) </a:t>
            </a:r>
            <a:r>
              <a:rPr lang="en-US" sz="2400" b="1" dirty="0" err="1" smtClean="0"/>
              <a:t>wohin</a:t>
            </a:r>
            <a:r>
              <a:rPr lang="en-US" sz="2400" b="1" dirty="0" smtClean="0"/>
              <a:t>? </a:t>
            </a:r>
            <a:r>
              <a:rPr lang="en-US" sz="2400" dirty="0" smtClean="0"/>
              <a:t>(</a:t>
            </a:r>
            <a:r>
              <a:rPr lang="ru-RU" sz="2400" dirty="0" smtClean="0"/>
              <a:t>куда?)</a:t>
            </a:r>
          </a:p>
          <a:p>
            <a:pPr marL="96838" indent="-3175">
              <a:buNone/>
            </a:pPr>
            <a:endParaRPr lang="ru-RU" sz="2400" dirty="0"/>
          </a:p>
        </p:txBody>
      </p:sp>
      <p:sp>
        <p:nvSpPr>
          <p:cNvPr id="24578" name="AutoShape 2" descr="Спряжение модальных глаголов Präse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4214818"/>
          <a:ext cx="8501120" cy="10972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32203"/>
                <a:gridCol w="1825476"/>
                <a:gridCol w="1785501"/>
                <a:gridCol w="1718879"/>
                <a:gridCol w="1439061"/>
              </a:tblGrid>
              <a:tr h="666755">
                <a:tc>
                  <a:txBody>
                    <a:bodyPr/>
                    <a:lstStyle/>
                    <a:p>
                      <a:r>
                        <a:rPr lang="en-US" sz="2400" dirty="0" err="1"/>
                        <a:t>Nominativ</a:t>
                      </a:r>
                      <a:endParaRPr lang="en-US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der (maskulinum)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die (</a:t>
                      </a:r>
                      <a:r>
                        <a:rPr lang="en-US" sz="2400" dirty="0" err="1"/>
                        <a:t>femininum</a:t>
                      </a:r>
                      <a:r>
                        <a:rPr lang="en-US" sz="2400" dirty="0"/>
                        <a:t>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das (neutrum)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die </a:t>
                      </a:r>
                      <a:endParaRPr lang="ru-RU" sz="2400" dirty="0" smtClean="0"/>
                    </a:p>
                    <a:p>
                      <a:r>
                        <a:rPr lang="en-US" sz="2400" dirty="0" smtClean="0"/>
                        <a:t>(</a:t>
                      </a:r>
                      <a:r>
                        <a:rPr lang="en-US" sz="2400" dirty="0"/>
                        <a:t>plural)</a:t>
                      </a:r>
                    </a:p>
                  </a:txBody>
                  <a:tcPr marL="0" marR="0" marT="0" marB="0"/>
                </a:tc>
              </a:tr>
              <a:tr h="333377">
                <a:tc>
                  <a:txBody>
                    <a:bodyPr/>
                    <a:lstStyle/>
                    <a:p>
                      <a:r>
                        <a:rPr lang="en-US" sz="2400"/>
                        <a:t>Dativ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dem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der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dem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den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000232" y="3429000"/>
            <a:ext cx="5357849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Raleway"/>
                <a:cs typeface="Arial" pitchFamily="34" charset="0"/>
              </a:rPr>
              <a:t>Определённые артикли в Дат.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Raleway"/>
                <a:cs typeface="Arial" pitchFamily="34" charset="0"/>
              </a:rPr>
              <a:t>пад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Raleway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D6D6D"/>
                </a:solidFill>
                <a:effectLst/>
                <a:latin typeface="Raleway"/>
                <a:cs typeface="Arial" pitchFamily="34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5572140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In+ </a:t>
            </a:r>
            <a:r>
              <a:rPr lang="en-US" dirty="0" err="1" smtClean="0"/>
              <a:t>dem</a:t>
            </a:r>
            <a:r>
              <a:rPr lang="en-US" dirty="0" smtClean="0"/>
              <a:t> = </a:t>
            </a:r>
            <a:r>
              <a:rPr lang="en-US" dirty="0" err="1" smtClean="0"/>
              <a:t>im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5572140"/>
            <a:ext cx="1656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 + </a:t>
            </a:r>
            <a:r>
              <a:rPr lang="en-US" dirty="0" err="1" smtClean="0"/>
              <a:t>dem</a:t>
            </a:r>
            <a:r>
              <a:rPr lang="en-US" dirty="0" smtClean="0"/>
              <a:t> = am.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Склонение определенного и неопределенного артиклей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5604" name="Picture 4" descr="Y 5e784233"/>
          <p:cNvPicPr>
            <a:picLocks noChangeAspect="1" noChangeArrowheads="1"/>
          </p:cNvPicPr>
          <p:nvPr/>
        </p:nvPicPr>
        <p:blipFill>
          <a:blip r:embed="rId2" cstate="print"/>
          <a:srcRect b="10377"/>
          <a:stretch>
            <a:fillRect/>
          </a:stretch>
        </p:blipFill>
        <p:spPr bwMode="auto">
          <a:xfrm>
            <a:off x="428596" y="2786058"/>
            <a:ext cx="8501122" cy="2071702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Образование порядковых числительных в немецком языке.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Autofit/>
          </a:bodyPr>
          <a:lstStyle/>
          <a:p>
            <a:pPr marL="273050" indent="-273050"/>
            <a:r>
              <a:rPr lang="ru-RU" sz="1800" dirty="0" smtClean="0"/>
              <a:t>Запомните исключения из правил!</a:t>
            </a:r>
            <a:br>
              <a:rPr lang="ru-RU" sz="1800" dirty="0" smtClean="0"/>
            </a:br>
            <a:r>
              <a:rPr lang="ru-RU" sz="1800" dirty="0" smtClean="0"/>
              <a:t>1. = </a:t>
            </a:r>
            <a:r>
              <a:rPr lang="ru-RU" sz="1800" dirty="0" err="1" smtClean="0"/>
              <a:t>der</a:t>
            </a:r>
            <a:r>
              <a:rPr lang="ru-RU" sz="1800" dirty="0" smtClean="0"/>
              <a:t> </a:t>
            </a:r>
            <a:r>
              <a:rPr lang="ru-RU" sz="1800" dirty="0" err="1" smtClean="0"/>
              <a:t>erste</a:t>
            </a:r>
            <a:r>
              <a:rPr lang="ru-RU" sz="1800" dirty="0" smtClean="0"/>
              <a:t> - первый</a:t>
            </a:r>
            <a:br>
              <a:rPr lang="ru-RU" sz="1800" dirty="0" smtClean="0"/>
            </a:br>
            <a:r>
              <a:rPr lang="ru-RU" sz="1800" dirty="0" smtClean="0"/>
              <a:t>3. = </a:t>
            </a:r>
            <a:r>
              <a:rPr lang="ru-RU" sz="1800" dirty="0" err="1" smtClean="0"/>
              <a:t>der</a:t>
            </a:r>
            <a:r>
              <a:rPr lang="ru-RU" sz="1800" dirty="0" smtClean="0"/>
              <a:t> </a:t>
            </a:r>
            <a:r>
              <a:rPr lang="ru-RU" sz="1800" dirty="0" err="1" smtClean="0"/>
              <a:t>dritte</a:t>
            </a:r>
            <a:r>
              <a:rPr lang="ru-RU" sz="1800" dirty="0" smtClean="0"/>
              <a:t> - третий</a:t>
            </a:r>
            <a:br>
              <a:rPr lang="ru-RU" sz="1800" dirty="0" smtClean="0"/>
            </a:br>
            <a:r>
              <a:rPr lang="ru-RU" sz="1800" dirty="0" smtClean="0"/>
              <a:t>7. = </a:t>
            </a:r>
            <a:r>
              <a:rPr lang="ru-RU" sz="1800" dirty="0" err="1" smtClean="0"/>
              <a:t>der</a:t>
            </a:r>
            <a:r>
              <a:rPr lang="ru-RU" sz="1800" dirty="0" smtClean="0"/>
              <a:t> </a:t>
            </a:r>
            <a:r>
              <a:rPr lang="ru-RU" sz="1800" dirty="0" err="1" smtClean="0"/>
              <a:t>siebte</a:t>
            </a:r>
            <a:r>
              <a:rPr lang="ru-RU" sz="1800" dirty="0" smtClean="0"/>
              <a:t> - седьмой</a:t>
            </a:r>
            <a:br>
              <a:rPr lang="ru-RU" sz="1800" dirty="0" smtClean="0"/>
            </a:br>
            <a:r>
              <a:rPr lang="ru-RU" sz="1800" dirty="0" smtClean="0"/>
              <a:t>8. = </a:t>
            </a:r>
            <a:r>
              <a:rPr lang="ru-RU" sz="1800" dirty="0" err="1" smtClean="0"/>
              <a:t>der</a:t>
            </a:r>
            <a:r>
              <a:rPr lang="ru-RU" sz="1800" dirty="0" smtClean="0"/>
              <a:t> </a:t>
            </a:r>
            <a:r>
              <a:rPr lang="ru-RU" sz="1800" dirty="0" err="1" smtClean="0"/>
              <a:t>achte</a:t>
            </a:r>
            <a:r>
              <a:rPr lang="ru-RU" sz="1800" dirty="0" smtClean="0"/>
              <a:t> – восьмой</a:t>
            </a:r>
          </a:p>
          <a:p>
            <a:r>
              <a:rPr lang="de-DE" sz="1800" dirty="0" err="1" smtClean="0"/>
              <a:t>Образвание</a:t>
            </a:r>
            <a:r>
              <a:rPr lang="de-DE" sz="1800" dirty="0" smtClean="0"/>
              <a:t> </a:t>
            </a:r>
            <a:r>
              <a:rPr lang="de-DE" sz="1800" dirty="0" err="1" smtClean="0"/>
              <a:t>порядковых</a:t>
            </a:r>
            <a:r>
              <a:rPr lang="de-DE" sz="1800" dirty="0" smtClean="0"/>
              <a:t> </a:t>
            </a:r>
            <a:r>
              <a:rPr lang="de-DE" sz="1800" dirty="0" err="1" smtClean="0"/>
              <a:t>числительных</a:t>
            </a:r>
            <a:r>
              <a:rPr lang="de-DE" sz="1800" dirty="0" smtClean="0"/>
              <a:t> </a:t>
            </a:r>
            <a:r>
              <a:rPr lang="de-DE" sz="1800" dirty="0" err="1" smtClean="0"/>
              <a:t>от</a:t>
            </a:r>
            <a:r>
              <a:rPr lang="de-DE" sz="1800" dirty="0" smtClean="0"/>
              <a:t> 1 </a:t>
            </a:r>
            <a:r>
              <a:rPr lang="de-DE" sz="1800" dirty="0" err="1" smtClean="0"/>
              <a:t>до</a:t>
            </a:r>
            <a:r>
              <a:rPr lang="de-DE" sz="1800" dirty="0" smtClean="0"/>
              <a:t> 19:</a:t>
            </a:r>
          </a:p>
          <a:p>
            <a:pPr marL="2335213" indent="-3175">
              <a:buNone/>
            </a:pPr>
            <a:r>
              <a:rPr lang="de-DE" sz="1800" dirty="0" smtClean="0"/>
              <a:t>1. – eins - der (die, das) </a:t>
            </a:r>
            <a:r>
              <a:rPr lang="de-DE" sz="1800" b="1" dirty="0" smtClean="0"/>
              <a:t>erste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2. – zwei – der (die, das) zweite</a:t>
            </a:r>
            <a:br>
              <a:rPr lang="de-DE" sz="1800" dirty="0" smtClean="0"/>
            </a:br>
            <a:r>
              <a:rPr lang="de-DE" sz="1800" dirty="0" smtClean="0"/>
              <a:t>3. – drei  – der (die, das) </a:t>
            </a:r>
            <a:r>
              <a:rPr lang="de-DE" sz="1800" b="1" dirty="0" smtClean="0"/>
              <a:t>dritte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4. – vier – der (die, das) vierte</a:t>
            </a:r>
            <a:br>
              <a:rPr lang="de-DE" sz="1800" dirty="0" smtClean="0"/>
            </a:br>
            <a:r>
              <a:rPr lang="de-DE" sz="1800" dirty="0" smtClean="0"/>
              <a:t>5. – fünf – der (die, das) fünfte</a:t>
            </a:r>
            <a:br>
              <a:rPr lang="de-DE" sz="1800" dirty="0" smtClean="0"/>
            </a:br>
            <a:r>
              <a:rPr lang="de-DE" sz="1800" dirty="0" smtClean="0"/>
              <a:t>10. – zehn – der (die, das) zehnte</a:t>
            </a:r>
            <a:br>
              <a:rPr lang="de-DE" sz="1800" dirty="0" smtClean="0"/>
            </a:br>
            <a:r>
              <a:rPr lang="de-DE" sz="1800" dirty="0" smtClean="0"/>
              <a:t>11. – elf – der (die, das) elfte</a:t>
            </a:r>
            <a:br>
              <a:rPr lang="de-DE" sz="1800" dirty="0" smtClean="0"/>
            </a:br>
            <a:r>
              <a:rPr lang="de-DE" sz="1800" dirty="0" smtClean="0"/>
              <a:t>12. – zwölf – der (die, das) zwölfte</a:t>
            </a:r>
            <a:endParaRPr lang="ru-RU" sz="1800" dirty="0" smtClean="0"/>
          </a:p>
          <a:p>
            <a:r>
              <a:rPr lang="ru-RU" sz="1800" dirty="0" smtClean="0"/>
              <a:t>Порядковые числительные </a:t>
            </a:r>
            <a:r>
              <a:rPr lang="ru-RU" sz="1800" b="1" dirty="0" smtClean="0"/>
              <a:t>от 20</a:t>
            </a:r>
            <a:r>
              <a:rPr lang="ru-RU" sz="1800" dirty="0" smtClean="0"/>
              <a:t> присоединяют окончание </a:t>
            </a:r>
            <a:r>
              <a:rPr lang="ru-RU" sz="1800" b="1" dirty="0" smtClean="0"/>
              <a:t>„-</a:t>
            </a:r>
            <a:r>
              <a:rPr lang="en-US" sz="1800" b="1" dirty="0" err="1" smtClean="0"/>
              <a:t>ste</a:t>
            </a:r>
            <a:r>
              <a:rPr lang="en-US" sz="1800" b="1" dirty="0" smtClean="0"/>
              <a:t>“</a:t>
            </a:r>
            <a:r>
              <a:rPr lang="en-US" sz="1800" dirty="0" smtClean="0"/>
              <a:t>, </a:t>
            </a:r>
            <a:r>
              <a:rPr lang="ru-RU" sz="1800" dirty="0" smtClean="0"/>
              <a:t>которое зависит от падежа:</a:t>
            </a:r>
          </a:p>
          <a:p>
            <a:pPr marL="2243138" indent="-3175">
              <a:buNone/>
            </a:pPr>
            <a:r>
              <a:rPr lang="ru-RU" sz="1800" dirty="0" smtClean="0"/>
              <a:t>20. – </a:t>
            </a:r>
            <a:r>
              <a:rPr lang="en-US" sz="1800" dirty="0" err="1" smtClean="0"/>
              <a:t>zwanzig</a:t>
            </a:r>
            <a:r>
              <a:rPr lang="en-US" sz="1800" dirty="0" smtClean="0"/>
              <a:t> – </a:t>
            </a:r>
            <a:r>
              <a:rPr lang="en-US" sz="1800" dirty="0" err="1" smtClean="0"/>
              <a:t>der</a:t>
            </a:r>
            <a:r>
              <a:rPr lang="en-US" sz="1800" dirty="0" smtClean="0"/>
              <a:t> (die, das) </a:t>
            </a:r>
            <a:r>
              <a:rPr lang="en-US" sz="1800" dirty="0" err="1" smtClean="0"/>
              <a:t>zwanzigste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21. – </a:t>
            </a:r>
            <a:r>
              <a:rPr lang="en-US" sz="1800" dirty="0" err="1" smtClean="0"/>
              <a:t>einundzwanzig</a:t>
            </a:r>
            <a:r>
              <a:rPr lang="en-US" sz="1800" dirty="0" smtClean="0"/>
              <a:t> – </a:t>
            </a:r>
            <a:r>
              <a:rPr lang="en-US" sz="1800" dirty="0" err="1" smtClean="0"/>
              <a:t>der</a:t>
            </a:r>
            <a:r>
              <a:rPr lang="en-US" sz="1800" dirty="0" smtClean="0"/>
              <a:t> (die, das) </a:t>
            </a:r>
            <a:r>
              <a:rPr lang="en-US" sz="1800" dirty="0" err="1" smtClean="0"/>
              <a:t>einundzwanzigste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22. – </a:t>
            </a:r>
            <a:r>
              <a:rPr lang="en-US" sz="1800" dirty="0" err="1" smtClean="0"/>
              <a:t>zweiundzwanzig</a:t>
            </a:r>
            <a:r>
              <a:rPr lang="en-US" sz="1800" dirty="0" smtClean="0"/>
              <a:t> – </a:t>
            </a:r>
            <a:r>
              <a:rPr lang="en-US" sz="1800" dirty="0" err="1" smtClean="0"/>
              <a:t>der</a:t>
            </a:r>
            <a:r>
              <a:rPr lang="en-US" sz="1800" dirty="0" smtClean="0"/>
              <a:t> (die, das</a:t>
            </a:r>
            <a:r>
              <a:rPr lang="ru-RU" sz="1800" dirty="0" smtClean="0"/>
              <a:t>) </a:t>
            </a:r>
            <a:r>
              <a:rPr lang="en-US" sz="1800" dirty="0" smtClean="0"/>
              <a:t> </a:t>
            </a:r>
            <a:r>
              <a:rPr lang="en-US" sz="1800" dirty="0" err="1" smtClean="0"/>
              <a:t>zweiundzwanzigste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de-DE" sz="1600" dirty="0" smtClean="0"/>
              <a:t/>
            </a:r>
            <a:br>
              <a:rPr lang="de-DE" sz="1600" dirty="0" smtClean="0"/>
            </a:b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Предлоги с Винительным и Дательным падежами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6626" name="Picture 2" descr="http://deutsch-sprechen.ru/images/anna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000240"/>
            <a:ext cx="6667500" cy="4257675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898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Возвратные глаголы (</a:t>
            </a:r>
            <a:r>
              <a:rPr lang="ru-RU" sz="2400" b="1" dirty="0" err="1" smtClean="0">
                <a:solidFill>
                  <a:srgbClr val="002060"/>
                </a:solidFill>
              </a:rPr>
              <a:t>Reflexive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Verben</a:t>
            </a:r>
            <a:r>
              <a:rPr lang="ru-RU" sz="2400" b="1" dirty="0" smtClean="0">
                <a:solidFill>
                  <a:srgbClr val="002060"/>
                </a:solidFill>
              </a:rPr>
              <a:t>)</a:t>
            </a:r>
            <a:r>
              <a:rPr lang="ru-RU" sz="2400" dirty="0" smtClean="0">
                <a:solidFill>
                  <a:srgbClr val="002060"/>
                </a:solidFill>
              </a:rPr>
              <a:t> состоят из собственно глагола и возвратного местоимения «</a:t>
            </a:r>
            <a:r>
              <a:rPr lang="ru-RU" sz="2400" u="sng" dirty="0" smtClean="0">
                <a:solidFill>
                  <a:srgbClr val="002060"/>
                </a:solidFill>
                <a:hlinkClick r:id="rId2"/>
              </a:rPr>
              <a:t>SICH</a:t>
            </a:r>
            <a:r>
              <a:rPr lang="ru-RU" sz="2400" dirty="0" smtClean="0">
                <a:solidFill>
                  <a:srgbClr val="002060"/>
                </a:solidFill>
              </a:rPr>
              <a:t>».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Возвратные глаголы в немецком"/>
          <p:cNvPicPr>
            <a:picLocks noChangeAspect="1" noChangeArrowheads="1"/>
          </p:cNvPicPr>
          <p:nvPr/>
        </p:nvPicPr>
        <p:blipFill>
          <a:blip r:embed="rId3" cstate="print"/>
          <a:srcRect b="11392"/>
          <a:stretch>
            <a:fillRect/>
          </a:stretch>
        </p:blipFill>
        <p:spPr bwMode="auto">
          <a:xfrm>
            <a:off x="1285852" y="2357430"/>
            <a:ext cx="6776357" cy="3429024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000264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теперь давайте посмотрим таблицу спряжения возвратного глагола </a:t>
            </a:r>
            <a:r>
              <a:rPr lang="ru-RU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sich</a:t>
            </a:r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freuen</a:t>
            </a:r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Частица </a:t>
            </a:r>
            <a:r>
              <a:rPr lang="ru-RU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sich</a:t>
            </a:r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для него изменяется в </a:t>
            </a:r>
            <a:r>
              <a:rPr lang="ru-RU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Akkusativ</a:t>
            </a:r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как и для большинства возвратных глаголов:</a:t>
            </a:r>
            <a:b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4" descr="Спряжение возвратных глаголов в немецк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643182"/>
            <a:ext cx="8363472" cy="3768158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Спряжение сильных глаголов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5362" name="Picture 2" descr="http://www.de-online.ru/novosti/2015-3/Bildschirmfoto_2015-02-24_um_14.28.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500306"/>
            <a:ext cx="7991335" cy="2828934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/>
              <a:t>     - положительную</a:t>
            </a:r>
            <a:r>
              <a:rPr lang="ru-RU" sz="2000" dirty="0" smtClean="0"/>
              <a:t> (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Positiv</a:t>
            </a:r>
            <a:r>
              <a:rPr lang="en-US" sz="2000" dirty="0" smtClean="0"/>
              <a:t>) = dick (</a:t>
            </a:r>
            <a:r>
              <a:rPr lang="ru-RU" sz="2000" dirty="0" smtClean="0"/>
              <a:t>толстый)</a:t>
            </a:r>
            <a:br>
              <a:rPr lang="ru-RU" sz="2000" dirty="0" smtClean="0"/>
            </a:br>
            <a:r>
              <a:rPr lang="ru-RU" sz="2000" b="1" dirty="0" smtClean="0"/>
              <a:t>- сравнительную</a:t>
            </a:r>
            <a:r>
              <a:rPr lang="ru-RU" sz="2000" dirty="0" smtClean="0"/>
              <a:t> (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Komparativ</a:t>
            </a:r>
            <a:r>
              <a:rPr lang="en-US" sz="2000" dirty="0" smtClean="0"/>
              <a:t>) = dick</a:t>
            </a:r>
            <a:r>
              <a:rPr lang="en-US" sz="2000" b="1" dirty="0" smtClean="0"/>
              <a:t>er</a:t>
            </a:r>
            <a:r>
              <a:rPr lang="en-US" sz="2000" dirty="0" smtClean="0"/>
              <a:t> (</a:t>
            </a:r>
            <a:r>
              <a:rPr lang="ru-RU" sz="2000" dirty="0" smtClean="0"/>
              <a:t>толще)</a:t>
            </a:r>
            <a:br>
              <a:rPr lang="ru-RU" sz="2000" dirty="0" smtClean="0"/>
            </a:br>
            <a:r>
              <a:rPr lang="ru-RU" sz="2000" b="1" dirty="0" smtClean="0"/>
              <a:t>- превосходную</a:t>
            </a:r>
            <a:r>
              <a:rPr lang="ru-RU" sz="2000" dirty="0" smtClean="0"/>
              <a:t> (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Superlativ</a:t>
            </a:r>
            <a:r>
              <a:rPr lang="en-US" sz="2000" dirty="0" smtClean="0"/>
              <a:t>)= </a:t>
            </a:r>
            <a:r>
              <a:rPr lang="en-US" sz="2000" b="1" dirty="0" smtClean="0"/>
              <a:t>am</a:t>
            </a:r>
            <a:r>
              <a:rPr lang="en-US" sz="2000" dirty="0" smtClean="0"/>
              <a:t> </a:t>
            </a:r>
            <a:r>
              <a:rPr lang="en-US" sz="2000" dirty="0" err="1" smtClean="0"/>
              <a:t>dick</a:t>
            </a:r>
            <a:r>
              <a:rPr lang="en-US" sz="2000" b="1" dirty="0" err="1" smtClean="0"/>
              <a:t>sten</a:t>
            </a:r>
            <a:r>
              <a:rPr lang="en-US" sz="2000" dirty="0" smtClean="0"/>
              <a:t> (</a:t>
            </a:r>
            <a:r>
              <a:rPr lang="en-US" sz="2000" b="1" dirty="0" err="1" smtClean="0"/>
              <a:t>der</a:t>
            </a:r>
            <a:r>
              <a:rPr lang="en-US" sz="2000" dirty="0" smtClean="0"/>
              <a:t> </a:t>
            </a:r>
            <a:r>
              <a:rPr lang="en-US" sz="2000" dirty="0" err="1" smtClean="0"/>
              <a:t>dick</a:t>
            </a:r>
            <a:r>
              <a:rPr lang="en-US" sz="2000" b="1" dirty="0" err="1" smtClean="0"/>
              <a:t>ste</a:t>
            </a:r>
            <a:r>
              <a:rPr lang="en-US" sz="2000" dirty="0" smtClean="0"/>
              <a:t>) (</a:t>
            </a:r>
            <a:r>
              <a:rPr lang="ru-RU" sz="2000" dirty="0" smtClean="0"/>
              <a:t>самый толстый)</a:t>
            </a:r>
          </a:p>
          <a:p>
            <a:pPr>
              <a:buNone/>
            </a:pPr>
            <a:endParaRPr lang="ru-RU" sz="2000" dirty="0" smtClean="0"/>
          </a:p>
          <a:p>
            <a:pPr marL="992188" indent="-273050"/>
            <a:r>
              <a:rPr lang="de-DE" sz="2000" dirty="0" smtClean="0"/>
              <a:t>schnell (</a:t>
            </a:r>
            <a:r>
              <a:rPr lang="de-DE" sz="2000" dirty="0" err="1" smtClean="0"/>
              <a:t>быстрый</a:t>
            </a:r>
            <a:r>
              <a:rPr lang="de-DE" sz="2000" dirty="0" smtClean="0"/>
              <a:t>) - schnell</a:t>
            </a:r>
            <a:r>
              <a:rPr lang="de-DE" sz="2000" b="1" dirty="0" smtClean="0"/>
              <a:t>er</a:t>
            </a:r>
            <a:r>
              <a:rPr lang="de-DE" sz="2000" dirty="0" smtClean="0"/>
              <a:t> - der, die, das schnell</a:t>
            </a:r>
            <a:r>
              <a:rPr lang="de-DE" sz="2000" b="1" dirty="0" smtClean="0"/>
              <a:t>ste</a:t>
            </a:r>
            <a:endParaRPr lang="de-DE" sz="2000" dirty="0" smtClean="0"/>
          </a:p>
          <a:p>
            <a:pPr marL="992188" indent="-273050"/>
            <a:r>
              <a:rPr lang="de-DE" sz="2000" dirty="0" smtClean="0"/>
              <a:t>klein (</a:t>
            </a:r>
            <a:r>
              <a:rPr lang="de-DE" sz="2000" dirty="0" err="1" smtClean="0"/>
              <a:t>маленький</a:t>
            </a:r>
            <a:r>
              <a:rPr lang="de-DE" sz="2000" dirty="0" smtClean="0"/>
              <a:t>) - klein</a:t>
            </a:r>
            <a:r>
              <a:rPr lang="de-DE" sz="2000" b="1" dirty="0" smtClean="0"/>
              <a:t>er</a:t>
            </a:r>
            <a:r>
              <a:rPr lang="de-DE" sz="2000" dirty="0" smtClean="0"/>
              <a:t> - der, die, das klein</a:t>
            </a:r>
            <a:r>
              <a:rPr lang="de-DE" sz="2000" b="1" dirty="0" smtClean="0"/>
              <a:t>ste</a:t>
            </a:r>
            <a:r>
              <a:rPr lang="de-DE" sz="2000" dirty="0" smtClean="0"/>
              <a:t> </a:t>
            </a:r>
          </a:p>
          <a:p>
            <a:pPr marL="992188" indent="-273050"/>
            <a:r>
              <a:rPr lang="de-DE" sz="2000" dirty="0" smtClean="0"/>
              <a:t>schwer (</a:t>
            </a:r>
            <a:r>
              <a:rPr lang="de-DE" sz="2000" dirty="0" err="1" smtClean="0"/>
              <a:t>тяжёлый</a:t>
            </a:r>
            <a:r>
              <a:rPr lang="de-DE" sz="2000" dirty="0" smtClean="0"/>
              <a:t>) - schwer</a:t>
            </a:r>
            <a:r>
              <a:rPr lang="de-DE" sz="2000" b="1" dirty="0" smtClean="0"/>
              <a:t>er</a:t>
            </a:r>
            <a:r>
              <a:rPr lang="de-DE" sz="2000" dirty="0" smtClean="0"/>
              <a:t> - der, die, das schwer</a:t>
            </a:r>
            <a:r>
              <a:rPr lang="de-DE" sz="2000" b="1" dirty="0" smtClean="0"/>
              <a:t>ste</a:t>
            </a:r>
            <a:endParaRPr lang="de-DE" sz="2000" dirty="0" smtClean="0"/>
          </a:p>
          <a:p>
            <a:pPr marL="992188" indent="-273050"/>
            <a:r>
              <a:rPr lang="de-DE" sz="2000" dirty="0" smtClean="0"/>
              <a:t>tief (</a:t>
            </a:r>
            <a:r>
              <a:rPr lang="de-DE" sz="2000" dirty="0" err="1" smtClean="0"/>
              <a:t>глубокий</a:t>
            </a:r>
            <a:r>
              <a:rPr lang="de-DE" sz="2000" dirty="0" smtClean="0"/>
              <a:t>) - tief</a:t>
            </a:r>
            <a:r>
              <a:rPr lang="de-DE" sz="2000" b="1" dirty="0" smtClean="0"/>
              <a:t>er</a:t>
            </a:r>
            <a:r>
              <a:rPr lang="de-DE" sz="2000" dirty="0" smtClean="0"/>
              <a:t> - der, die, das tief</a:t>
            </a:r>
            <a:r>
              <a:rPr lang="de-DE" sz="2000" b="1" dirty="0" smtClean="0"/>
              <a:t>ste</a:t>
            </a:r>
            <a:r>
              <a:rPr lang="de-DE" sz="2000" dirty="0" smtClean="0"/>
              <a:t> </a:t>
            </a:r>
            <a:endParaRPr lang="ru-RU" sz="2000" dirty="0" smtClean="0"/>
          </a:p>
          <a:p>
            <a:pPr marL="992188" indent="-273050"/>
            <a:endParaRPr lang="de-DE" sz="2000" dirty="0" smtClean="0"/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Запомните следующие степени сравнения,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которые образуются не по правилам: 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1076325" indent="-273050">
              <a:tabLst>
                <a:tab pos="989013" algn="l"/>
              </a:tabLst>
            </a:pPr>
            <a:r>
              <a:rPr lang="en-US" sz="2000" dirty="0" smtClean="0"/>
              <a:t>gut (</a:t>
            </a:r>
            <a:r>
              <a:rPr lang="ru-RU" sz="2000" dirty="0" smtClean="0"/>
              <a:t>хороший) - </a:t>
            </a:r>
            <a:r>
              <a:rPr lang="en-US" sz="2000" dirty="0" err="1" smtClean="0"/>
              <a:t>besser</a:t>
            </a:r>
            <a:r>
              <a:rPr lang="en-US" sz="2000" dirty="0" smtClean="0"/>
              <a:t> - 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beste</a:t>
            </a:r>
            <a:r>
              <a:rPr lang="en-US" sz="2000" dirty="0" smtClean="0"/>
              <a:t> (am </a:t>
            </a:r>
            <a:r>
              <a:rPr lang="en-US" sz="2000" dirty="0" err="1" smtClean="0"/>
              <a:t>besten</a:t>
            </a:r>
            <a:r>
              <a:rPr lang="en-US" sz="2000" dirty="0" smtClean="0"/>
              <a:t>)</a:t>
            </a:r>
          </a:p>
          <a:p>
            <a:pPr marL="1076325" indent="-273050">
              <a:tabLst>
                <a:tab pos="989013" algn="l"/>
              </a:tabLst>
            </a:pPr>
            <a:r>
              <a:rPr lang="en-US" sz="2000" dirty="0" err="1" smtClean="0"/>
              <a:t>hoch</a:t>
            </a:r>
            <a:r>
              <a:rPr lang="en-US" sz="2000" dirty="0" smtClean="0"/>
              <a:t> (</a:t>
            </a:r>
            <a:r>
              <a:rPr lang="ru-RU" sz="2000" dirty="0" smtClean="0"/>
              <a:t>высокий) - </a:t>
            </a:r>
            <a:r>
              <a:rPr lang="en-US" sz="2000" dirty="0" err="1" smtClean="0"/>
              <a:t>höher</a:t>
            </a:r>
            <a:r>
              <a:rPr lang="en-US" sz="2000" dirty="0" smtClean="0"/>
              <a:t> - 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höchste</a:t>
            </a:r>
            <a:r>
              <a:rPr lang="en-US" sz="2000" dirty="0" smtClean="0"/>
              <a:t> (am </a:t>
            </a:r>
            <a:r>
              <a:rPr lang="en-US" sz="2000" dirty="0" err="1" smtClean="0"/>
              <a:t>höchsten</a:t>
            </a:r>
            <a:r>
              <a:rPr lang="en-US" sz="2000" dirty="0" smtClean="0"/>
              <a:t>)</a:t>
            </a:r>
          </a:p>
          <a:p>
            <a:pPr marL="1076325" indent="-273050">
              <a:tabLst>
                <a:tab pos="989013" algn="l"/>
              </a:tabLst>
            </a:pPr>
            <a:r>
              <a:rPr lang="en-US" sz="2000" dirty="0" smtClean="0"/>
              <a:t>nah (</a:t>
            </a:r>
            <a:r>
              <a:rPr lang="ru-RU" sz="2000" dirty="0" smtClean="0"/>
              <a:t>близкий) - </a:t>
            </a:r>
            <a:r>
              <a:rPr lang="en-US" sz="2000" dirty="0" err="1" smtClean="0"/>
              <a:t>näher</a:t>
            </a:r>
            <a:r>
              <a:rPr lang="en-US" sz="2000" dirty="0" smtClean="0"/>
              <a:t> - 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nächste</a:t>
            </a:r>
            <a:r>
              <a:rPr lang="en-US" sz="2000" dirty="0" smtClean="0"/>
              <a:t> (am </a:t>
            </a:r>
            <a:r>
              <a:rPr lang="en-US" sz="2000" dirty="0" err="1" smtClean="0"/>
              <a:t>nächsten</a:t>
            </a:r>
            <a:r>
              <a:rPr lang="en-US" sz="2000" dirty="0" smtClean="0"/>
              <a:t>)</a:t>
            </a:r>
          </a:p>
          <a:p>
            <a:pPr marL="1076325" indent="-273050">
              <a:tabLst>
                <a:tab pos="989013" algn="l"/>
              </a:tabLst>
            </a:pPr>
            <a:r>
              <a:rPr lang="en-US" sz="2000" dirty="0" err="1" smtClean="0"/>
              <a:t>groß</a:t>
            </a:r>
            <a:r>
              <a:rPr lang="en-US" sz="2000" dirty="0" smtClean="0"/>
              <a:t> (</a:t>
            </a:r>
            <a:r>
              <a:rPr lang="ru-RU" sz="2000" dirty="0" smtClean="0"/>
              <a:t>большой) - </a:t>
            </a:r>
            <a:r>
              <a:rPr lang="en-US" sz="2000" dirty="0" err="1" smtClean="0"/>
              <a:t>größer</a:t>
            </a:r>
            <a:r>
              <a:rPr lang="en-US" sz="2000" dirty="0" smtClean="0"/>
              <a:t> - am </a:t>
            </a:r>
            <a:r>
              <a:rPr lang="en-US" sz="2000" dirty="0" err="1" smtClean="0"/>
              <a:t>größten</a:t>
            </a:r>
            <a:endParaRPr lang="en-US" sz="2000" dirty="0" smtClean="0"/>
          </a:p>
          <a:p>
            <a:pPr marL="1076325" indent="-273050">
              <a:tabLst>
                <a:tab pos="989013" algn="l"/>
              </a:tabLst>
            </a:pPr>
            <a:r>
              <a:rPr lang="en-US" sz="2000" dirty="0" err="1" smtClean="0"/>
              <a:t>teuer</a:t>
            </a:r>
            <a:r>
              <a:rPr lang="en-US" sz="2000" dirty="0" smtClean="0"/>
              <a:t> (</a:t>
            </a:r>
            <a:r>
              <a:rPr lang="ru-RU" sz="2000" dirty="0" smtClean="0"/>
              <a:t>дорогой) - </a:t>
            </a:r>
            <a:r>
              <a:rPr lang="en-US" sz="2000" dirty="0" err="1" smtClean="0"/>
              <a:t>teurer</a:t>
            </a:r>
            <a:r>
              <a:rPr lang="en-US" sz="2000" dirty="0" smtClean="0"/>
              <a:t> - am </a:t>
            </a:r>
            <a:r>
              <a:rPr lang="en-US" sz="2000" dirty="0" err="1" smtClean="0"/>
              <a:t>teuersten</a:t>
            </a:r>
            <a:endParaRPr lang="en-US" sz="2000" dirty="0" smtClean="0"/>
          </a:p>
          <a:p>
            <a:pPr marL="1076325" indent="-273050">
              <a:tabLst>
                <a:tab pos="989013" algn="l"/>
              </a:tabLst>
            </a:pPr>
            <a:r>
              <a:rPr lang="en-US" sz="2000" dirty="0" err="1" smtClean="0"/>
              <a:t>gern</a:t>
            </a:r>
            <a:r>
              <a:rPr lang="en-US" sz="2000" dirty="0" smtClean="0"/>
              <a:t> (</a:t>
            </a:r>
            <a:r>
              <a:rPr lang="ru-RU" sz="2000" dirty="0" smtClean="0"/>
              <a:t>с удовольствием) - </a:t>
            </a:r>
            <a:r>
              <a:rPr lang="en-US" sz="2000" dirty="0" err="1" smtClean="0"/>
              <a:t>lieber</a:t>
            </a:r>
            <a:r>
              <a:rPr lang="en-US" sz="2000" dirty="0" smtClean="0"/>
              <a:t> - am </a:t>
            </a:r>
            <a:r>
              <a:rPr lang="en-US" sz="2000" dirty="0" err="1" smtClean="0"/>
              <a:t>liebsten</a:t>
            </a:r>
            <a:endParaRPr lang="en-US" sz="2000" dirty="0" smtClean="0"/>
          </a:p>
          <a:p>
            <a:pPr marL="1076325" indent="-273050">
              <a:tabLst>
                <a:tab pos="989013" algn="l"/>
              </a:tabLst>
            </a:pPr>
            <a:r>
              <a:rPr lang="en-US" sz="2000" dirty="0" err="1" smtClean="0"/>
              <a:t>viel</a:t>
            </a:r>
            <a:r>
              <a:rPr lang="en-US" sz="2000" dirty="0" smtClean="0"/>
              <a:t> (</a:t>
            </a:r>
            <a:r>
              <a:rPr lang="ru-RU" sz="2000" dirty="0" smtClean="0"/>
              <a:t>много) - </a:t>
            </a:r>
            <a:r>
              <a:rPr lang="en-US" sz="2000" dirty="0" err="1" smtClean="0"/>
              <a:t>mehr</a:t>
            </a:r>
            <a:r>
              <a:rPr lang="en-US" sz="2000" dirty="0" smtClean="0"/>
              <a:t> - am </a:t>
            </a:r>
            <a:r>
              <a:rPr lang="en-US" sz="2000" dirty="0" err="1" smtClean="0"/>
              <a:t>meisten</a:t>
            </a:r>
            <a:endParaRPr lang="en-US" sz="2000" dirty="0" smtClean="0"/>
          </a:p>
          <a:p>
            <a:pPr algn="ctr">
              <a:buNone/>
            </a:pP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Степени сравнения прилагательных</a:t>
            </a:r>
            <a:br>
              <a:rPr lang="ru-RU" sz="4000" dirty="0" smtClean="0">
                <a:solidFill>
                  <a:srgbClr val="002060"/>
                </a:solidFill>
              </a:rPr>
            </a:b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dok.opredelim.com/pars_docs/refs/19/18352/img43.jpg"/>
          <p:cNvPicPr>
            <a:picLocks noChangeAspect="1" noChangeArrowheads="1"/>
          </p:cNvPicPr>
          <p:nvPr/>
        </p:nvPicPr>
        <p:blipFill>
          <a:blip r:embed="rId2" cstate="print"/>
          <a:srcRect t="6997"/>
          <a:stretch>
            <a:fillRect/>
          </a:stretch>
        </p:blipFill>
        <p:spPr bwMode="auto">
          <a:xfrm>
            <a:off x="214282" y="571480"/>
            <a:ext cx="8501122" cy="6054371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Отрицание в немецком: </a:t>
            </a:r>
            <a:r>
              <a:rPr lang="en-US" sz="3600" b="1" dirty="0" err="1" smtClean="0">
                <a:solidFill>
                  <a:srgbClr val="002060"/>
                </a:solidFill>
              </a:rPr>
              <a:t>kein</a:t>
            </a:r>
            <a:r>
              <a:rPr lang="en-US" sz="3600" b="1" dirty="0" smtClean="0">
                <a:solidFill>
                  <a:srgbClr val="002060"/>
                </a:solidFill>
              </a:rPr>
              <a:t> und </a:t>
            </a:r>
            <a:r>
              <a:rPr lang="en-US" sz="3600" b="1" dirty="0" err="1" smtClean="0">
                <a:solidFill>
                  <a:srgbClr val="002060"/>
                </a:solidFill>
              </a:rPr>
              <a:t>nicht</a:t>
            </a: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3244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/>
              <a:t>Когда мы употребляем </a:t>
            </a:r>
            <a:r>
              <a:rPr lang="en-US" sz="1800" b="1" dirty="0" err="1" smtClean="0"/>
              <a:t>kein</a:t>
            </a:r>
            <a:r>
              <a:rPr lang="en-US" sz="1800" b="1" dirty="0" smtClean="0"/>
              <a:t>?</a:t>
            </a:r>
          </a:p>
          <a:p>
            <a:pPr marL="3175" indent="174625">
              <a:buNone/>
            </a:pPr>
            <a:r>
              <a:rPr lang="en-US" sz="2000" u="sng" dirty="0" smtClean="0"/>
              <a:t>«</a:t>
            </a:r>
            <a:r>
              <a:rPr lang="en-US" sz="2000" u="sng" dirty="0" err="1" smtClean="0"/>
              <a:t>kein</a:t>
            </a:r>
            <a:r>
              <a:rPr lang="en-US" sz="2000" u="sng" dirty="0" smtClean="0"/>
              <a:t>» </a:t>
            </a:r>
            <a:r>
              <a:rPr lang="ru-RU" sz="2000" u="sng" dirty="0" smtClean="0"/>
              <a:t>используем</a:t>
            </a:r>
            <a:r>
              <a:rPr lang="ru-RU" sz="2000" dirty="0" smtClean="0"/>
              <a:t> в повествовательных предложениях в сочетании </a:t>
            </a:r>
            <a:r>
              <a:rPr lang="ru-RU" sz="2000" dirty="0" err="1" smtClean="0"/>
              <a:t>с</a:t>
            </a:r>
            <a:r>
              <a:rPr lang="ru-RU" sz="2000" i="1" u="sng" dirty="0" err="1" smtClean="0"/>
              <a:t>существительными</a:t>
            </a:r>
            <a:r>
              <a:rPr lang="ru-RU" sz="2000" i="1" u="sng" dirty="0" smtClean="0"/>
              <a:t>, которые имеют неопределенный артикль </a:t>
            </a:r>
            <a:r>
              <a:rPr lang="en-US" sz="2000" i="1" u="sng" dirty="0" err="1" smtClean="0"/>
              <a:t>ein</a:t>
            </a:r>
            <a:r>
              <a:rPr lang="en-US" sz="2000" dirty="0" smtClean="0"/>
              <a:t> </a:t>
            </a:r>
            <a:r>
              <a:rPr lang="ru-RU" sz="2000" dirty="0" smtClean="0"/>
              <a:t>либо с </a:t>
            </a:r>
            <a:r>
              <a:rPr lang="ru-RU" sz="2000" i="1" u="sng" dirty="0" smtClean="0"/>
              <a:t>существительными без артикля</a:t>
            </a:r>
            <a:r>
              <a:rPr lang="ru-RU" sz="2000" dirty="0" smtClean="0"/>
              <a:t> (с нулевым артиклем). Поэтому вместо </a:t>
            </a:r>
            <a:r>
              <a:rPr lang="en-US" sz="2000" dirty="0" err="1" smtClean="0"/>
              <a:t>ein</a:t>
            </a:r>
            <a:r>
              <a:rPr lang="en-US" sz="2000" dirty="0" smtClean="0"/>
              <a:t>/</a:t>
            </a:r>
            <a:r>
              <a:rPr lang="en-US" sz="2000" dirty="0" err="1" smtClean="0"/>
              <a:t>eine</a:t>
            </a:r>
            <a:r>
              <a:rPr lang="en-US" sz="2000" dirty="0" smtClean="0"/>
              <a:t> </a:t>
            </a:r>
            <a:r>
              <a:rPr lang="ru-RU" sz="2000" dirty="0" smtClean="0"/>
              <a:t>при отрицании ставим </a:t>
            </a:r>
            <a:r>
              <a:rPr lang="en-US" sz="2000" dirty="0" err="1" smtClean="0"/>
              <a:t>kein</a:t>
            </a:r>
            <a:r>
              <a:rPr lang="en-US" sz="2000" dirty="0" smtClean="0"/>
              <a:t>/</a:t>
            </a:r>
            <a:r>
              <a:rPr lang="en-US" sz="2000" dirty="0" err="1" smtClean="0"/>
              <a:t>keine</a:t>
            </a:r>
            <a:r>
              <a:rPr lang="en-US" sz="2000" dirty="0" smtClean="0"/>
              <a:t> </a:t>
            </a:r>
            <a:r>
              <a:rPr lang="ru-RU" sz="2000" dirty="0" smtClean="0"/>
              <a:t>перед нашим </a:t>
            </a:r>
            <a:r>
              <a:rPr lang="ru-RU" sz="2000" dirty="0" err="1" smtClean="0"/>
              <a:t>существителным</a:t>
            </a:r>
            <a:r>
              <a:rPr lang="ru-RU" sz="2000" dirty="0" smtClean="0"/>
              <a:t>.</a:t>
            </a:r>
          </a:p>
          <a:p>
            <a:pPr marL="3175" indent="174625">
              <a:buNone/>
            </a:pPr>
            <a:r>
              <a:rPr lang="en-US" sz="2000" b="1" i="1" u="sng" dirty="0" err="1" smtClean="0"/>
              <a:t>Beispiele</a:t>
            </a:r>
            <a:r>
              <a:rPr lang="en-US" sz="2000" b="1" i="1" u="sng" dirty="0" smtClean="0"/>
              <a:t>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err="1" smtClean="0"/>
              <a:t>Ist</a:t>
            </a:r>
            <a:r>
              <a:rPr lang="en-US" sz="2000" i="1" dirty="0" smtClean="0"/>
              <a:t> das </a:t>
            </a:r>
            <a:r>
              <a:rPr lang="en-US" sz="2000" i="1" dirty="0" err="1" smtClean="0"/>
              <a:t>ein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Buch</a:t>
            </a:r>
            <a:r>
              <a:rPr lang="en-US" sz="2000" i="1" dirty="0" smtClean="0"/>
              <a:t>? — Nein, das </a:t>
            </a:r>
            <a:r>
              <a:rPr lang="en-US" sz="2000" i="1" dirty="0" err="1" smtClean="0"/>
              <a:t>ist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Buch</a:t>
            </a:r>
            <a:r>
              <a:rPr lang="en-US" sz="2000" i="1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err="1" smtClean="0"/>
              <a:t>Ich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habe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keine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Freunde</a:t>
            </a:r>
            <a:r>
              <a:rPr lang="en-US" sz="2000" i="1" dirty="0" smtClean="0"/>
              <a:t>.</a:t>
            </a:r>
            <a:endParaRPr lang="en-US" sz="2000" dirty="0" smtClean="0"/>
          </a:p>
          <a:p>
            <a:pPr marL="3175" indent="174625">
              <a:buNone/>
            </a:pPr>
            <a:r>
              <a:rPr lang="ru-RU" sz="2000" dirty="0" smtClean="0"/>
              <a:t>Если </a:t>
            </a:r>
            <a:r>
              <a:rPr lang="ru-RU" sz="2000" i="1" dirty="0" smtClean="0"/>
              <a:t>перед существительным идет прилагательное</a:t>
            </a:r>
            <a:r>
              <a:rPr lang="ru-RU" sz="2000" dirty="0" smtClean="0"/>
              <a:t>, то схема следующая:</a:t>
            </a:r>
            <a:br>
              <a:rPr lang="ru-RU" sz="2000" dirty="0" smtClean="0"/>
            </a:br>
            <a:r>
              <a:rPr lang="en-US" sz="2000" b="1" i="1" u="sng" dirty="0" err="1" smtClean="0"/>
              <a:t>kein</a:t>
            </a:r>
            <a:r>
              <a:rPr lang="en-US" sz="2000" b="1" i="1" u="sng" dirty="0" smtClean="0"/>
              <a:t> + </a:t>
            </a:r>
            <a:r>
              <a:rPr lang="ru-RU" sz="2000" b="1" i="1" u="sng" dirty="0" smtClean="0"/>
              <a:t>прилагательное + существительное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Естественно, не забываем про склонение </a:t>
            </a:r>
            <a:r>
              <a:rPr lang="en-US" sz="2000" dirty="0" err="1" smtClean="0"/>
              <a:t>kein</a:t>
            </a:r>
            <a:r>
              <a:rPr lang="en-US" sz="2000" dirty="0" smtClean="0"/>
              <a:t> </a:t>
            </a:r>
            <a:r>
              <a:rPr lang="ru-RU" sz="2000" dirty="0" smtClean="0"/>
              <a:t>и прилагательных!</a:t>
            </a:r>
          </a:p>
          <a:p>
            <a:pPr marL="3175" indent="174625">
              <a:buNone/>
            </a:pPr>
            <a:r>
              <a:rPr lang="en-US" sz="2000" b="1" i="1" dirty="0" err="1" smtClean="0"/>
              <a:t>Beispiele</a:t>
            </a:r>
            <a:r>
              <a:rPr lang="en-US" sz="2000" b="1" i="1" dirty="0" smtClean="0"/>
              <a:t>:</a:t>
            </a:r>
            <a:endParaRPr lang="en-US" sz="2000" dirty="0" smtClean="0"/>
          </a:p>
          <a:p>
            <a:pPr marL="3175" indent="174625">
              <a:buNone/>
            </a:pPr>
            <a:r>
              <a:rPr lang="en-US" sz="2000" i="1" dirty="0" err="1" smtClean="0"/>
              <a:t>Wir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finden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keine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guten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Bücher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hier</a:t>
            </a:r>
            <a:r>
              <a:rPr lang="en-US" sz="2000" i="1" dirty="0" smtClean="0"/>
              <a:t>.</a:t>
            </a:r>
            <a:endParaRPr lang="en-US" sz="2000" dirty="0" smtClean="0"/>
          </a:p>
          <a:p>
            <a:pPr marL="3175" indent="174625">
              <a:buNone/>
            </a:pPr>
            <a:r>
              <a:rPr lang="ru-RU" sz="2000" dirty="0" smtClean="0"/>
              <a:t>Нужно знать, что</a:t>
            </a:r>
            <a:r>
              <a:rPr lang="ru-RU" sz="2000" i="1" dirty="0" smtClean="0"/>
              <a:t> </a:t>
            </a:r>
            <a:r>
              <a:rPr lang="en-US" sz="2000" i="1" dirty="0" err="1" smtClean="0"/>
              <a:t>kein</a:t>
            </a:r>
            <a:r>
              <a:rPr lang="en-US" sz="2000" i="1" dirty="0" smtClean="0"/>
              <a:t> </a:t>
            </a:r>
            <a:r>
              <a:rPr lang="ru-RU" sz="2000" i="1" dirty="0" smtClean="0"/>
              <a:t>склоняется также, как и артикли:</a:t>
            </a:r>
            <a:r>
              <a:rPr lang="ru-RU" sz="2000" u="sng" dirty="0" smtClean="0"/>
              <a:t> </a:t>
            </a:r>
            <a:r>
              <a:rPr lang="ru-RU" sz="2000" i="1" u="sng" dirty="0" smtClean="0"/>
              <a:t>в ед. </a:t>
            </a:r>
            <a:r>
              <a:rPr lang="ru-RU" sz="2000" i="1" u="sng" dirty="0" err="1" smtClean="0"/>
              <a:t>числе</a:t>
            </a:r>
            <a:r>
              <a:rPr lang="ru-RU" sz="2000" dirty="0" err="1" smtClean="0"/>
              <a:t>склонение</a:t>
            </a:r>
            <a:r>
              <a:rPr lang="ru-RU" sz="2000" dirty="0" smtClean="0"/>
              <a:t> будет таким же, </a:t>
            </a:r>
            <a:r>
              <a:rPr lang="ru-RU" sz="2000" i="1" dirty="0" smtClean="0"/>
              <a:t>как и </a:t>
            </a:r>
            <a:r>
              <a:rPr lang="ru-RU" sz="2000" i="1" u="sng" dirty="0" smtClean="0"/>
              <a:t>у </a:t>
            </a:r>
            <a:r>
              <a:rPr lang="ru-RU" sz="2000" i="1" u="sng" dirty="0" err="1" smtClean="0"/>
              <a:t>неопред-го</a:t>
            </a:r>
            <a:r>
              <a:rPr lang="ru-RU" sz="2000" i="1" u="sng" dirty="0" smtClean="0"/>
              <a:t> артикля</a:t>
            </a:r>
            <a:r>
              <a:rPr lang="ru-RU" sz="2000" dirty="0" smtClean="0"/>
              <a:t>. А </a:t>
            </a:r>
            <a:r>
              <a:rPr lang="ru-RU" sz="2000" i="1" u="sng" dirty="0" smtClean="0"/>
              <a:t>во </a:t>
            </a:r>
            <a:r>
              <a:rPr lang="ru-RU" sz="2000" i="1" u="sng" dirty="0" err="1" smtClean="0"/>
              <a:t>множ</a:t>
            </a:r>
            <a:r>
              <a:rPr lang="ru-RU" sz="2000" i="1" u="sng" dirty="0" smtClean="0"/>
              <a:t>. числе</a:t>
            </a:r>
            <a:r>
              <a:rPr lang="ru-RU" sz="2000" dirty="0" smtClean="0"/>
              <a:t>«</a:t>
            </a:r>
            <a:r>
              <a:rPr lang="en-US" sz="2000" dirty="0" err="1" smtClean="0"/>
              <a:t>kein</a:t>
            </a:r>
            <a:r>
              <a:rPr lang="en-US" sz="2000" dirty="0" smtClean="0"/>
              <a:t>» </a:t>
            </a:r>
            <a:r>
              <a:rPr lang="ru-RU" sz="2000" dirty="0" smtClean="0"/>
              <a:t>будет склоняться, </a:t>
            </a:r>
            <a:r>
              <a:rPr lang="ru-RU" sz="2000" i="1" u="sng" dirty="0" smtClean="0"/>
              <a:t>как определенный артикль.</a:t>
            </a:r>
            <a:endParaRPr lang="ru-RU" sz="20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fontScale="25000" lnSpcReduction="20000"/>
          </a:bodyPr>
          <a:lstStyle/>
          <a:p>
            <a:pPr marL="3175" indent="174625" algn="ctr">
              <a:buNone/>
            </a:pPr>
            <a:r>
              <a:rPr lang="ru-RU" sz="8000" b="1" dirty="0" smtClean="0">
                <a:solidFill>
                  <a:srgbClr val="002060"/>
                </a:solidFill>
              </a:rPr>
              <a:t>А теперь перейдем к отрицательной частичке «</a:t>
            </a:r>
            <a:r>
              <a:rPr lang="en-US" sz="8000" b="1" dirty="0" err="1" smtClean="0">
                <a:solidFill>
                  <a:srgbClr val="002060"/>
                </a:solidFill>
              </a:rPr>
              <a:t>nicht</a:t>
            </a:r>
            <a:r>
              <a:rPr lang="en-US" sz="8000" b="1" dirty="0" smtClean="0">
                <a:solidFill>
                  <a:srgbClr val="002060"/>
                </a:solidFill>
              </a:rPr>
              <a:t>».</a:t>
            </a:r>
          </a:p>
          <a:p>
            <a:pPr marL="3175" indent="174625">
              <a:buNone/>
            </a:pPr>
            <a:r>
              <a:rPr lang="ru-RU" sz="7200" b="1" dirty="0" smtClean="0"/>
              <a:t>Её употребление: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Если наше существительное имеет определенный артикль, то тут уже делаем отрицание с частицей </a:t>
            </a:r>
            <a:r>
              <a:rPr lang="en-US" sz="7200" dirty="0" err="1" smtClean="0"/>
              <a:t>nicht</a:t>
            </a:r>
            <a:r>
              <a:rPr lang="en-US" sz="7200" dirty="0" smtClean="0"/>
              <a:t>.</a:t>
            </a:r>
            <a:br>
              <a:rPr lang="en-US" sz="7200" dirty="0" smtClean="0"/>
            </a:br>
            <a:r>
              <a:rPr lang="en-US" sz="6400" b="1" i="1" dirty="0" err="1" smtClean="0"/>
              <a:t>Beispiele</a:t>
            </a:r>
            <a:r>
              <a:rPr lang="en-US" sz="6400" b="1" i="1" dirty="0" smtClean="0"/>
              <a:t>:</a:t>
            </a:r>
            <a:r>
              <a:rPr lang="ru-RU" sz="6400" dirty="0" smtClean="0"/>
              <a:t>  </a:t>
            </a:r>
            <a:r>
              <a:rPr lang="en-US" sz="6400" i="1" dirty="0" err="1" smtClean="0"/>
              <a:t>Ist</a:t>
            </a:r>
            <a:r>
              <a:rPr lang="en-US" sz="6400" i="1" dirty="0" smtClean="0"/>
              <a:t> das </a:t>
            </a:r>
            <a:r>
              <a:rPr lang="en-US" sz="6400" i="1" dirty="0" err="1" smtClean="0"/>
              <a:t>dein</a:t>
            </a:r>
            <a:r>
              <a:rPr lang="en-US" sz="6400" i="1" dirty="0" smtClean="0"/>
              <a:t> Heft? — Nein, das </a:t>
            </a:r>
            <a:r>
              <a:rPr lang="en-US" sz="6400" i="1" dirty="0" err="1" smtClean="0"/>
              <a:t>ist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nicht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mein</a:t>
            </a:r>
            <a:r>
              <a:rPr lang="en-US" sz="6400" i="1" dirty="0" smtClean="0"/>
              <a:t> Heft.</a:t>
            </a:r>
            <a:r>
              <a:rPr lang="ru-RU" sz="6400" dirty="0" smtClean="0"/>
              <a:t>      </a:t>
            </a:r>
            <a:r>
              <a:rPr lang="en-US" sz="6400" i="1" dirty="0" err="1" smtClean="0"/>
              <a:t>Sie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ist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nicht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meine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Freundin</a:t>
            </a:r>
            <a:r>
              <a:rPr lang="en-US" sz="6400" i="1" dirty="0" smtClean="0"/>
              <a:t>!</a:t>
            </a:r>
            <a:endParaRPr lang="en-US" sz="6400" dirty="0" smtClean="0"/>
          </a:p>
          <a:p>
            <a:pPr marL="3175" indent="174625">
              <a:buNone/>
            </a:pPr>
            <a:r>
              <a:rPr lang="ru-RU" sz="7200" dirty="0" smtClean="0"/>
              <a:t>Также, при помощи отрицательной частички «</a:t>
            </a:r>
            <a:r>
              <a:rPr lang="en-US" sz="7200" dirty="0" err="1" smtClean="0"/>
              <a:t>nicht</a:t>
            </a:r>
            <a:r>
              <a:rPr lang="en-US" sz="7200" dirty="0" smtClean="0"/>
              <a:t>» </a:t>
            </a:r>
            <a:r>
              <a:rPr lang="ru-RU" sz="7200" dirty="0" smtClean="0"/>
              <a:t>могут отрицаться другие члены предложения в немецком такие, как глаголы, прилагательные и др.</a:t>
            </a:r>
          </a:p>
          <a:p>
            <a:pPr marL="3175" indent="174625" algn="ctr">
              <a:buNone/>
            </a:pPr>
            <a:r>
              <a:rPr lang="ru-RU" sz="7200" b="1" dirty="0" smtClean="0"/>
              <a:t>А куда в предложении ставить «</a:t>
            </a:r>
            <a:r>
              <a:rPr lang="en-US" sz="7200" b="1" dirty="0" err="1" smtClean="0"/>
              <a:t>nicht</a:t>
            </a:r>
            <a:r>
              <a:rPr lang="en-US" sz="7200" b="1" dirty="0" smtClean="0"/>
              <a:t>»?</a:t>
            </a:r>
            <a:endParaRPr lang="en-US" sz="7200" dirty="0" smtClean="0"/>
          </a:p>
          <a:p>
            <a:pPr marL="3175" indent="174625">
              <a:buNone/>
            </a:pPr>
            <a:r>
              <a:rPr lang="ru-RU" sz="7200" dirty="0" smtClean="0"/>
              <a:t>Место «</a:t>
            </a:r>
            <a:r>
              <a:rPr lang="en-US" sz="7200" dirty="0" err="1" smtClean="0"/>
              <a:t>nicht</a:t>
            </a:r>
            <a:r>
              <a:rPr lang="en-US" sz="7200" dirty="0" smtClean="0"/>
              <a:t>» </a:t>
            </a:r>
            <a:r>
              <a:rPr lang="ru-RU" sz="7200" dirty="0" smtClean="0"/>
              <a:t>зависит в предложении от того, </a:t>
            </a:r>
            <a:r>
              <a:rPr lang="ru-RU" sz="7200" b="1" dirty="0" smtClean="0"/>
              <a:t>ЧТО</a:t>
            </a:r>
            <a:r>
              <a:rPr lang="ru-RU" sz="7200" dirty="0" smtClean="0"/>
              <a:t> вы хотите отрицать.</a:t>
            </a:r>
            <a:br>
              <a:rPr lang="ru-RU" sz="7200" dirty="0" smtClean="0"/>
            </a:br>
            <a:r>
              <a:rPr lang="ru-RU" sz="7200" dirty="0" smtClean="0"/>
              <a:t>Если мы отрицаем простое сказуемое или всю идею предложения, то эта частичка уходит в конец предложения:</a:t>
            </a:r>
            <a:br>
              <a:rPr lang="ru-RU" sz="7200" dirty="0" smtClean="0"/>
            </a:br>
            <a:r>
              <a:rPr lang="en-US" sz="6400" b="1" i="1" dirty="0" err="1" smtClean="0"/>
              <a:t>Beispiele</a:t>
            </a:r>
            <a:r>
              <a:rPr lang="en-US" sz="6400" b="1" i="1" dirty="0" smtClean="0"/>
              <a:t>:</a:t>
            </a:r>
            <a:r>
              <a:rPr lang="ru-RU" sz="6400" dirty="0" smtClean="0"/>
              <a:t>                  </a:t>
            </a:r>
            <a:r>
              <a:rPr lang="en-US" sz="6400" i="1" dirty="0" err="1" smtClean="0"/>
              <a:t>Ich</a:t>
            </a:r>
            <a:r>
              <a:rPr lang="en-US" sz="6400" i="1" dirty="0" smtClean="0"/>
              <a:t> singe </a:t>
            </a:r>
            <a:r>
              <a:rPr lang="en-US" sz="6400" i="1" dirty="0" err="1" smtClean="0"/>
              <a:t>nicht</a:t>
            </a:r>
            <a:r>
              <a:rPr lang="en-US" sz="6400" i="1" dirty="0" smtClean="0"/>
              <a:t>.</a:t>
            </a:r>
            <a:r>
              <a:rPr lang="ru-RU" sz="6400" dirty="0" smtClean="0"/>
              <a:t>                             </a:t>
            </a:r>
            <a:r>
              <a:rPr lang="en-US" sz="6400" i="1" dirty="0" smtClean="0"/>
              <a:t>Leo </a:t>
            </a:r>
            <a:r>
              <a:rPr lang="en-US" sz="6400" i="1" dirty="0" err="1" smtClean="0"/>
              <a:t>kommt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heute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nicht</a:t>
            </a:r>
            <a:r>
              <a:rPr lang="en-US" sz="6400" i="1" dirty="0" smtClean="0"/>
              <a:t>.</a:t>
            </a:r>
            <a:endParaRPr lang="en-US" sz="6400" dirty="0" smtClean="0"/>
          </a:p>
          <a:p>
            <a:pPr marL="3175" indent="174625">
              <a:buNone/>
            </a:pPr>
            <a:r>
              <a:rPr lang="ru-RU" sz="7200" dirty="0" smtClean="0"/>
              <a:t>Если отрицается сложное сказуемое (состоящее из двух и более глаголов), то «</a:t>
            </a:r>
            <a:r>
              <a:rPr lang="en-US" sz="7200" dirty="0" err="1" smtClean="0"/>
              <a:t>nicht</a:t>
            </a:r>
            <a:r>
              <a:rPr lang="en-US" sz="7200" dirty="0" smtClean="0"/>
              <a:t>» </a:t>
            </a:r>
            <a:r>
              <a:rPr lang="ru-RU" sz="7200" dirty="0" smtClean="0"/>
              <a:t>ставится перед 2-ой частью глагола:</a:t>
            </a:r>
            <a:br>
              <a:rPr lang="ru-RU" sz="7200" dirty="0" smtClean="0"/>
            </a:br>
            <a:r>
              <a:rPr lang="en-US" sz="6400" b="1" i="1" dirty="0" err="1" smtClean="0"/>
              <a:t>Beispiele</a:t>
            </a:r>
            <a:r>
              <a:rPr lang="en-US" sz="6400" b="1" i="1" dirty="0" smtClean="0"/>
              <a:t>:</a:t>
            </a:r>
            <a:r>
              <a:rPr lang="ru-RU" sz="6400" dirty="0" smtClean="0"/>
              <a:t>           </a:t>
            </a:r>
            <a:r>
              <a:rPr lang="en-US" sz="6400" i="1" dirty="0" err="1" smtClean="0"/>
              <a:t>Sie</a:t>
            </a:r>
            <a:r>
              <a:rPr lang="en-US" sz="6400" i="1" dirty="0" smtClean="0"/>
              <a:t> hat dieses </a:t>
            </a:r>
            <a:r>
              <a:rPr lang="en-US" sz="6400" i="1" dirty="0" err="1" smtClean="0"/>
              <a:t>Buch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noch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nicht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gelesen</a:t>
            </a:r>
            <a:r>
              <a:rPr lang="en-US" sz="6400" i="1" dirty="0" smtClean="0"/>
              <a:t>.</a:t>
            </a:r>
            <a:endParaRPr lang="en-US" sz="6400" dirty="0" smtClean="0"/>
          </a:p>
          <a:p>
            <a:pPr marL="3175" indent="174625">
              <a:buNone/>
            </a:pPr>
            <a:r>
              <a:rPr lang="ru-RU" sz="7200" dirty="0" smtClean="0"/>
              <a:t>Если отрицание относится к любому другому члену немецкого предложения, то частичку «</a:t>
            </a:r>
            <a:r>
              <a:rPr lang="en-US" sz="7200" dirty="0" err="1" smtClean="0"/>
              <a:t>nicht</a:t>
            </a:r>
            <a:r>
              <a:rPr lang="en-US" sz="7200" dirty="0" smtClean="0"/>
              <a:t>» </a:t>
            </a:r>
            <a:r>
              <a:rPr lang="ru-RU" sz="7200" dirty="0" smtClean="0"/>
              <a:t>ставим непосредственно перед членом предложения, который мы отрицаем:</a:t>
            </a:r>
          </a:p>
          <a:p>
            <a:pPr marL="3175" indent="174625">
              <a:buNone/>
            </a:pPr>
            <a:r>
              <a:rPr lang="ru-RU" sz="7200" dirty="0" smtClean="0"/>
              <a:t>если отрицается прилагательное, то «</a:t>
            </a:r>
            <a:r>
              <a:rPr lang="en-US" sz="7200" dirty="0" err="1" smtClean="0"/>
              <a:t>nicht</a:t>
            </a:r>
            <a:r>
              <a:rPr lang="en-US" sz="7200" dirty="0" smtClean="0"/>
              <a:t>» </a:t>
            </a:r>
            <a:r>
              <a:rPr lang="ru-RU" sz="7200" dirty="0" smtClean="0"/>
              <a:t>ставим сразу перед прилагательным:</a:t>
            </a:r>
          </a:p>
          <a:p>
            <a:pPr marL="3175" indent="174625">
              <a:buNone/>
            </a:pPr>
            <a:r>
              <a:rPr lang="en-US" sz="6400" b="1" i="1" dirty="0" err="1" smtClean="0"/>
              <a:t>Beispiele</a:t>
            </a:r>
            <a:r>
              <a:rPr lang="en-US" sz="6400" b="1" i="1" dirty="0" smtClean="0"/>
              <a:t>:</a:t>
            </a:r>
            <a:r>
              <a:rPr lang="ru-RU" sz="6400" dirty="0" smtClean="0"/>
              <a:t>      </a:t>
            </a:r>
            <a:r>
              <a:rPr lang="en-US" sz="6400" i="1" dirty="0" smtClean="0"/>
              <a:t>Laura </a:t>
            </a:r>
            <a:r>
              <a:rPr lang="en-US" sz="6400" i="1" dirty="0" err="1" smtClean="0"/>
              <a:t>ist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nicht</a:t>
            </a:r>
            <a:r>
              <a:rPr lang="en-US" sz="6400" i="1" dirty="0" smtClean="0"/>
              <a:t> alt.</a:t>
            </a:r>
            <a:r>
              <a:rPr lang="ru-RU" sz="6400" dirty="0" smtClean="0"/>
              <a:t>                    </a:t>
            </a:r>
            <a:r>
              <a:rPr lang="en-US" sz="6400" i="1" dirty="0" smtClean="0"/>
              <a:t>Mona </a:t>
            </a:r>
            <a:r>
              <a:rPr lang="en-US" sz="6400" i="1" dirty="0" err="1" smtClean="0"/>
              <a:t>kocht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nicht</a:t>
            </a:r>
            <a:r>
              <a:rPr lang="en-US" sz="6400" i="1" dirty="0" smtClean="0"/>
              <a:t> gut.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ru-RU" sz="7200" dirty="0" smtClean="0"/>
              <a:t>    если отрицаем слова, указывающие на место (где? откуда и куда?):</a:t>
            </a:r>
          </a:p>
          <a:p>
            <a:pPr marL="3175" indent="174625">
              <a:buNone/>
            </a:pPr>
            <a:r>
              <a:rPr lang="en-US" sz="6400" b="1" i="1" dirty="0" err="1" smtClean="0"/>
              <a:t>Beispiele</a:t>
            </a:r>
            <a:r>
              <a:rPr lang="en-US" sz="6400" b="1" i="1" dirty="0" smtClean="0"/>
              <a:t>:</a:t>
            </a:r>
            <a:r>
              <a:rPr lang="ru-RU" sz="6400" dirty="0" smtClean="0"/>
              <a:t>        </a:t>
            </a:r>
            <a:r>
              <a:rPr lang="en-US" sz="6400" i="1" dirty="0" err="1" smtClean="0"/>
              <a:t>Er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kommt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nicht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aus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der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Türkei</a:t>
            </a:r>
            <a:r>
              <a:rPr lang="en-US" sz="6400" i="1" dirty="0" smtClean="0"/>
              <a:t>.</a:t>
            </a:r>
            <a:endParaRPr lang="en-US" sz="6400" dirty="0" smtClean="0"/>
          </a:p>
          <a:p>
            <a:pPr marL="3175" indent="174625">
              <a:buNone/>
            </a:pPr>
            <a:r>
              <a:rPr lang="ru-RU" sz="7200" dirty="0" smtClean="0"/>
              <a:t>если есть предлог + местоимение</a:t>
            </a:r>
          </a:p>
          <a:p>
            <a:pPr marL="3175" indent="174625">
              <a:buNone/>
            </a:pPr>
            <a:r>
              <a:rPr lang="en-US" sz="6400" b="1" i="1" dirty="0" err="1" smtClean="0"/>
              <a:t>Beispiele</a:t>
            </a:r>
            <a:r>
              <a:rPr lang="en-US" sz="6400" b="1" i="1" dirty="0" smtClean="0"/>
              <a:t>:</a:t>
            </a:r>
            <a:r>
              <a:rPr lang="ru-RU" sz="6400" dirty="0" smtClean="0"/>
              <a:t>    </a:t>
            </a:r>
            <a:r>
              <a:rPr lang="en-US" sz="6400" i="1" dirty="0" err="1" smtClean="0"/>
              <a:t>Wir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gehen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nicht</a:t>
            </a:r>
            <a:r>
              <a:rPr lang="en-US" sz="6400" i="1" dirty="0" smtClean="0"/>
              <a:t> auf die </a:t>
            </a:r>
            <a:r>
              <a:rPr lang="en-US" sz="6400" i="1" dirty="0" err="1" smtClean="0"/>
              <a:t>Straße</a:t>
            </a:r>
            <a:r>
              <a:rPr lang="en-US" sz="6400" i="1" dirty="0" smtClean="0"/>
              <a:t>. – </a:t>
            </a:r>
            <a:r>
              <a:rPr lang="ru-RU" sz="6400" i="1" dirty="0" smtClean="0"/>
              <a:t>Мы не пойдем на улицу.</a:t>
            </a:r>
            <a:endParaRPr lang="ru-RU" sz="6400" dirty="0" smtClean="0"/>
          </a:p>
          <a:p>
            <a:pPr marL="3175" indent="174625">
              <a:buNone/>
            </a:pPr>
            <a:r>
              <a:rPr lang="en-US" sz="7200" dirty="0" err="1" smtClean="0"/>
              <a:t>nicht</a:t>
            </a:r>
            <a:r>
              <a:rPr lang="en-US" sz="7200" dirty="0" smtClean="0"/>
              <a:t> </a:t>
            </a:r>
            <a:r>
              <a:rPr lang="ru-RU" sz="7200" dirty="0" smtClean="0"/>
              <a:t>ставится перед именами собственными, если мы хотим их отрицать:</a:t>
            </a:r>
          </a:p>
          <a:p>
            <a:pPr marL="3175" indent="174625">
              <a:buNone/>
            </a:pPr>
            <a:r>
              <a:rPr lang="en-US" sz="6400" b="1" i="1" dirty="0" err="1" smtClean="0"/>
              <a:t>Beispiele</a:t>
            </a:r>
            <a:r>
              <a:rPr lang="en-US" sz="6400" b="1" i="1" dirty="0" smtClean="0"/>
              <a:t>:</a:t>
            </a:r>
            <a:r>
              <a:rPr lang="ru-RU" sz="6400" dirty="0" smtClean="0"/>
              <a:t>   </a:t>
            </a:r>
            <a:r>
              <a:rPr lang="en-US" sz="6400" i="1" dirty="0" err="1" smtClean="0"/>
              <a:t>Er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ist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nicht</a:t>
            </a:r>
            <a:r>
              <a:rPr lang="en-US" sz="6400" i="1" dirty="0" smtClean="0"/>
              <a:t> Herr Steinbeck.</a:t>
            </a:r>
            <a:r>
              <a:rPr lang="ru-RU" sz="6400" dirty="0" smtClean="0"/>
              <a:t>     </a:t>
            </a:r>
            <a:r>
              <a:rPr lang="en-US" sz="6400" i="1" dirty="0" err="1" smtClean="0"/>
              <a:t>Ich</a:t>
            </a:r>
            <a:r>
              <a:rPr lang="en-US" sz="6400" i="1" dirty="0" smtClean="0"/>
              <a:t> bin </a:t>
            </a:r>
            <a:r>
              <a:rPr lang="en-US" sz="6400" i="1" dirty="0" err="1" smtClean="0"/>
              <a:t>nicht</a:t>
            </a:r>
            <a:r>
              <a:rPr lang="en-US" sz="6400" i="1" dirty="0" smtClean="0"/>
              <a:t> Frau </a:t>
            </a:r>
            <a:r>
              <a:rPr lang="en-US" sz="6400" i="1" dirty="0" err="1" smtClean="0"/>
              <a:t>Ecker</a:t>
            </a:r>
            <a:r>
              <a:rPr lang="en-US" sz="6400" i="1" dirty="0" smtClean="0"/>
              <a:t>!</a:t>
            </a:r>
            <a:r>
              <a:rPr lang="ru-RU" sz="6400" i="1" dirty="0" smtClean="0"/>
              <a:t>  </a:t>
            </a:r>
            <a:r>
              <a:rPr lang="en-US" sz="6400" i="1" dirty="0" smtClean="0"/>
              <a:t> </a:t>
            </a:r>
            <a:r>
              <a:rPr lang="ru-RU" sz="6400" i="1" dirty="0" smtClean="0"/>
              <a:t>   </a:t>
            </a:r>
            <a:r>
              <a:rPr lang="en-US" sz="6400" i="1" dirty="0" err="1" smtClean="0"/>
              <a:t>Ich</a:t>
            </a:r>
            <a:r>
              <a:rPr lang="en-US" sz="6400" i="1" dirty="0" smtClean="0"/>
              <a:t> bin Frau Becker!</a:t>
            </a:r>
            <a:endParaRPr lang="en-US" sz="6400" dirty="0" smtClean="0"/>
          </a:p>
          <a:p>
            <a:pPr>
              <a:buNone/>
            </a:pPr>
            <a:endParaRPr lang="ru-RU" sz="64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Сложные существительные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Слож</a:t>
            </a:r>
            <a:r>
              <a:rPr lang="ru-RU" b="1" dirty="0" smtClean="0">
                <a:solidFill>
                  <a:srgbClr val="002060"/>
                </a:solidFill>
              </a:rPr>
              <a:t>. сущ. могут образовываться от словосочетаний:</a:t>
            </a:r>
          </a:p>
          <a:p>
            <a:r>
              <a:rPr lang="ru-RU" dirty="0" smtClean="0"/>
              <a:t>сущ. + сущ.: </a:t>
            </a:r>
            <a:r>
              <a:rPr lang="en-US" dirty="0" err="1" smtClean="0"/>
              <a:t>der</a:t>
            </a:r>
            <a:r>
              <a:rPr lang="en-US" dirty="0" smtClean="0"/>
              <a:t> Computer + das Spiel = das </a:t>
            </a:r>
            <a:r>
              <a:rPr lang="en-US" dirty="0" err="1" smtClean="0"/>
              <a:t>Computerspiel</a:t>
            </a:r>
            <a:endParaRPr lang="en-US" dirty="0" smtClean="0"/>
          </a:p>
          <a:p>
            <a:r>
              <a:rPr lang="ru-RU" dirty="0" smtClean="0"/>
              <a:t>прилагательное + сущ.: </a:t>
            </a:r>
            <a:r>
              <a:rPr lang="en-US" dirty="0" smtClean="0"/>
              <a:t>rot +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Wein</a:t>
            </a:r>
            <a:r>
              <a:rPr lang="en-US" dirty="0" smtClean="0"/>
              <a:t> = </a:t>
            </a:r>
            <a:r>
              <a:rPr lang="en-US" dirty="0" err="1" smtClean="0"/>
              <a:t>der</a:t>
            </a:r>
            <a:r>
              <a:rPr lang="en-US" dirty="0" smtClean="0"/>
              <a:t>  </a:t>
            </a:r>
            <a:r>
              <a:rPr lang="en-US" dirty="0" err="1" smtClean="0"/>
              <a:t>Rotwein</a:t>
            </a:r>
            <a:endParaRPr lang="en-US" dirty="0" smtClean="0"/>
          </a:p>
          <a:p>
            <a:r>
              <a:rPr lang="ru-RU" dirty="0" smtClean="0"/>
              <a:t>глагол + сущ.: </a:t>
            </a:r>
            <a:r>
              <a:rPr lang="en-US" dirty="0" err="1" smtClean="0"/>
              <a:t>hören</a:t>
            </a:r>
            <a:r>
              <a:rPr lang="en-US" dirty="0" smtClean="0"/>
              <a:t> + das Spiel = das </a:t>
            </a:r>
            <a:r>
              <a:rPr lang="en-US" dirty="0" err="1" smtClean="0"/>
              <a:t>Hörspiel</a:t>
            </a:r>
            <a:endParaRPr lang="en-US" dirty="0" smtClean="0"/>
          </a:p>
          <a:p>
            <a:r>
              <a:rPr lang="ru-RU" dirty="0" smtClean="0"/>
              <a:t>наречие + сущ.: </a:t>
            </a:r>
            <a:r>
              <a:rPr lang="en-US" dirty="0" err="1" smtClean="0"/>
              <a:t>vorwärts</a:t>
            </a:r>
            <a:r>
              <a:rPr lang="en-US" dirty="0" smtClean="0"/>
              <a:t> + die </a:t>
            </a:r>
            <a:r>
              <a:rPr lang="en-US" dirty="0" err="1" smtClean="0"/>
              <a:t>Bewegung</a:t>
            </a:r>
            <a:r>
              <a:rPr lang="en-US" dirty="0" smtClean="0"/>
              <a:t> = die </a:t>
            </a:r>
            <a:r>
              <a:rPr lang="en-US" dirty="0" err="1" smtClean="0"/>
              <a:t>Vorwärtsbewegung</a:t>
            </a:r>
            <a:endParaRPr lang="en-US" dirty="0" smtClean="0"/>
          </a:p>
          <a:p>
            <a:r>
              <a:rPr lang="ru-RU" dirty="0" smtClean="0"/>
              <a:t>местоимение + сущ.: </a:t>
            </a:r>
            <a:r>
              <a:rPr lang="en-US" dirty="0" smtClean="0"/>
              <a:t>all + die  </a:t>
            </a:r>
            <a:r>
              <a:rPr lang="en-US" dirty="0" err="1" smtClean="0"/>
              <a:t>Macht</a:t>
            </a:r>
            <a:r>
              <a:rPr lang="en-US" dirty="0" smtClean="0"/>
              <a:t> = die </a:t>
            </a:r>
            <a:r>
              <a:rPr lang="en-US" dirty="0" err="1" smtClean="0"/>
              <a:t>Allmacht</a:t>
            </a:r>
            <a:endParaRPr lang="en-US" dirty="0" smtClean="0"/>
          </a:p>
          <a:p>
            <a:r>
              <a:rPr lang="ru-RU" dirty="0" smtClean="0"/>
              <a:t>предлог + сущ.: </a:t>
            </a:r>
            <a:r>
              <a:rPr lang="en-US" dirty="0" err="1" smtClean="0"/>
              <a:t>mit</a:t>
            </a:r>
            <a:r>
              <a:rPr lang="en-US" dirty="0" smtClean="0"/>
              <a:t> + das </a:t>
            </a:r>
            <a:r>
              <a:rPr lang="en-US" dirty="0" err="1" smtClean="0"/>
              <a:t>Gefühl</a:t>
            </a:r>
            <a:r>
              <a:rPr lang="en-US" dirty="0" smtClean="0"/>
              <a:t> = das </a:t>
            </a:r>
            <a:r>
              <a:rPr lang="en-US" dirty="0" err="1" smtClean="0"/>
              <a:t>Mitgefühl</a:t>
            </a:r>
            <a:endParaRPr lang="en-US" dirty="0" smtClean="0"/>
          </a:p>
          <a:p>
            <a:r>
              <a:rPr lang="ru-RU" dirty="0" smtClean="0"/>
              <a:t>частица + сущ.: </a:t>
            </a:r>
            <a:r>
              <a:rPr lang="en-US" dirty="0" err="1" smtClean="0"/>
              <a:t>nicht</a:t>
            </a:r>
            <a:r>
              <a:rPr lang="en-US" dirty="0" smtClean="0"/>
              <a:t> +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Sieger</a:t>
            </a:r>
            <a:r>
              <a:rPr lang="en-US" dirty="0" smtClean="0"/>
              <a:t> =  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Nicht-Sieger</a:t>
            </a:r>
            <a:endParaRPr lang="en-US" dirty="0" smtClean="0"/>
          </a:p>
          <a:p>
            <a:r>
              <a:rPr lang="ru-RU" dirty="0" smtClean="0"/>
              <a:t>некоторые слова образованы от застывших форм (</a:t>
            </a:r>
            <a:r>
              <a:rPr lang="en-US" dirty="0" err="1" smtClean="0"/>
              <a:t>Scheinwort</a:t>
            </a:r>
            <a:r>
              <a:rPr lang="en-US" dirty="0" smtClean="0"/>
              <a:t>): die </a:t>
            </a:r>
            <a:r>
              <a:rPr lang="en-US" dirty="0" err="1" smtClean="0"/>
              <a:t>Himbeere</a:t>
            </a:r>
            <a:r>
              <a:rPr lang="en-US" dirty="0" smtClean="0"/>
              <a:t>, die </a:t>
            </a:r>
            <a:r>
              <a:rPr lang="en-US" dirty="0" err="1" smtClean="0"/>
              <a:t>Brombeere</a:t>
            </a:r>
            <a:r>
              <a:rPr lang="en-US" dirty="0" smtClean="0"/>
              <a:t>, die </a:t>
            </a:r>
            <a:r>
              <a:rPr lang="en-US" dirty="0" err="1" smtClean="0"/>
              <a:t>Walnuss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 </a:t>
            </a:r>
            <a:r>
              <a:rPr lang="ru-RU" b="1" dirty="0" err="1" smtClean="0">
                <a:solidFill>
                  <a:srgbClr val="002060"/>
                </a:solidFill>
              </a:rPr>
              <a:t>слож</a:t>
            </a:r>
            <a:r>
              <a:rPr lang="ru-RU" b="1" dirty="0" smtClean="0">
                <a:solidFill>
                  <a:srgbClr val="002060"/>
                </a:solidFill>
              </a:rPr>
              <a:t>. словах род, падеж, число и часть речи определяются по последнему слову :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Baden +das  Zimmer = das </a:t>
            </a:r>
            <a:r>
              <a:rPr lang="en-US" dirty="0" err="1" smtClean="0"/>
              <a:t>Badezimmer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Haus</a:t>
            </a:r>
            <a:r>
              <a:rPr lang="en-US" dirty="0" smtClean="0"/>
              <a:t> + die </a:t>
            </a:r>
            <a:r>
              <a:rPr lang="en-US" dirty="0" err="1" smtClean="0"/>
              <a:t>Tür</a:t>
            </a:r>
            <a:r>
              <a:rPr lang="en-US" dirty="0" smtClean="0"/>
              <a:t> = die </a:t>
            </a:r>
            <a:r>
              <a:rPr lang="en-US" dirty="0" err="1" smtClean="0"/>
              <a:t>Haustür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Иногда вновь образованные </a:t>
            </a:r>
            <a:r>
              <a:rPr lang="ru-RU" b="1" dirty="0" err="1" smtClean="0">
                <a:solidFill>
                  <a:srgbClr val="002060"/>
                </a:solidFill>
              </a:rPr>
              <a:t>слож</a:t>
            </a:r>
            <a:r>
              <a:rPr lang="ru-RU" b="1" dirty="0" smtClean="0">
                <a:solidFill>
                  <a:srgbClr val="002060"/>
                </a:solidFill>
              </a:rPr>
              <a:t>. слова по смыслу отличаются от слов, их составляющих: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Glück</a:t>
            </a:r>
            <a:r>
              <a:rPr lang="en-US" dirty="0" smtClean="0"/>
              <a:t> (</a:t>
            </a:r>
            <a:r>
              <a:rPr lang="ru-RU" dirty="0" smtClean="0"/>
              <a:t>счастье) +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Pilz</a:t>
            </a:r>
            <a:r>
              <a:rPr lang="en-US" dirty="0" smtClean="0"/>
              <a:t> (</a:t>
            </a:r>
            <a:r>
              <a:rPr lang="ru-RU" dirty="0" smtClean="0"/>
              <a:t>гриб)  =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Glückspilz</a:t>
            </a:r>
            <a:r>
              <a:rPr lang="en-US" dirty="0" smtClean="0"/>
              <a:t> (</a:t>
            </a:r>
            <a:r>
              <a:rPr lang="ru-RU" dirty="0" smtClean="0"/>
              <a:t>счастливчик, баловень судьбы).</a:t>
            </a:r>
          </a:p>
          <a:p>
            <a:r>
              <a:rPr lang="en-US" dirty="0" smtClean="0"/>
              <a:t>Die Angst  (</a:t>
            </a:r>
            <a:r>
              <a:rPr lang="ru-RU" dirty="0" smtClean="0"/>
              <a:t>страх, боязнь) +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Hase</a:t>
            </a:r>
            <a:r>
              <a:rPr lang="en-US" dirty="0" smtClean="0"/>
              <a:t> (</a:t>
            </a:r>
            <a:r>
              <a:rPr lang="ru-RU" dirty="0" smtClean="0"/>
              <a:t>заяц) =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Angsthase</a:t>
            </a:r>
            <a:r>
              <a:rPr lang="en-US" dirty="0" smtClean="0"/>
              <a:t> (</a:t>
            </a:r>
            <a:r>
              <a:rPr lang="ru-RU" dirty="0" smtClean="0"/>
              <a:t>трус).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277</Words>
  <Application>Microsoft Office PowerPoint</Application>
  <PresentationFormat>Экран (4:3)</PresentationFormat>
  <Paragraphs>171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Грамматика по немецкому языку для 5 класса</vt:lpstr>
      <vt:lpstr>Возвратные глаголы (Reflexive Verben) состоят из собственно глагола и возвратного местоимения «SICH».</vt:lpstr>
      <vt:lpstr>  А теперь давайте посмотрим таблицу спряжения возвратного глагола sich freuen. Частица sich для него изменяется в Akkusativ, как и для большинства возвратных глаголов:  </vt:lpstr>
      <vt:lpstr>Спряжение сильных глаголов </vt:lpstr>
      <vt:lpstr>Степени сравнения прилагательных </vt:lpstr>
      <vt:lpstr>Презентация PowerPoint</vt:lpstr>
      <vt:lpstr>        Отрицание в немецком: kein und nicht  </vt:lpstr>
      <vt:lpstr>Презентация PowerPoint</vt:lpstr>
      <vt:lpstr>Сложные существительные </vt:lpstr>
      <vt:lpstr>Склонение местоимений  в немецком языке: личные</vt:lpstr>
      <vt:lpstr>Модальные глаголы</vt:lpstr>
      <vt:lpstr>В немецком языке 4 падежа: </vt:lpstr>
      <vt:lpstr>Склонение определенного и неопределенного артиклей </vt:lpstr>
      <vt:lpstr>Образование порядковых числительных в немецком языке.</vt:lpstr>
      <vt:lpstr>Предлоги с Винительным и Дательным падежами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Грамматика по немецкому языку для 5 класса</dc:title>
  <dc:creator>Сергей</dc:creator>
  <cp:lastModifiedBy>505</cp:lastModifiedBy>
  <cp:revision>22</cp:revision>
  <dcterms:created xsi:type="dcterms:W3CDTF">2016-09-20T18:07:15Z</dcterms:created>
  <dcterms:modified xsi:type="dcterms:W3CDTF">2019-02-11T06:19:39Z</dcterms:modified>
</cp:coreProperties>
</file>