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9" r:id="rId3"/>
    <p:sldId id="260" r:id="rId4"/>
    <p:sldId id="262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3300"/>
    <a:srgbClr val="FE00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56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8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5665B-D7E9-4DEF-8FC5-CF97FB764938}" type="datetimeFigureOut">
              <a:rPr lang="zh-CN" altLang="en-US" smtClean="0"/>
              <a:pPr/>
              <a:t>2019/2/11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0D62A-0EDC-4DC8-9C32-FB765812F04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4472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0D62A-0EDC-4DC8-9C32-FB765812F04D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2227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2571750" y="142875"/>
            <a:ext cx="6357938" cy="1571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表格占位符 13"/>
          <p:cNvSpPr>
            <a:spLocks noGrp="1"/>
          </p:cNvSpPr>
          <p:nvPr>
            <p:ph type="tbl" sz="quarter" idx="10"/>
          </p:nvPr>
        </p:nvSpPr>
        <p:spPr>
          <a:xfrm>
            <a:off x="3143239" y="2714625"/>
            <a:ext cx="5572165" cy="2857515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таблицы</a:t>
            </a:r>
            <a:endParaRPr lang="zh-CN" altLang="en-US"/>
          </a:p>
        </p:txBody>
      </p:sp>
      <p:sp>
        <p:nvSpPr>
          <p:cNvPr id="16" name="图片占位符 15"/>
          <p:cNvSpPr>
            <a:spLocks noGrp="1"/>
          </p:cNvSpPr>
          <p:nvPr>
            <p:ph type="pic" sz="quarter" idx="11"/>
          </p:nvPr>
        </p:nvSpPr>
        <p:spPr>
          <a:xfrm>
            <a:off x="428596" y="428604"/>
            <a:ext cx="2500313" cy="2214563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рисунка</a:t>
            </a:r>
            <a:endParaRPr lang="zh-CN" altLang="en-US"/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2"/>
          </p:nvPr>
        </p:nvSpPr>
        <p:spPr>
          <a:xfrm>
            <a:off x="3143240" y="1428736"/>
            <a:ext cx="5572136" cy="1143014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>
          <a:xfrm>
            <a:off x="3143250" y="500063"/>
            <a:ext cx="3714750" cy="785812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martArt 占位符 6"/>
          <p:cNvSpPr>
            <a:spLocks noGrp="1"/>
          </p:cNvSpPr>
          <p:nvPr>
            <p:ph type="dgm" sz="quarter" idx="10"/>
          </p:nvPr>
        </p:nvSpPr>
        <p:spPr>
          <a:xfrm>
            <a:off x="3071802" y="571480"/>
            <a:ext cx="5214974" cy="4071966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рисунка SmartArt</a:t>
            </a:r>
            <a:endParaRPr lang="zh-CN" alt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1"/>
          </p:nvPr>
        </p:nvSpPr>
        <p:spPr>
          <a:xfrm>
            <a:off x="714375" y="571480"/>
            <a:ext cx="2143125" cy="40005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2"/>
          </p:nvPr>
        </p:nvSpPr>
        <p:spPr>
          <a:xfrm>
            <a:off x="3071813" y="4786313"/>
            <a:ext cx="3429000" cy="7858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表占位符 2"/>
          <p:cNvSpPr>
            <a:spLocks noGrp="1"/>
          </p:cNvSpPr>
          <p:nvPr>
            <p:ph type="chart" sz="quarter" idx="10"/>
          </p:nvPr>
        </p:nvSpPr>
        <p:spPr>
          <a:xfrm>
            <a:off x="1785918" y="714356"/>
            <a:ext cx="5572125" cy="4143375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диаграммы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1"/>
          </p:nvPr>
        </p:nvSpPr>
        <p:spPr>
          <a:xfrm>
            <a:off x="4500563" y="5000625"/>
            <a:ext cx="2857500" cy="857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500063" y="1143000"/>
            <a:ext cx="8143875" cy="1428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和内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3857620" y="142875"/>
            <a:ext cx="5000630" cy="16430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>
          <a:xfrm>
            <a:off x="395536" y="188640"/>
            <a:ext cx="8534152" cy="1872208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altLang="zh-CN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r>
              <a:rPr lang="ru-RU" altLang="zh-CN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КИМ 5. ЕГЭ 2015. Лексические </a:t>
            </a:r>
            <a:r>
              <a:rPr lang="ru-RU" altLang="zh-CN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нормы </a:t>
            </a:r>
            <a:r>
              <a:rPr lang="ru-RU" altLang="zh-CN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(употребление </a:t>
            </a:r>
            <a:r>
              <a:rPr lang="ru-RU" altLang="zh-CN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слова в </a:t>
            </a:r>
            <a:r>
              <a:rPr lang="ru-RU" altLang="zh-CN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соответствии </a:t>
            </a:r>
            <a:r>
              <a:rPr lang="ru-RU" altLang="zh-CN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 точным </a:t>
            </a:r>
            <a:r>
              <a:rPr lang="ru-RU" altLang="zh-CN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лексическим </a:t>
            </a:r>
            <a:r>
              <a:rPr lang="ru-RU" altLang="zh-CN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значением и </a:t>
            </a:r>
            <a:r>
              <a:rPr lang="ru-RU" altLang="zh-CN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требованием </a:t>
            </a:r>
            <a:r>
              <a:rPr lang="ru-RU" altLang="zh-CN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лексической </a:t>
            </a:r>
            <a:r>
              <a:rPr lang="ru-RU" altLang="zh-CN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сочетаемости</a:t>
            </a:r>
            <a:r>
              <a:rPr lang="ru-RU" altLang="zh-CN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 </a:t>
            </a:r>
            <a:endParaRPr lang="zh-CN" alt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107504" y="500062"/>
            <a:ext cx="8928992" cy="42970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spcBef>
                <a:spcPts val="0"/>
              </a:spcBef>
            </a:pPr>
            <a:r>
              <a:rPr lang="ru-RU" sz="2000" b="1" dirty="0" smtClean="0"/>
              <a:t>Потренируемся</a:t>
            </a:r>
          </a:p>
          <a:p>
            <a:pPr marL="0" indent="0">
              <a:spcBef>
                <a:spcPts val="0"/>
              </a:spcBef>
            </a:pPr>
            <a:r>
              <a:rPr lang="ru-RU" sz="2000" dirty="0" smtClean="0"/>
              <a:t>5-5. В  </a:t>
            </a:r>
            <a:r>
              <a:rPr lang="ru-RU" sz="2000" dirty="0"/>
              <a:t>одном  из  приведённых  ниже  предложений  </a:t>
            </a:r>
            <a:r>
              <a:rPr lang="ru-RU" sz="2000" b="1" dirty="0"/>
              <a:t>НЕВЕРНО </a:t>
            </a:r>
            <a:r>
              <a:rPr lang="ru-RU" sz="2000" dirty="0" smtClean="0"/>
              <a:t>употреблено выделенное </a:t>
            </a:r>
            <a:r>
              <a:rPr lang="ru-RU" sz="2000" dirty="0"/>
              <a:t>слово. </a:t>
            </a:r>
            <a:r>
              <a:rPr lang="ru-RU" sz="2000" b="1" dirty="0"/>
              <a:t>Исправьте ошибку </a:t>
            </a:r>
            <a:r>
              <a:rPr lang="ru-RU" sz="2000" dirty="0"/>
              <a:t>и запишите слово правильно. </a:t>
            </a:r>
            <a:endParaRPr lang="ru-RU" sz="2000" dirty="0" smtClean="0"/>
          </a:p>
          <a:p>
            <a:pPr marL="0" indent="0">
              <a:spcBef>
                <a:spcPts val="0"/>
              </a:spcBef>
            </a:pPr>
            <a:endParaRPr lang="ru-RU" sz="2000" b="1" i="1" dirty="0" smtClean="0"/>
          </a:p>
          <a:p>
            <a:pPr marL="0" indent="0">
              <a:spcBef>
                <a:spcPts val="0"/>
              </a:spcBef>
            </a:pPr>
            <a:r>
              <a:rPr lang="ru-RU" sz="2000" b="1" i="1" dirty="0" smtClean="0"/>
              <a:t>Шли </a:t>
            </a:r>
            <a:r>
              <a:rPr lang="ru-RU" sz="2000" b="1" i="1" dirty="0"/>
              <a:t>два приятеля вечернею порой и ДЕЛЬНЫЙ  разговор вели между собой</a:t>
            </a:r>
            <a:r>
              <a:rPr lang="ru-RU" sz="2000" b="1" i="1" dirty="0" smtClean="0"/>
              <a:t>.</a:t>
            </a:r>
          </a:p>
          <a:p>
            <a:pPr marL="0" indent="0">
              <a:spcBef>
                <a:spcPts val="0"/>
              </a:spcBef>
            </a:pPr>
            <a:r>
              <a:rPr lang="ru-RU" sz="2000" b="1" i="1" dirty="0" smtClean="0"/>
              <a:t>В </a:t>
            </a:r>
            <a:r>
              <a:rPr lang="ru-RU" sz="2000" b="1" i="1" dirty="0"/>
              <a:t>музыкальном салоне был представлен огромный ВЫБОР дисков с записями известных исполнителей и начинающих певцов.</a:t>
            </a:r>
          </a:p>
          <a:p>
            <a:pPr marL="0" indent="0">
              <a:spcBef>
                <a:spcPts val="0"/>
              </a:spcBef>
            </a:pPr>
            <a:r>
              <a:rPr lang="ru-RU" sz="2000" b="1" i="1" dirty="0" smtClean="0"/>
              <a:t>Среди </a:t>
            </a:r>
            <a:r>
              <a:rPr lang="ru-RU" sz="2000" b="1" i="1" dirty="0"/>
              <a:t>этого страшного поля </a:t>
            </a:r>
            <a:r>
              <a:rPr lang="ru-RU" sz="2000" b="1" i="1" dirty="0" smtClean="0"/>
              <a:t>, </a:t>
            </a:r>
            <a:r>
              <a:rPr lang="ru-RU" sz="2000" b="1" i="1" dirty="0"/>
              <a:t>где всё было попрано смертью, </a:t>
            </a:r>
            <a:r>
              <a:rPr lang="ru-RU" sz="2000" b="1" i="1" dirty="0" smtClean="0"/>
              <a:t>стояла </a:t>
            </a:r>
            <a:r>
              <a:rPr lang="ru-RU" sz="2000" b="1" i="1" dirty="0"/>
              <a:t>и тихо светилась в сумерках ОДИНОКАЯ белая берёза.</a:t>
            </a:r>
          </a:p>
          <a:p>
            <a:pPr marL="0" indent="0">
              <a:spcBef>
                <a:spcPts val="0"/>
              </a:spcBef>
            </a:pPr>
            <a:r>
              <a:rPr lang="ru-RU" sz="2000" b="1" i="1" dirty="0" smtClean="0"/>
              <a:t>Не </a:t>
            </a:r>
            <a:r>
              <a:rPr lang="ru-RU" sz="2000" b="1" i="1" dirty="0"/>
              <a:t>спрашивай у старого, спрашивай у БЫВАЛОГО</a:t>
            </a:r>
            <a:r>
              <a:rPr lang="ru-RU" sz="2000" b="1" i="1" dirty="0" smtClean="0"/>
              <a:t>.</a:t>
            </a:r>
          </a:p>
          <a:p>
            <a:pPr marL="0" indent="0">
              <a:spcBef>
                <a:spcPts val="0"/>
              </a:spcBef>
            </a:pPr>
            <a:r>
              <a:rPr lang="ru-RU" sz="2000" b="1" i="1" dirty="0" smtClean="0"/>
              <a:t>Лечение </a:t>
            </a:r>
            <a:r>
              <a:rPr lang="ru-RU" sz="2000" b="1" i="1" dirty="0"/>
              <a:t>открытых переломов с применением антибиотиков — более БЛАГОДАРСТВЕННАЯ форма лечения, чем без их применения.</a:t>
            </a:r>
          </a:p>
          <a:p>
            <a:pPr marL="0" indent="0">
              <a:spcBef>
                <a:spcPts val="0"/>
              </a:spcBef>
            </a:pPr>
            <a:r>
              <a:rPr lang="ru-RU" sz="2000" b="1" i="1" dirty="0" smtClean="0"/>
              <a:t> 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652120" y="5085184"/>
            <a:ext cx="273630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БЛАГОДАРНАЯ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6"/>
          <p:cNvSpPr/>
          <p:nvPr/>
        </p:nvSpPr>
        <p:spPr>
          <a:xfrm>
            <a:off x="7956376" y="0"/>
            <a:ext cx="999048" cy="523220"/>
          </a:xfrm>
          <a:custGeom>
            <a:avLst/>
            <a:gdLst>
              <a:gd name="connsiteX0" fmla="*/ 0 w 1728192"/>
              <a:gd name="connsiteY0" fmla="*/ 0 h 648072"/>
              <a:gd name="connsiteX1" fmla="*/ 1728192 w 1728192"/>
              <a:gd name="connsiteY1" fmla="*/ 0 h 648072"/>
              <a:gd name="connsiteX2" fmla="*/ 1728192 w 1728192"/>
              <a:gd name="connsiteY2" fmla="*/ 648072 h 648072"/>
              <a:gd name="connsiteX3" fmla="*/ 0 w 1728192"/>
              <a:gd name="connsiteY3" fmla="*/ 648072 h 648072"/>
              <a:gd name="connsiteX4" fmla="*/ 0 w 1728192"/>
              <a:gd name="connsiteY4" fmla="*/ 0 h 648072"/>
              <a:gd name="connsiteX0" fmla="*/ 182880 w 1728192"/>
              <a:gd name="connsiteY0" fmla="*/ 121920 h 648072"/>
              <a:gd name="connsiteX1" fmla="*/ 1728192 w 1728192"/>
              <a:gd name="connsiteY1" fmla="*/ 0 h 648072"/>
              <a:gd name="connsiteX2" fmla="*/ 1728192 w 1728192"/>
              <a:gd name="connsiteY2" fmla="*/ 648072 h 648072"/>
              <a:gd name="connsiteX3" fmla="*/ 0 w 1728192"/>
              <a:gd name="connsiteY3" fmla="*/ 648072 h 648072"/>
              <a:gd name="connsiteX4" fmla="*/ 182880 w 1728192"/>
              <a:gd name="connsiteY4" fmla="*/ 121920 h 648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8192" h="648072">
                <a:moveTo>
                  <a:pt x="182880" y="121920"/>
                </a:moveTo>
                <a:lnTo>
                  <a:pt x="1728192" y="0"/>
                </a:lnTo>
                <a:lnTo>
                  <a:pt x="1728192" y="648072"/>
                </a:lnTo>
                <a:lnTo>
                  <a:pt x="0" y="648072"/>
                </a:lnTo>
                <a:lnTo>
                  <a:pt x="182880" y="121920"/>
                </a:lnTo>
                <a:close/>
              </a:path>
            </a:pathLst>
          </a:custGeom>
          <a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endParaRPr lang="zh-CN" altLang="en-US" sz="2800" b="1" dirty="0">
              <a:solidFill>
                <a:schemeClr val="tx2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210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107504" y="500062"/>
            <a:ext cx="8928992" cy="42970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spcBef>
                <a:spcPts val="0"/>
              </a:spcBef>
            </a:pPr>
            <a:r>
              <a:rPr lang="ru-RU" sz="2000" b="1" dirty="0" smtClean="0"/>
              <a:t>Потренируемся</a:t>
            </a:r>
          </a:p>
          <a:p>
            <a:pPr marL="0" indent="0">
              <a:spcBef>
                <a:spcPts val="0"/>
              </a:spcBef>
            </a:pPr>
            <a:r>
              <a:rPr lang="ru-RU" sz="2000" dirty="0" smtClean="0"/>
              <a:t>5-6. В  </a:t>
            </a:r>
            <a:r>
              <a:rPr lang="ru-RU" sz="2000" dirty="0"/>
              <a:t>одном  из  приведённых  ниже  предложений  </a:t>
            </a:r>
            <a:r>
              <a:rPr lang="ru-RU" sz="2000" b="1" dirty="0"/>
              <a:t>НЕВЕРНО </a:t>
            </a:r>
            <a:r>
              <a:rPr lang="ru-RU" sz="2000" dirty="0" smtClean="0"/>
              <a:t>употреблено выделенное </a:t>
            </a:r>
            <a:r>
              <a:rPr lang="ru-RU" sz="2000" dirty="0"/>
              <a:t>слово. </a:t>
            </a:r>
            <a:r>
              <a:rPr lang="ru-RU" sz="2000" b="1" dirty="0"/>
              <a:t>Исправьте ошибку </a:t>
            </a:r>
            <a:r>
              <a:rPr lang="ru-RU" sz="2000" dirty="0"/>
              <a:t>и запишите слово правильно. </a:t>
            </a:r>
            <a:endParaRPr lang="ru-RU" sz="2000" dirty="0" smtClean="0"/>
          </a:p>
          <a:p>
            <a:pPr marL="0" indent="0">
              <a:spcBef>
                <a:spcPts val="0"/>
              </a:spcBef>
            </a:pPr>
            <a:endParaRPr lang="ru-RU" sz="2000" b="1" i="1" dirty="0" smtClean="0"/>
          </a:p>
          <a:p>
            <a:pPr marL="0" indent="0">
              <a:spcBef>
                <a:spcPts val="0"/>
              </a:spcBef>
            </a:pPr>
            <a:r>
              <a:rPr lang="ru-RU" sz="2000" b="1" i="1" dirty="0" smtClean="0"/>
              <a:t>Полушубок </a:t>
            </a:r>
            <a:r>
              <a:rPr lang="ru-RU" sz="2000" b="1" i="1" dirty="0"/>
              <a:t>на нем ДОБРЫЙ , из мягких романовских овчин, хорошие сапоги</a:t>
            </a:r>
            <a:r>
              <a:rPr lang="ru-RU" sz="2000" b="1" i="1" dirty="0" smtClean="0"/>
              <a:t>.</a:t>
            </a:r>
          </a:p>
          <a:p>
            <a:pPr marL="0" indent="0">
              <a:spcBef>
                <a:spcPts val="0"/>
              </a:spcBef>
            </a:pPr>
            <a:r>
              <a:rPr lang="ru-RU" sz="2000" b="1" i="1" dirty="0" smtClean="0"/>
              <a:t>Короткие </a:t>
            </a:r>
            <a:r>
              <a:rPr lang="ru-RU" sz="2000" b="1" i="1" dirty="0"/>
              <a:t>тяжёлые ВЗДОХИ с влажным хрипом вырывались из груди Егора, лицо его было покрыто мелким потом</a:t>
            </a:r>
            <a:r>
              <a:rPr lang="ru-RU" sz="2000" b="1" i="1" dirty="0" smtClean="0"/>
              <a:t>.</a:t>
            </a:r>
          </a:p>
          <a:p>
            <a:pPr marL="0" indent="0">
              <a:spcBef>
                <a:spcPts val="0"/>
              </a:spcBef>
            </a:pPr>
            <a:r>
              <a:rPr lang="ru-RU" sz="2000" b="1" i="1" dirty="0" smtClean="0"/>
              <a:t>УКЛОНЕНИЯ </a:t>
            </a:r>
            <a:r>
              <a:rPr lang="ru-RU" sz="2000" b="1" i="1" dirty="0"/>
              <a:t>от каких бы то ни было служебных приказаний начальствующего лица, конечно, не имели места.</a:t>
            </a:r>
          </a:p>
          <a:p>
            <a:pPr marL="0" indent="0">
              <a:spcBef>
                <a:spcPts val="0"/>
              </a:spcBef>
            </a:pPr>
            <a:r>
              <a:rPr lang="ru-RU" sz="2000" b="1" i="1" dirty="0" smtClean="0"/>
              <a:t>Открытие оказалось УДАЧНЫМ</a:t>
            </a:r>
            <a:r>
              <a:rPr lang="ru-RU" sz="2000" b="1" i="1" dirty="0"/>
              <a:t>, и прежде всего потому, что во многом определило уникальность его</a:t>
            </a:r>
            <a:r>
              <a:rPr lang="ru-RU" sz="2000" b="1" i="1" dirty="0" smtClean="0"/>
              <a:t>.</a:t>
            </a:r>
          </a:p>
          <a:p>
            <a:pPr marL="0" indent="0">
              <a:spcBef>
                <a:spcPts val="0"/>
              </a:spcBef>
            </a:pPr>
            <a:r>
              <a:rPr lang="ru-RU" sz="2000" b="1" i="1" dirty="0" smtClean="0"/>
              <a:t>Его </a:t>
            </a:r>
            <a:r>
              <a:rPr lang="ru-RU" sz="2000" b="1" i="1" dirty="0"/>
              <a:t>ЭФФЕКТНОЕ появление на приёме не прошло незамеченным.</a:t>
            </a:r>
            <a:endParaRPr lang="ru-RU" sz="2000" b="1" i="1" dirty="0" smtClean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652120" y="5085184"/>
            <a:ext cx="273630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ДОБРОТНЫЙ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6"/>
          <p:cNvSpPr/>
          <p:nvPr/>
        </p:nvSpPr>
        <p:spPr>
          <a:xfrm>
            <a:off x="7956376" y="0"/>
            <a:ext cx="999048" cy="523220"/>
          </a:xfrm>
          <a:custGeom>
            <a:avLst/>
            <a:gdLst>
              <a:gd name="connsiteX0" fmla="*/ 0 w 1728192"/>
              <a:gd name="connsiteY0" fmla="*/ 0 h 648072"/>
              <a:gd name="connsiteX1" fmla="*/ 1728192 w 1728192"/>
              <a:gd name="connsiteY1" fmla="*/ 0 h 648072"/>
              <a:gd name="connsiteX2" fmla="*/ 1728192 w 1728192"/>
              <a:gd name="connsiteY2" fmla="*/ 648072 h 648072"/>
              <a:gd name="connsiteX3" fmla="*/ 0 w 1728192"/>
              <a:gd name="connsiteY3" fmla="*/ 648072 h 648072"/>
              <a:gd name="connsiteX4" fmla="*/ 0 w 1728192"/>
              <a:gd name="connsiteY4" fmla="*/ 0 h 648072"/>
              <a:gd name="connsiteX0" fmla="*/ 182880 w 1728192"/>
              <a:gd name="connsiteY0" fmla="*/ 121920 h 648072"/>
              <a:gd name="connsiteX1" fmla="*/ 1728192 w 1728192"/>
              <a:gd name="connsiteY1" fmla="*/ 0 h 648072"/>
              <a:gd name="connsiteX2" fmla="*/ 1728192 w 1728192"/>
              <a:gd name="connsiteY2" fmla="*/ 648072 h 648072"/>
              <a:gd name="connsiteX3" fmla="*/ 0 w 1728192"/>
              <a:gd name="connsiteY3" fmla="*/ 648072 h 648072"/>
              <a:gd name="connsiteX4" fmla="*/ 182880 w 1728192"/>
              <a:gd name="connsiteY4" fmla="*/ 121920 h 648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8192" h="648072">
                <a:moveTo>
                  <a:pt x="182880" y="121920"/>
                </a:moveTo>
                <a:lnTo>
                  <a:pt x="1728192" y="0"/>
                </a:lnTo>
                <a:lnTo>
                  <a:pt x="1728192" y="648072"/>
                </a:lnTo>
                <a:lnTo>
                  <a:pt x="0" y="648072"/>
                </a:lnTo>
                <a:lnTo>
                  <a:pt x="182880" y="121920"/>
                </a:lnTo>
                <a:close/>
              </a:path>
            </a:pathLst>
          </a:custGeom>
          <a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endParaRPr lang="zh-CN" altLang="en-US" sz="2800" b="1" dirty="0">
              <a:solidFill>
                <a:schemeClr val="tx2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7509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107504" y="500062"/>
            <a:ext cx="8928992" cy="42970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spcBef>
                <a:spcPts val="0"/>
              </a:spcBef>
            </a:pPr>
            <a:r>
              <a:rPr lang="ru-RU" sz="2000" b="1" dirty="0" smtClean="0"/>
              <a:t>Потренируемся</a:t>
            </a:r>
          </a:p>
          <a:p>
            <a:pPr marL="0" indent="0">
              <a:spcBef>
                <a:spcPts val="0"/>
              </a:spcBef>
            </a:pPr>
            <a:r>
              <a:rPr lang="ru-RU" sz="2000" dirty="0" smtClean="0"/>
              <a:t>5-7. В  </a:t>
            </a:r>
            <a:r>
              <a:rPr lang="ru-RU" sz="2000" dirty="0"/>
              <a:t>одном  из  приведённых  ниже  предложений  </a:t>
            </a:r>
            <a:r>
              <a:rPr lang="ru-RU" sz="2000" b="1" dirty="0"/>
              <a:t>НЕВЕРНО </a:t>
            </a:r>
            <a:r>
              <a:rPr lang="ru-RU" sz="2000" dirty="0" smtClean="0"/>
              <a:t>употреблено выделенное </a:t>
            </a:r>
            <a:r>
              <a:rPr lang="ru-RU" sz="2000" dirty="0"/>
              <a:t>слово. </a:t>
            </a:r>
            <a:r>
              <a:rPr lang="ru-RU" sz="2000" b="1" dirty="0"/>
              <a:t>Исправьте ошибку </a:t>
            </a:r>
            <a:r>
              <a:rPr lang="ru-RU" sz="2000" dirty="0"/>
              <a:t>и запишите слово правильно. </a:t>
            </a:r>
            <a:endParaRPr lang="ru-RU" sz="2000" dirty="0" smtClean="0"/>
          </a:p>
          <a:p>
            <a:pPr marL="0" indent="0">
              <a:spcBef>
                <a:spcPts val="0"/>
              </a:spcBef>
            </a:pPr>
            <a:endParaRPr lang="ru-RU" sz="2000" b="1" i="1" dirty="0" smtClean="0"/>
          </a:p>
          <a:p>
            <a:pPr marL="0" indent="0">
              <a:spcBef>
                <a:spcPts val="0"/>
              </a:spcBef>
            </a:pPr>
            <a:r>
              <a:rPr lang="ru-RU" sz="2000" b="1" i="1" dirty="0" smtClean="0"/>
              <a:t>В </a:t>
            </a:r>
            <a:r>
              <a:rPr lang="ru-RU" sz="2000" b="1" i="1" dirty="0"/>
              <a:t>тёмной, сумрачной гущине смородиновых листьев блестела одна-единственная ДОЖДЕВАЯ капля.</a:t>
            </a:r>
          </a:p>
          <a:p>
            <a:pPr marL="0" indent="0">
              <a:spcBef>
                <a:spcPts val="0"/>
              </a:spcBef>
            </a:pPr>
            <a:r>
              <a:rPr lang="ru-RU" sz="2000" b="1" i="1" dirty="0" smtClean="0"/>
              <a:t>Ему </a:t>
            </a:r>
            <a:r>
              <a:rPr lang="ru-RU" sz="2000" b="1" i="1" dirty="0"/>
              <a:t>было свойственно полнейшее равнодушие ко всему грубому, ЖИЗНЕННОМУ.</a:t>
            </a:r>
          </a:p>
          <a:p>
            <a:pPr marL="0" indent="0">
              <a:spcBef>
                <a:spcPts val="0"/>
              </a:spcBef>
            </a:pPr>
            <a:r>
              <a:rPr lang="ru-RU" sz="2000" b="1" i="1" dirty="0" smtClean="0"/>
              <a:t>Долгими </a:t>
            </a:r>
            <a:r>
              <a:rPr lang="ru-RU" sz="2000" b="1" i="1" dirty="0"/>
              <a:t>осенними вечерами хозяин не выходил из ком­наты и в неизменном халате, с  ВЕЧНОЮ </a:t>
            </a:r>
            <a:r>
              <a:rPr lang="ru-RU" sz="2000" b="1" i="1" dirty="0" err="1"/>
              <a:t>трубкою</a:t>
            </a:r>
            <a:r>
              <a:rPr lang="ru-RU" sz="2000" b="1" i="1" dirty="0"/>
              <a:t> в зубах, сидел у окна.</a:t>
            </a:r>
          </a:p>
          <a:p>
            <a:pPr marL="0" indent="0">
              <a:spcBef>
                <a:spcPts val="0"/>
              </a:spcBef>
            </a:pPr>
            <a:r>
              <a:rPr lang="ru-RU" sz="2000" b="1" i="1" dirty="0" smtClean="0"/>
              <a:t>За </a:t>
            </a:r>
            <a:r>
              <a:rPr lang="ru-RU" sz="2000" b="1" i="1" dirty="0"/>
              <a:t>большие заслуги перед государством артиста ПРЕДСТАВИЛИ к правительственной награде.</a:t>
            </a:r>
          </a:p>
          <a:p>
            <a:pPr marL="0" indent="0">
              <a:spcBef>
                <a:spcPts val="0"/>
              </a:spcBef>
            </a:pPr>
            <a:r>
              <a:rPr lang="ru-RU" sz="2000" b="1" i="1" dirty="0" smtClean="0"/>
              <a:t>Попробуй-ка </a:t>
            </a:r>
            <a:r>
              <a:rPr lang="ru-RU" sz="2000" b="1" i="1" dirty="0"/>
              <a:t>РАЗЛИЧИ, кто тебе друг, а кто враг! Вас и не различить!</a:t>
            </a:r>
            <a:endParaRPr lang="ru-RU" sz="2000" b="1" i="1" dirty="0" smtClean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652120" y="5085184"/>
            <a:ext cx="273630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ЖИТЕЙСКОМУ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6"/>
          <p:cNvSpPr/>
          <p:nvPr/>
        </p:nvSpPr>
        <p:spPr>
          <a:xfrm>
            <a:off x="7956376" y="0"/>
            <a:ext cx="999048" cy="523220"/>
          </a:xfrm>
          <a:custGeom>
            <a:avLst/>
            <a:gdLst>
              <a:gd name="connsiteX0" fmla="*/ 0 w 1728192"/>
              <a:gd name="connsiteY0" fmla="*/ 0 h 648072"/>
              <a:gd name="connsiteX1" fmla="*/ 1728192 w 1728192"/>
              <a:gd name="connsiteY1" fmla="*/ 0 h 648072"/>
              <a:gd name="connsiteX2" fmla="*/ 1728192 w 1728192"/>
              <a:gd name="connsiteY2" fmla="*/ 648072 h 648072"/>
              <a:gd name="connsiteX3" fmla="*/ 0 w 1728192"/>
              <a:gd name="connsiteY3" fmla="*/ 648072 h 648072"/>
              <a:gd name="connsiteX4" fmla="*/ 0 w 1728192"/>
              <a:gd name="connsiteY4" fmla="*/ 0 h 648072"/>
              <a:gd name="connsiteX0" fmla="*/ 182880 w 1728192"/>
              <a:gd name="connsiteY0" fmla="*/ 121920 h 648072"/>
              <a:gd name="connsiteX1" fmla="*/ 1728192 w 1728192"/>
              <a:gd name="connsiteY1" fmla="*/ 0 h 648072"/>
              <a:gd name="connsiteX2" fmla="*/ 1728192 w 1728192"/>
              <a:gd name="connsiteY2" fmla="*/ 648072 h 648072"/>
              <a:gd name="connsiteX3" fmla="*/ 0 w 1728192"/>
              <a:gd name="connsiteY3" fmla="*/ 648072 h 648072"/>
              <a:gd name="connsiteX4" fmla="*/ 182880 w 1728192"/>
              <a:gd name="connsiteY4" fmla="*/ 121920 h 648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8192" h="648072">
                <a:moveTo>
                  <a:pt x="182880" y="121920"/>
                </a:moveTo>
                <a:lnTo>
                  <a:pt x="1728192" y="0"/>
                </a:lnTo>
                <a:lnTo>
                  <a:pt x="1728192" y="648072"/>
                </a:lnTo>
                <a:lnTo>
                  <a:pt x="0" y="648072"/>
                </a:lnTo>
                <a:lnTo>
                  <a:pt x="182880" y="121920"/>
                </a:lnTo>
                <a:close/>
              </a:path>
            </a:pathLst>
          </a:custGeom>
          <a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endParaRPr lang="zh-CN" altLang="en-US" sz="2800" b="1" dirty="0">
              <a:solidFill>
                <a:schemeClr val="tx2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661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107504" y="500062"/>
            <a:ext cx="8928992" cy="42970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spcBef>
                <a:spcPts val="0"/>
              </a:spcBef>
            </a:pPr>
            <a:r>
              <a:rPr lang="ru-RU" sz="2000" b="1" dirty="0" smtClean="0"/>
              <a:t>Потренируемся</a:t>
            </a:r>
          </a:p>
          <a:p>
            <a:pPr marL="0" indent="0">
              <a:spcBef>
                <a:spcPts val="0"/>
              </a:spcBef>
            </a:pPr>
            <a:r>
              <a:rPr lang="ru-RU" sz="2000" dirty="0" smtClean="0"/>
              <a:t>5-8. В  </a:t>
            </a:r>
            <a:r>
              <a:rPr lang="ru-RU" sz="2000" dirty="0"/>
              <a:t>одном  из  приведённых  ниже  предложений  </a:t>
            </a:r>
            <a:r>
              <a:rPr lang="ru-RU" sz="2000" b="1" dirty="0"/>
              <a:t>НЕВЕРНО </a:t>
            </a:r>
            <a:r>
              <a:rPr lang="ru-RU" sz="2000" dirty="0" smtClean="0"/>
              <a:t>употреблено выделенное </a:t>
            </a:r>
            <a:r>
              <a:rPr lang="ru-RU" sz="2000" dirty="0"/>
              <a:t>слово. </a:t>
            </a:r>
            <a:r>
              <a:rPr lang="ru-RU" sz="2000" b="1" dirty="0"/>
              <a:t>Исправьте ошибку </a:t>
            </a:r>
            <a:r>
              <a:rPr lang="ru-RU" sz="2000" dirty="0"/>
              <a:t>и запишите слово правильно. </a:t>
            </a:r>
            <a:endParaRPr lang="ru-RU" sz="2000" b="1" i="1" dirty="0" smtClean="0"/>
          </a:p>
          <a:p>
            <a:pPr marL="0" indent="0">
              <a:spcBef>
                <a:spcPts val="0"/>
              </a:spcBef>
            </a:pPr>
            <a:r>
              <a:rPr lang="ru-RU" sz="2000" b="1" i="1" dirty="0" smtClean="0"/>
              <a:t>Старик </a:t>
            </a:r>
            <a:r>
              <a:rPr lang="ru-RU" sz="2000" b="1" i="1" dirty="0"/>
              <a:t>молча старческими ЖЕСТОКИМИ  руками, как тисками, обхватил шею…</a:t>
            </a:r>
          </a:p>
          <a:p>
            <a:pPr marL="0" indent="0">
              <a:spcBef>
                <a:spcPts val="0"/>
              </a:spcBef>
            </a:pPr>
            <a:r>
              <a:rPr lang="ru-RU" sz="2000" b="1" i="1" dirty="0" smtClean="0"/>
              <a:t>В </a:t>
            </a:r>
            <a:r>
              <a:rPr lang="ru-RU" sz="2000" b="1" i="1" dirty="0"/>
              <a:t>этом ВЕЛИЧЕСТВЕННОМ  архитектурном ансамбле сочетаются традиции древнерусского зодчества и современные архитектурные тенденции.</a:t>
            </a:r>
          </a:p>
          <a:p>
            <a:pPr marL="0" indent="0">
              <a:spcBef>
                <a:spcPts val="0"/>
              </a:spcBef>
            </a:pPr>
            <a:r>
              <a:rPr lang="ru-RU" sz="2000" b="1" i="1" dirty="0" smtClean="0"/>
              <a:t>Попытки  </a:t>
            </a:r>
            <a:r>
              <a:rPr lang="ru-RU" sz="2000" b="1" i="1" dirty="0"/>
              <a:t>ПРИНИЗИТЬ  значение новой книги были неудачными: её читали с удовольствием.</a:t>
            </a:r>
          </a:p>
          <a:p>
            <a:pPr marL="0" indent="0">
              <a:spcBef>
                <a:spcPts val="0"/>
              </a:spcBef>
            </a:pPr>
            <a:r>
              <a:rPr lang="ru-RU" sz="2000" b="1" i="1" dirty="0" smtClean="0"/>
              <a:t>ЦЕНТРАЛИЗОВАННОЕ </a:t>
            </a:r>
            <a:r>
              <a:rPr lang="ru-RU" sz="2000" b="1" i="1" dirty="0"/>
              <a:t>государство - такое государство, в котором происходит политическое  и экономическое  объединение вокруг сильной центральной власти</a:t>
            </a:r>
            <a:r>
              <a:rPr lang="ru-RU" sz="2000" b="1" i="1" dirty="0" smtClean="0"/>
              <a:t>.</a:t>
            </a:r>
          </a:p>
          <a:p>
            <a:pPr marL="0" indent="0">
              <a:spcBef>
                <a:spcPts val="0"/>
              </a:spcBef>
            </a:pPr>
            <a:r>
              <a:rPr lang="ru-RU" sz="2000" b="1" i="1" dirty="0" smtClean="0"/>
              <a:t>От </a:t>
            </a:r>
            <a:r>
              <a:rPr lang="ru-RU" sz="2000" b="1" i="1" dirty="0"/>
              <a:t>горя и слез за эти годы Наталья Кирилловна ПОСТАРЕЛА.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724128" y="5517232"/>
            <a:ext cx="273630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ЖЁСТКИМИ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6"/>
          <p:cNvSpPr/>
          <p:nvPr/>
        </p:nvSpPr>
        <p:spPr>
          <a:xfrm>
            <a:off x="7956376" y="0"/>
            <a:ext cx="999048" cy="523220"/>
          </a:xfrm>
          <a:custGeom>
            <a:avLst/>
            <a:gdLst>
              <a:gd name="connsiteX0" fmla="*/ 0 w 1728192"/>
              <a:gd name="connsiteY0" fmla="*/ 0 h 648072"/>
              <a:gd name="connsiteX1" fmla="*/ 1728192 w 1728192"/>
              <a:gd name="connsiteY1" fmla="*/ 0 h 648072"/>
              <a:gd name="connsiteX2" fmla="*/ 1728192 w 1728192"/>
              <a:gd name="connsiteY2" fmla="*/ 648072 h 648072"/>
              <a:gd name="connsiteX3" fmla="*/ 0 w 1728192"/>
              <a:gd name="connsiteY3" fmla="*/ 648072 h 648072"/>
              <a:gd name="connsiteX4" fmla="*/ 0 w 1728192"/>
              <a:gd name="connsiteY4" fmla="*/ 0 h 648072"/>
              <a:gd name="connsiteX0" fmla="*/ 182880 w 1728192"/>
              <a:gd name="connsiteY0" fmla="*/ 121920 h 648072"/>
              <a:gd name="connsiteX1" fmla="*/ 1728192 w 1728192"/>
              <a:gd name="connsiteY1" fmla="*/ 0 h 648072"/>
              <a:gd name="connsiteX2" fmla="*/ 1728192 w 1728192"/>
              <a:gd name="connsiteY2" fmla="*/ 648072 h 648072"/>
              <a:gd name="connsiteX3" fmla="*/ 0 w 1728192"/>
              <a:gd name="connsiteY3" fmla="*/ 648072 h 648072"/>
              <a:gd name="connsiteX4" fmla="*/ 182880 w 1728192"/>
              <a:gd name="connsiteY4" fmla="*/ 121920 h 648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8192" h="648072">
                <a:moveTo>
                  <a:pt x="182880" y="121920"/>
                </a:moveTo>
                <a:lnTo>
                  <a:pt x="1728192" y="0"/>
                </a:lnTo>
                <a:lnTo>
                  <a:pt x="1728192" y="648072"/>
                </a:lnTo>
                <a:lnTo>
                  <a:pt x="0" y="648072"/>
                </a:lnTo>
                <a:lnTo>
                  <a:pt x="182880" y="121920"/>
                </a:lnTo>
                <a:close/>
              </a:path>
            </a:pathLst>
          </a:custGeom>
          <a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endParaRPr lang="zh-CN" altLang="en-US" sz="2800" b="1" dirty="0">
              <a:solidFill>
                <a:schemeClr val="tx2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268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107504" y="500062"/>
            <a:ext cx="8928992" cy="42970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spcBef>
                <a:spcPts val="0"/>
              </a:spcBef>
            </a:pPr>
            <a:r>
              <a:rPr lang="ru-RU" sz="2000" b="1" dirty="0" smtClean="0"/>
              <a:t>Потренируемся</a:t>
            </a:r>
          </a:p>
          <a:p>
            <a:pPr marL="0" indent="0">
              <a:spcBef>
                <a:spcPts val="0"/>
              </a:spcBef>
            </a:pPr>
            <a:r>
              <a:rPr lang="ru-RU" sz="2000" dirty="0" smtClean="0"/>
              <a:t>5-9. В  </a:t>
            </a:r>
            <a:r>
              <a:rPr lang="ru-RU" sz="2000" dirty="0"/>
              <a:t>одном  из  приведённых  ниже  предложений  </a:t>
            </a:r>
            <a:r>
              <a:rPr lang="ru-RU" sz="2000" b="1" dirty="0"/>
              <a:t>НЕВЕРНО </a:t>
            </a:r>
            <a:r>
              <a:rPr lang="ru-RU" sz="2000" dirty="0" smtClean="0"/>
              <a:t>употреблено выделенное </a:t>
            </a:r>
            <a:r>
              <a:rPr lang="ru-RU" sz="2000" dirty="0"/>
              <a:t>слово. </a:t>
            </a:r>
            <a:r>
              <a:rPr lang="ru-RU" sz="2000" b="1" dirty="0"/>
              <a:t>Исправьте ошибку </a:t>
            </a:r>
            <a:r>
              <a:rPr lang="ru-RU" sz="2000" dirty="0"/>
              <a:t>и запишите слово правильно. </a:t>
            </a:r>
            <a:endParaRPr lang="ru-RU" sz="2000" dirty="0" smtClean="0"/>
          </a:p>
          <a:p>
            <a:pPr marL="0" indent="0">
              <a:spcBef>
                <a:spcPts val="0"/>
              </a:spcBef>
            </a:pPr>
            <a:endParaRPr lang="ru-RU" sz="2000" b="1" i="1" dirty="0" smtClean="0"/>
          </a:p>
          <a:p>
            <a:pPr marL="0" indent="0">
              <a:spcBef>
                <a:spcPts val="0"/>
              </a:spcBef>
            </a:pPr>
            <a:r>
              <a:rPr lang="ru-RU" sz="2000" b="1" i="1" dirty="0" smtClean="0"/>
              <a:t>Чтобы</a:t>
            </a:r>
            <a:r>
              <a:rPr lang="ru-RU" sz="2000" b="1" i="1" dirty="0"/>
              <a:t>, повысить УНИЖЕННУЮ  самооценку нужно много и долго работать над собой, менять полностью свое сознание.</a:t>
            </a:r>
          </a:p>
          <a:p>
            <a:pPr marL="0" indent="0">
              <a:spcBef>
                <a:spcPts val="0"/>
              </a:spcBef>
            </a:pPr>
            <a:r>
              <a:rPr lang="ru-RU" sz="2000" b="1" i="1" dirty="0" smtClean="0"/>
              <a:t>Мускат </a:t>
            </a:r>
            <a:r>
              <a:rPr lang="ru-RU" sz="2000" b="1" i="1" dirty="0"/>
              <a:t>ИГРИСТЫЙ производят в России, США, Болгарии, Венгрии, но законодателем моды по-прежнему является Италия</a:t>
            </a:r>
          </a:p>
          <a:p>
            <a:pPr marL="0" indent="0">
              <a:spcBef>
                <a:spcPts val="0"/>
              </a:spcBef>
            </a:pPr>
            <a:r>
              <a:rPr lang="ru-RU" sz="2000" b="1" i="1" dirty="0" smtClean="0"/>
              <a:t>Люди </a:t>
            </a:r>
            <a:r>
              <a:rPr lang="ru-RU" sz="2000" b="1" i="1" dirty="0"/>
              <a:t>с большим ПРОИЗВОДСТВЕННЫМ опытом, вроде Назарова, были очень нужны. </a:t>
            </a:r>
          </a:p>
          <a:p>
            <a:pPr marL="0" indent="0">
              <a:spcBef>
                <a:spcPts val="0"/>
              </a:spcBef>
            </a:pPr>
            <a:r>
              <a:rPr lang="ru-RU" sz="2000" b="1" i="1" dirty="0" smtClean="0"/>
              <a:t>Недостаток </a:t>
            </a:r>
            <a:r>
              <a:rPr lang="ru-RU" sz="2000" b="1" i="1" dirty="0"/>
              <a:t>кальция помогут ВОСПОЛНИТЬ , прежде всего, молочные </a:t>
            </a:r>
            <a:r>
              <a:rPr lang="ru-RU" sz="2000" b="1" i="1" dirty="0" smtClean="0"/>
              <a:t>продукты.</a:t>
            </a:r>
          </a:p>
          <a:p>
            <a:pPr marL="0" indent="0">
              <a:spcBef>
                <a:spcPts val="0"/>
              </a:spcBef>
            </a:pPr>
            <a:r>
              <a:rPr lang="ru-RU" sz="2000" b="1" i="1" dirty="0" smtClean="0"/>
              <a:t>ВЕРХОВАЯ  </a:t>
            </a:r>
            <a:r>
              <a:rPr lang="ru-RU" sz="2000" b="1" i="1" dirty="0"/>
              <a:t>езда – это то, о чем многие из нас мечтают с детства и всю жизнь.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724128" y="5517232"/>
            <a:ext cx="273630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ЗАНИЖЕННУЮ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6"/>
          <p:cNvSpPr/>
          <p:nvPr/>
        </p:nvSpPr>
        <p:spPr>
          <a:xfrm>
            <a:off x="7956376" y="0"/>
            <a:ext cx="999048" cy="523220"/>
          </a:xfrm>
          <a:custGeom>
            <a:avLst/>
            <a:gdLst>
              <a:gd name="connsiteX0" fmla="*/ 0 w 1728192"/>
              <a:gd name="connsiteY0" fmla="*/ 0 h 648072"/>
              <a:gd name="connsiteX1" fmla="*/ 1728192 w 1728192"/>
              <a:gd name="connsiteY1" fmla="*/ 0 h 648072"/>
              <a:gd name="connsiteX2" fmla="*/ 1728192 w 1728192"/>
              <a:gd name="connsiteY2" fmla="*/ 648072 h 648072"/>
              <a:gd name="connsiteX3" fmla="*/ 0 w 1728192"/>
              <a:gd name="connsiteY3" fmla="*/ 648072 h 648072"/>
              <a:gd name="connsiteX4" fmla="*/ 0 w 1728192"/>
              <a:gd name="connsiteY4" fmla="*/ 0 h 648072"/>
              <a:gd name="connsiteX0" fmla="*/ 182880 w 1728192"/>
              <a:gd name="connsiteY0" fmla="*/ 121920 h 648072"/>
              <a:gd name="connsiteX1" fmla="*/ 1728192 w 1728192"/>
              <a:gd name="connsiteY1" fmla="*/ 0 h 648072"/>
              <a:gd name="connsiteX2" fmla="*/ 1728192 w 1728192"/>
              <a:gd name="connsiteY2" fmla="*/ 648072 h 648072"/>
              <a:gd name="connsiteX3" fmla="*/ 0 w 1728192"/>
              <a:gd name="connsiteY3" fmla="*/ 648072 h 648072"/>
              <a:gd name="connsiteX4" fmla="*/ 182880 w 1728192"/>
              <a:gd name="connsiteY4" fmla="*/ 121920 h 648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8192" h="648072">
                <a:moveTo>
                  <a:pt x="182880" y="121920"/>
                </a:moveTo>
                <a:lnTo>
                  <a:pt x="1728192" y="0"/>
                </a:lnTo>
                <a:lnTo>
                  <a:pt x="1728192" y="648072"/>
                </a:lnTo>
                <a:lnTo>
                  <a:pt x="0" y="648072"/>
                </a:lnTo>
                <a:lnTo>
                  <a:pt x="182880" y="121920"/>
                </a:lnTo>
                <a:close/>
              </a:path>
            </a:pathLst>
          </a:custGeom>
          <a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endParaRPr lang="zh-CN" altLang="en-US" sz="2800" b="1" dirty="0">
              <a:solidFill>
                <a:schemeClr val="tx2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242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107504" y="500062"/>
            <a:ext cx="8928992" cy="42970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spcBef>
                <a:spcPts val="0"/>
              </a:spcBef>
            </a:pPr>
            <a:r>
              <a:rPr lang="ru-RU" sz="2000" b="1" dirty="0" smtClean="0"/>
              <a:t>Потренируемся</a:t>
            </a:r>
          </a:p>
          <a:p>
            <a:pPr marL="0" indent="0">
              <a:spcBef>
                <a:spcPts val="0"/>
              </a:spcBef>
            </a:pPr>
            <a:r>
              <a:rPr lang="ru-RU" sz="2000" dirty="0" smtClean="0"/>
              <a:t>5-10. В  </a:t>
            </a:r>
            <a:r>
              <a:rPr lang="ru-RU" sz="2000" dirty="0"/>
              <a:t>одном  из  приведённых  ниже  предложений  </a:t>
            </a:r>
            <a:r>
              <a:rPr lang="ru-RU" sz="2000" b="1" dirty="0"/>
              <a:t>НЕВЕРНО </a:t>
            </a:r>
            <a:r>
              <a:rPr lang="ru-RU" sz="2000" dirty="0" smtClean="0"/>
              <a:t>употреблено выделенное </a:t>
            </a:r>
            <a:r>
              <a:rPr lang="ru-RU" sz="2000" dirty="0"/>
              <a:t>слово. </a:t>
            </a:r>
            <a:r>
              <a:rPr lang="ru-RU" sz="2000" b="1" dirty="0"/>
              <a:t>Исправьте ошибку </a:t>
            </a:r>
            <a:r>
              <a:rPr lang="ru-RU" sz="2000" dirty="0"/>
              <a:t>и запишите слово правильно. </a:t>
            </a:r>
            <a:endParaRPr lang="ru-RU" sz="2000" dirty="0" smtClean="0"/>
          </a:p>
          <a:p>
            <a:pPr marL="0" indent="0">
              <a:spcBef>
                <a:spcPts val="0"/>
              </a:spcBef>
            </a:pPr>
            <a:endParaRPr lang="ru-RU" sz="2000" b="1" i="1" dirty="0" smtClean="0"/>
          </a:p>
          <a:p>
            <a:pPr marL="0" indent="0">
              <a:spcBef>
                <a:spcPts val="0"/>
              </a:spcBef>
            </a:pPr>
            <a:r>
              <a:rPr lang="ru-RU" sz="2000" b="1" i="1" dirty="0" smtClean="0"/>
              <a:t>Еще </a:t>
            </a:r>
            <a:r>
              <a:rPr lang="ru-RU" sz="2000" b="1" i="1" dirty="0"/>
              <a:t>у древних ученых встречались УПОМИНАНИЯ о черных волках. З</a:t>
            </a:r>
          </a:p>
          <a:p>
            <a:pPr marL="0" indent="0">
              <a:spcBef>
                <a:spcPts val="0"/>
              </a:spcBef>
            </a:pPr>
            <a:r>
              <a:rPr lang="ru-RU" sz="2000" b="1" i="1" dirty="0" smtClean="0"/>
              <a:t>Любовь </a:t>
            </a:r>
            <a:r>
              <a:rPr lang="ru-RU" sz="2000" b="1" i="1" dirty="0"/>
              <a:t>была не настоящая, ИСКУССТВЕННАЯ , но ведь мне казалось тогда, что она настоящая.</a:t>
            </a:r>
          </a:p>
          <a:p>
            <a:pPr marL="0" indent="0">
              <a:spcBef>
                <a:spcPts val="0"/>
              </a:spcBef>
            </a:pPr>
            <a:r>
              <a:rPr lang="ru-RU" sz="2000" b="1" i="1" dirty="0" smtClean="0"/>
              <a:t>Столько </a:t>
            </a:r>
            <a:r>
              <a:rPr lang="ru-RU" sz="2000" b="1" i="1" dirty="0"/>
              <a:t>лет длилась борьба за то, чтобы обвинения в тяжком преступлении были сняты с НЕВИНОВНОГО  человека?</a:t>
            </a:r>
          </a:p>
          <a:p>
            <a:pPr marL="0" indent="0">
              <a:spcBef>
                <a:spcPts val="0"/>
              </a:spcBef>
            </a:pPr>
            <a:r>
              <a:rPr lang="ru-RU" sz="2000" b="1" i="1" dirty="0" smtClean="0"/>
              <a:t>Происшествие</a:t>
            </a:r>
            <a:r>
              <a:rPr lang="ru-RU" sz="2000" b="1" i="1" dirty="0"/>
              <a:t>, ПОДОБАЮЩЕЕ  этому, было в прошлом году</a:t>
            </a:r>
            <a:r>
              <a:rPr lang="ru-RU" sz="2000" b="1" i="1" dirty="0" smtClean="0"/>
              <a:t>.</a:t>
            </a:r>
          </a:p>
          <a:p>
            <a:pPr marL="0" indent="0">
              <a:spcBef>
                <a:spcPts val="0"/>
              </a:spcBef>
            </a:pPr>
            <a:r>
              <a:rPr lang="ru-RU" sz="2000" b="1" i="1" dirty="0" smtClean="0"/>
              <a:t>Все </a:t>
            </a:r>
            <a:r>
              <a:rPr lang="ru-RU" sz="2000" b="1" i="1" dirty="0"/>
              <a:t>автоматы, оформляющие АБОНЕМЕНТЫ для пассажиров электричек, отмечены специальными плакатами.	</a:t>
            </a:r>
          </a:p>
          <a:p>
            <a:pPr marL="0" indent="0">
              <a:spcBef>
                <a:spcPts val="0"/>
              </a:spcBef>
            </a:pPr>
            <a:endParaRPr lang="ru-RU" sz="2000" b="1" i="1" dirty="0" smtClean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724128" y="5517232"/>
            <a:ext cx="273630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ПОДОБНОЕ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6"/>
          <p:cNvSpPr/>
          <p:nvPr/>
        </p:nvSpPr>
        <p:spPr>
          <a:xfrm>
            <a:off x="7956376" y="0"/>
            <a:ext cx="999048" cy="523220"/>
          </a:xfrm>
          <a:custGeom>
            <a:avLst/>
            <a:gdLst>
              <a:gd name="connsiteX0" fmla="*/ 0 w 1728192"/>
              <a:gd name="connsiteY0" fmla="*/ 0 h 648072"/>
              <a:gd name="connsiteX1" fmla="*/ 1728192 w 1728192"/>
              <a:gd name="connsiteY1" fmla="*/ 0 h 648072"/>
              <a:gd name="connsiteX2" fmla="*/ 1728192 w 1728192"/>
              <a:gd name="connsiteY2" fmla="*/ 648072 h 648072"/>
              <a:gd name="connsiteX3" fmla="*/ 0 w 1728192"/>
              <a:gd name="connsiteY3" fmla="*/ 648072 h 648072"/>
              <a:gd name="connsiteX4" fmla="*/ 0 w 1728192"/>
              <a:gd name="connsiteY4" fmla="*/ 0 h 648072"/>
              <a:gd name="connsiteX0" fmla="*/ 182880 w 1728192"/>
              <a:gd name="connsiteY0" fmla="*/ 121920 h 648072"/>
              <a:gd name="connsiteX1" fmla="*/ 1728192 w 1728192"/>
              <a:gd name="connsiteY1" fmla="*/ 0 h 648072"/>
              <a:gd name="connsiteX2" fmla="*/ 1728192 w 1728192"/>
              <a:gd name="connsiteY2" fmla="*/ 648072 h 648072"/>
              <a:gd name="connsiteX3" fmla="*/ 0 w 1728192"/>
              <a:gd name="connsiteY3" fmla="*/ 648072 h 648072"/>
              <a:gd name="connsiteX4" fmla="*/ 182880 w 1728192"/>
              <a:gd name="connsiteY4" fmla="*/ 121920 h 648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8192" h="648072">
                <a:moveTo>
                  <a:pt x="182880" y="121920"/>
                </a:moveTo>
                <a:lnTo>
                  <a:pt x="1728192" y="0"/>
                </a:lnTo>
                <a:lnTo>
                  <a:pt x="1728192" y="648072"/>
                </a:lnTo>
                <a:lnTo>
                  <a:pt x="0" y="648072"/>
                </a:lnTo>
                <a:lnTo>
                  <a:pt x="182880" y="121920"/>
                </a:lnTo>
                <a:close/>
              </a:path>
            </a:pathLst>
          </a:custGeom>
          <a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endParaRPr lang="zh-CN" altLang="en-US" sz="2800" b="1" dirty="0">
              <a:solidFill>
                <a:schemeClr val="tx2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4427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9001000" cy="3204320"/>
          </a:xfrm>
          <a:prstGeom prst="rect">
            <a:avLst/>
          </a:prstGeom>
          <a:ln w="38100" cap="sq">
            <a:solidFill>
              <a:schemeClr val="accent3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>
          <a:xfrm>
            <a:off x="0" y="3429000"/>
            <a:ext cx="9108504" cy="3312368"/>
          </a:xfrm>
          <a:blipFill>
            <a:blip r:embed="rId4"/>
            <a:tile tx="0" ty="0" sx="100000" sy="100000" flip="none" algn="tl"/>
          </a:blip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sz="3600" i="1" spc="-300" dirty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ru-RU" sz="8800" b="1" i="1" spc="-370" dirty="0" smtClean="0">
                <a:ln w="11430">
                  <a:solidFill>
                    <a:schemeClr val="tx1"/>
                  </a:solidFill>
                </a:ln>
                <a:solidFill>
                  <a:srgbClr val="00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anose="020B0606020202030204" pitchFamily="34" charset="0"/>
              </a:rPr>
              <a:t>и добиваются успехов!!!</a:t>
            </a:r>
            <a:endParaRPr lang="ru-RU" sz="6600" b="1" i="1" spc="-370" dirty="0">
              <a:ln w="11430">
                <a:solidFill>
                  <a:schemeClr val="tx1"/>
                </a:solidFill>
              </a:ln>
              <a:solidFill>
                <a:srgbClr val="0066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503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07504" y="116632"/>
            <a:ext cx="8928992" cy="6624736"/>
          </a:xfrm>
          <a:prstGeom prst="roundRect">
            <a:avLst>
              <a:gd name="adj" fmla="val 6578"/>
            </a:avLst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Новая версия задания в формате ЕГЭ 2015 ( А2 в прежних версиях)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В 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одном  из  приведённых  ниже  предложений 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НЕВЕРНО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употреблено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выделенное 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слово. Исправьте ошибку и запишите слово правильно.  </a:t>
            </a:r>
          </a:p>
          <a:p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В  неясном,  рассеянном  свете  ночи  открылись  перед  нами </a:t>
            </a:r>
          </a:p>
          <a:p>
            <a:r>
              <a:rPr lang="ru-RU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ВЕЛИЧЕСТВЕННЫЕ  и  прекрасные  перспективы  Петербурга:  Нева, </a:t>
            </a:r>
          </a:p>
          <a:p>
            <a:r>
              <a:rPr lang="ru-RU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набережная, каналы, дворцы.  </a:t>
            </a:r>
          </a:p>
          <a:p>
            <a:r>
              <a:rPr lang="ru-RU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Хром  и  марганец  являются  КРАСОЧНЫМИ  веществами,  компонентами </a:t>
            </a: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многих </a:t>
            </a:r>
            <a:r>
              <a:rPr lang="ru-RU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красок, созданных </a:t>
            </a:r>
            <a:r>
              <a:rPr lang="ru-RU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lang="ru-RU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основе этих минералов.   </a:t>
            </a:r>
          </a:p>
          <a:p>
            <a:endParaRPr lang="ru-RU" b="1" i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ДИПЛОМАТИЧЕСКИЕ  </a:t>
            </a:r>
            <a:r>
              <a:rPr lang="ru-RU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отношения  между  Россией  и  США  были </a:t>
            </a:r>
          </a:p>
          <a:p>
            <a:r>
              <a:rPr lang="ru-RU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установлены в 1807 году.  </a:t>
            </a:r>
          </a:p>
          <a:p>
            <a:r>
              <a:rPr lang="ru-RU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Самыми  ГУМАННЫМИ  профессиями  на  земле  являются  те,  от  которых </a:t>
            </a: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зависят </a:t>
            </a:r>
            <a:r>
              <a:rPr lang="ru-RU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духовная жизнь и здоровье человека.  </a:t>
            </a:r>
          </a:p>
          <a:p>
            <a:r>
              <a:rPr lang="ru-RU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Успех внешней политики государства во многом зависит от опыта и таланта </a:t>
            </a:r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ДИПЛОМАТОВ</a:t>
            </a:r>
            <a:r>
              <a:rPr lang="ru-RU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b="1" i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67192" y="107360"/>
            <a:ext cx="1728192" cy="648072"/>
          </a:xfrm>
          <a:custGeom>
            <a:avLst/>
            <a:gdLst>
              <a:gd name="connsiteX0" fmla="*/ 0 w 1728192"/>
              <a:gd name="connsiteY0" fmla="*/ 0 h 648072"/>
              <a:gd name="connsiteX1" fmla="*/ 1728192 w 1728192"/>
              <a:gd name="connsiteY1" fmla="*/ 0 h 648072"/>
              <a:gd name="connsiteX2" fmla="*/ 1728192 w 1728192"/>
              <a:gd name="connsiteY2" fmla="*/ 648072 h 648072"/>
              <a:gd name="connsiteX3" fmla="*/ 0 w 1728192"/>
              <a:gd name="connsiteY3" fmla="*/ 648072 h 648072"/>
              <a:gd name="connsiteX4" fmla="*/ 0 w 1728192"/>
              <a:gd name="connsiteY4" fmla="*/ 0 h 648072"/>
              <a:gd name="connsiteX0" fmla="*/ 182880 w 1728192"/>
              <a:gd name="connsiteY0" fmla="*/ 121920 h 648072"/>
              <a:gd name="connsiteX1" fmla="*/ 1728192 w 1728192"/>
              <a:gd name="connsiteY1" fmla="*/ 0 h 648072"/>
              <a:gd name="connsiteX2" fmla="*/ 1728192 w 1728192"/>
              <a:gd name="connsiteY2" fmla="*/ 648072 h 648072"/>
              <a:gd name="connsiteX3" fmla="*/ 0 w 1728192"/>
              <a:gd name="connsiteY3" fmla="*/ 648072 h 648072"/>
              <a:gd name="connsiteX4" fmla="*/ 182880 w 1728192"/>
              <a:gd name="connsiteY4" fmla="*/ 121920 h 648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8192" h="648072">
                <a:moveTo>
                  <a:pt x="182880" y="121920"/>
                </a:moveTo>
                <a:lnTo>
                  <a:pt x="1728192" y="0"/>
                </a:lnTo>
                <a:lnTo>
                  <a:pt x="1728192" y="648072"/>
                </a:lnTo>
                <a:lnTo>
                  <a:pt x="0" y="648072"/>
                </a:lnTo>
                <a:lnTo>
                  <a:pt x="182880" y="121920"/>
                </a:lnTo>
                <a:close/>
              </a:path>
            </a:pathLst>
          </a:custGeom>
          <a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endParaRPr lang="zh-CN" altLang="en-US" sz="2800" b="1" dirty="0">
              <a:solidFill>
                <a:schemeClr val="tx2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179512" y="980728"/>
            <a:ext cx="8784976" cy="568863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/>
            <a:r>
              <a:rPr lang="ru-RU" sz="2800" dirty="0">
                <a:ln w="11430"/>
                <a:solidFill>
                  <a:schemeClr val="accent1">
                    <a:lumMod val="75000"/>
                  </a:schemeClr>
                </a:solidFill>
              </a:rPr>
              <a:t>ФИПИ с прошлого года предоставляет «Словарик паронимов», содержащий  слова, которые встретятся в этом </a:t>
            </a:r>
            <a:r>
              <a:rPr lang="ru-RU" sz="2800" dirty="0" smtClean="0">
                <a:ln w="11430"/>
                <a:solidFill>
                  <a:schemeClr val="accent1">
                    <a:lumMod val="75000"/>
                  </a:schemeClr>
                </a:solidFill>
              </a:rPr>
              <a:t> задании. Нужно знать значение паронимов и уметь их правильно употреблять.</a:t>
            </a:r>
          </a:p>
          <a:p>
            <a:pPr marL="0" indent="0"/>
            <a:r>
              <a:rPr lang="ru-RU" sz="2800" dirty="0" smtClean="0">
                <a:ln w="11430"/>
                <a:solidFill>
                  <a:schemeClr val="accent1">
                    <a:lumMod val="75000"/>
                  </a:schemeClr>
                </a:solidFill>
              </a:rPr>
              <a:t>При выполнении задания смотри на сочетаемость слов. Найди слово, к которому относится данный пароним, постарайся понять, уместно ли он употреблён. </a:t>
            </a:r>
          </a:p>
          <a:p>
            <a:pPr marL="0" indent="0"/>
            <a:r>
              <a:rPr lang="ru-RU" sz="2800" dirty="0" smtClean="0">
                <a:ln w="11430"/>
                <a:solidFill>
                  <a:schemeClr val="accent1">
                    <a:lumMod val="75000"/>
                  </a:schemeClr>
                </a:solidFill>
              </a:rPr>
              <a:t>Трудность задания в этом году по сравнению с предыдущими вариантами в том, что теперь надо не только найти предложение с неверно употреблённым словом, но </a:t>
            </a:r>
            <a:r>
              <a:rPr lang="ru-RU" sz="2800" dirty="0">
                <a:ln w="11430"/>
                <a:solidFill>
                  <a:schemeClr val="accent1">
                    <a:lumMod val="75000"/>
                  </a:schemeClr>
                </a:solidFill>
              </a:rPr>
              <a:t>и  </a:t>
            </a:r>
            <a:r>
              <a:rPr lang="ru-RU" sz="2800" dirty="0" smtClean="0">
                <a:ln w="11430"/>
                <a:solidFill>
                  <a:schemeClr val="accent1">
                    <a:lumMod val="75000"/>
                  </a:schemeClr>
                </a:solidFill>
              </a:rPr>
              <a:t>исправить  </a:t>
            </a:r>
            <a:r>
              <a:rPr lang="ru-RU" sz="2800" dirty="0">
                <a:ln w="11430"/>
                <a:solidFill>
                  <a:schemeClr val="accent1">
                    <a:lumMod val="75000"/>
                  </a:schemeClr>
                </a:solidFill>
              </a:rPr>
              <a:t>ошибку и </a:t>
            </a:r>
            <a:r>
              <a:rPr lang="ru-RU" sz="2800" dirty="0" smtClean="0">
                <a:ln w="11430"/>
                <a:solidFill>
                  <a:schemeClr val="accent1">
                    <a:lumMod val="75000"/>
                  </a:schemeClr>
                </a:solidFill>
              </a:rPr>
              <a:t>записать  </a:t>
            </a:r>
            <a:r>
              <a:rPr lang="ru-RU" sz="2800" dirty="0">
                <a:ln w="11430"/>
                <a:solidFill>
                  <a:schemeClr val="accent1">
                    <a:lumMod val="75000"/>
                  </a:schemeClr>
                </a:solidFill>
              </a:rPr>
              <a:t>слово правильно. </a:t>
            </a:r>
          </a:p>
          <a:p>
            <a:pPr marL="0" indent="0">
              <a:buNone/>
            </a:pPr>
            <a:endParaRPr lang="ru-RU" sz="2800" dirty="0">
              <a:ln w="11430"/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251520" y="188640"/>
            <a:ext cx="8640960" cy="785812"/>
          </a:xfrm>
        </p:spPr>
        <p:txBody>
          <a:bodyPr/>
          <a:lstStyle/>
          <a:p>
            <a:pPr marL="0" lvl="0" indent="0" algn="ctr"/>
            <a:r>
              <a:rPr lang="ru-RU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Что нужно знать при выполнении задания</a:t>
            </a:r>
          </a:p>
          <a:p>
            <a:endParaRPr lang="ru-RU" dirty="0"/>
          </a:p>
        </p:txBody>
      </p:sp>
      <p:sp>
        <p:nvSpPr>
          <p:cNvPr id="8" name="Прямоугольник 6"/>
          <p:cNvSpPr/>
          <p:nvPr/>
        </p:nvSpPr>
        <p:spPr>
          <a:xfrm>
            <a:off x="6867192" y="5877272"/>
            <a:ext cx="1728192" cy="648072"/>
          </a:xfrm>
          <a:custGeom>
            <a:avLst/>
            <a:gdLst>
              <a:gd name="connsiteX0" fmla="*/ 0 w 1728192"/>
              <a:gd name="connsiteY0" fmla="*/ 0 h 648072"/>
              <a:gd name="connsiteX1" fmla="*/ 1728192 w 1728192"/>
              <a:gd name="connsiteY1" fmla="*/ 0 h 648072"/>
              <a:gd name="connsiteX2" fmla="*/ 1728192 w 1728192"/>
              <a:gd name="connsiteY2" fmla="*/ 648072 h 648072"/>
              <a:gd name="connsiteX3" fmla="*/ 0 w 1728192"/>
              <a:gd name="connsiteY3" fmla="*/ 648072 h 648072"/>
              <a:gd name="connsiteX4" fmla="*/ 0 w 1728192"/>
              <a:gd name="connsiteY4" fmla="*/ 0 h 648072"/>
              <a:gd name="connsiteX0" fmla="*/ 182880 w 1728192"/>
              <a:gd name="connsiteY0" fmla="*/ 121920 h 648072"/>
              <a:gd name="connsiteX1" fmla="*/ 1728192 w 1728192"/>
              <a:gd name="connsiteY1" fmla="*/ 0 h 648072"/>
              <a:gd name="connsiteX2" fmla="*/ 1728192 w 1728192"/>
              <a:gd name="connsiteY2" fmla="*/ 648072 h 648072"/>
              <a:gd name="connsiteX3" fmla="*/ 0 w 1728192"/>
              <a:gd name="connsiteY3" fmla="*/ 648072 h 648072"/>
              <a:gd name="connsiteX4" fmla="*/ 182880 w 1728192"/>
              <a:gd name="connsiteY4" fmla="*/ 121920 h 648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8192" h="648072">
                <a:moveTo>
                  <a:pt x="182880" y="121920"/>
                </a:moveTo>
                <a:lnTo>
                  <a:pt x="1728192" y="0"/>
                </a:lnTo>
                <a:lnTo>
                  <a:pt x="1728192" y="648072"/>
                </a:lnTo>
                <a:lnTo>
                  <a:pt x="0" y="648072"/>
                </a:lnTo>
                <a:lnTo>
                  <a:pt x="182880" y="121920"/>
                </a:lnTo>
                <a:close/>
              </a:path>
            </a:pathLst>
          </a:custGeom>
          <a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endParaRPr lang="zh-CN" altLang="en-US" sz="2800" b="1" dirty="0">
              <a:solidFill>
                <a:schemeClr val="tx2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919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107504" y="500062"/>
            <a:ext cx="8928992" cy="624130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ts val="0"/>
              </a:spcBef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Вспомним понятие «паронимы»</a:t>
            </a:r>
          </a:p>
          <a:p>
            <a:pPr marL="0" lvl="0" indent="0" fontAlgn="base">
              <a:spcAft>
                <a:spcPct val="0"/>
              </a:spcAft>
            </a:pPr>
            <a:endParaRPr lang="ru-RU" altLang="ru-RU" sz="2000" b="1" kern="0" dirty="0" smtClean="0">
              <a:solidFill>
                <a:srgbClr val="FF0000"/>
              </a:solidFill>
              <a:latin typeface="Arial"/>
            </a:endParaRPr>
          </a:p>
          <a:p>
            <a:pPr marL="0" lvl="0" indent="0" fontAlgn="base">
              <a:spcAft>
                <a:spcPct val="0"/>
              </a:spcAft>
            </a:pPr>
            <a:r>
              <a:rPr lang="ru-RU" altLang="ru-RU" sz="2000" b="1" kern="0" dirty="0" smtClean="0">
                <a:solidFill>
                  <a:srgbClr val="FF0000"/>
                </a:solidFill>
                <a:latin typeface="Arial"/>
              </a:rPr>
              <a:t>Паронимы</a:t>
            </a:r>
            <a:r>
              <a:rPr lang="ru-RU" altLang="ru-RU" sz="2000" b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altLang="ru-RU" sz="2000" b="1" kern="0" dirty="0">
                <a:solidFill>
                  <a:srgbClr val="000000"/>
                </a:solidFill>
                <a:latin typeface="Arial"/>
              </a:rPr>
              <a:t>(от греч. </a:t>
            </a:r>
            <a:r>
              <a:rPr lang="ru-RU" altLang="ru-RU" sz="2000" b="1" kern="0" dirty="0" err="1">
                <a:solidFill>
                  <a:srgbClr val="000000"/>
                </a:solidFill>
                <a:latin typeface="Arial"/>
              </a:rPr>
              <a:t>para</a:t>
            </a:r>
            <a:r>
              <a:rPr lang="ru-RU" altLang="ru-RU" sz="2000" b="1" kern="0" dirty="0">
                <a:solidFill>
                  <a:srgbClr val="000000"/>
                </a:solidFill>
                <a:latin typeface="Arial"/>
              </a:rPr>
              <a:t> — рядом, возле и </a:t>
            </a:r>
            <a:r>
              <a:rPr lang="ru-RU" altLang="ru-RU" sz="2000" b="1" kern="0" dirty="0" err="1">
                <a:solidFill>
                  <a:srgbClr val="000000"/>
                </a:solidFill>
                <a:latin typeface="Arial"/>
              </a:rPr>
              <a:t>onoma</a:t>
            </a:r>
            <a:r>
              <a:rPr lang="ru-RU" altLang="ru-RU" sz="2000" b="1" kern="0" dirty="0">
                <a:solidFill>
                  <a:srgbClr val="000000"/>
                </a:solidFill>
                <a:latin typeface="Arial"/>
              </a:rPr>
              <a:t> — имя) — это однокоренные слова одной части речи, близкие по звучанию, но имеющие разные лексические значения, например: прогрессивный — прогрессирующий, злой — злостный, водный — водяной и т. д.</a:t>
            </a:r>
          </a:p>
          <a:p>
            <a:pPr marL="0" lvl="0" indent="0" fontAlgn="base">
              <a:spcAft>
                <a:spcPct val="0"/>
              </a:spcAft>
            </a:pPr>
            <a:r>
              <a:rPr lang="ru-RU" altLang="ru-RU" sz="2000" kern="0" dirty="0">
                <a:solidFill>
                  <a:srgbClr val="000000"/>
                </a:solidFill>
                <a:latin typeface="Arial"/>
              </a:rPr>
              <a:t>В устной и письменной речи нужно особенно внимательно следить за правильным употреблением слов-паронимов, поскольку их близкое строение (один корень, одна часть речи, похожий состав слова) и часто достаточно близкое значение создают предпосылки для ошибок: один пароним, неправильный, используется вместо другого, правильного. Например, в высказывании </a:t>
            </a:r>
            <a:r>
              <a:rPr lang="ru-RU" altLang="ru-RU" sz="2000" i="1" kern="0" dirty="0">
                <a:solidFill>
                  <a:srgbClr val="0066CC"/>
                </a:solidFill>
                <a:latin typeface="Arial"/>
              </a:rPr>
              <a:t>Я работаю каждый будничный день</a:t>
            </a:r>
            <a:r>
              <a:rPr lang="ru-RU" altLang="ru-RU" sz="2000" kern="0" dirty="0">
                <a:solidFill>
                  <a:srgbClr val="000000"/>
                </a:solidFill>
                <a:latin typeface="Arial"/>
              </a:rPr>
              <a:t> ошибочно использовано слово </a:t>
            </a:r>
            <a:r>
              <a:rPr lang="ru-RU" altLang="ru-RU" sz="2000" i="1" kern="0" dirty="0">
                <a:solidFill>
                  <a:srgbClr val="0066CC"/>
                </a:solidFill>
                <a:latin typeface="Arial"/>
              </a:rPr>
              <a:t>будничный</a:t>
            </a:r>
            <a:r>
              <a:rPr lang="ru-RU" altLang="ru-RU" sz="2000" kern="0" dirty="0">
                <a:solidFill>
                  <a:srgbClr val="000000"/>
                </a:solidFill>
                <a:latin typeface="Arial"/>
              </a:rPr>
              <a:t> со значением </a:t>
            </a:r>
            <a:r>
              <a:rPr lang="ru-RU" altLang="ru-RU" sz="2000" kern="0" dirty="0">
                <a:solidFill>
                  <a:srgbClr val="0066CC"/>
                </a:solidFill>
                <a:latin typeface="Arial"/>
              </a:rPr>
              <a:t>«обыденный, заурядный, каждодневный»</a:t>
            </a:r>
            <a:r>
              <a:rPr lang="ru-RU" altLang="ru-RU" sz="2000" kern="0" dirty="0">
                <a:solidFill>
                  <a:srgbClr val="000000"/>
                </a:solidFill>
                <a:latin typeface="Arial"/>
              </a:rPr>
              <a:t> вместо его паронима будний со значением </a:t>
            </a:r>
            <a:r>
              <a:rPr lang="ru-RU" altLang="ru-RU" sz="2000" kern="0" dirty="0">
                <a:solidFill>
                  <a:srgbClr val="0066CC"/>
                </a:solidFill>
                <a:latin typeface="Arial"/>
              </a:rPr>
              <a:t>«рабочий день недели</a:t>
            </a:r>
            <a:r>
              <a:rPr lang="ru-RU" altLang="ru-RU" sz="2400" kern="0" dirty="0">
                <a:solidFill>
                  <a:srgbClr val="0066CC"/>
                </a:solidFill>
                <a:latin typeface="Arial"/>
              </a:rPr>
              <a:t>».</a:t>
            </a:r>
          </a:p>
        </p:txBody>
      </p:sp>
      <p:sp>
        <p:nvSpPr>
          <p:cNvPr id="3" name="Прямоугольник 6"/>
          <p:cNvSpPr/>
          <p:nvPr/>
        </p:nvSpPr>
        <p:spPr>
          <a:xfrm>
            <a:off x="7668344" y="0"/>
            <a:ext cx="1368152" cy="476672"/>
          </a:xfrm>
          <a:custGeom>
            <a:avLst/>
            <a:gdLst>
              <a:gd name="connsiteX0" fmla="*/ 0 w 1728192"/>
              <a:gd name="connsiteY0" fmla="*/ 0 h 648072"/>
              <a:gd name="connsiteX1" fmla="*/ 1728192 w 1728192"/>
              <a:gd name="connsiteY1" fmla="*/ 0 h 648072"/>
              <a:gd name="connsiteX2" fmla="*/ 1728192 w 1728192"/>
              <a:gd name="connsiteY2" fmla="*/ 648072 h 648072"/>
              <a:gd name="connsiteX3" fmla="*/ 0 w 1728192"/>
              <a:gd name="connsiteY3" fmla="*/ 648072 h 648072"/>
              <a:gd name="connsiteX4" fmla="*/ 0 w 1728192"/>
              <a:gd name="connsiteY4" fmla="*/ 0 h 648072"/>
              <a:gd name="connsiteX0" fmla="*/ 182880 w 1728192"/>
              <a:gd name="connsiteY0" fmla="*/ 121920 h 648072"/>
              <a:gd name="connsiteX1" fmla="*/ 1728192 w 1728192"/>
              <a:gd name="connsiteY1" fmla="*/ 0 h 648072"/>
              <a:gd name="connsiteX2" fmla="*/ 1728192 w 1728192"/>
              <a:gd name="connsiteY2" fmla="*/ 648072 h 648072"/>
              <a:gd name="connsiteX3" fmla="*/ 0 w 1728192"/>
              <a:gd name="connsiteY3" fmla="*/ 648072 h 648072"/>
              <a:gd name="connsiteX4" fmla="*/ 182880 w 1728192"/>
              <a:gd name="connsiteY4" fmla="*/ 121920 h 648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8192" h="648072">
                <a:moveTo>
                  <a:pt x="182880" y="121920"/>
                </a:moveTo>
                <a:lnTo>
                  <a:pt x="1728192" y="0"/>
                </a:lnTo>
                <a:lnTo>
                  <a:pt x="1728192" y="648072"/>
                </a:lnTo>
                <a:lnTo>
                  <a:pt x="0" y="648072"/>
                </a:lnTo>
                <a:lnTo>
                  <a:pt x="182880" y="121920"/>
                </a:lnTo>
                <a:close/>
              </a:path>
            </a:pathLst>
          </a:custGeom>
          <a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endParaRPr lang="zh-CN" altLang="en-US" sz="2800" b="1" dirty="0">
              <a:solidFill>
                <a:schemeClr val="tx2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598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107504" y="500062"/>
            <a:ext cx="8928992" cy="624130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ts val="0"/>
              </a:spcBef>
            </a:pPr>
            <a:r>
              <a:rPr lang="ru-RU" sz="2000" dirty="0" smtClean="0"/>
              <a:t>Решим тест</a:t>
            </a:r>
          </a:p>
          <a:p>
            <a:pPr marL="0" indent="0">
              <a:spcBef>
                <a:spcPts val="0"/>
              </a:spcBef>
            </a:pPr>
            <a:r>
              <a:rPr lang="ru-RU" sz="2000" dirty="0"/>
              <a:t>В  одном  из  приведённых  ниже  предложений  </a:t>
            </a:r>
            <a:r>
              <a:rPr lang="ru-RU" sz="2000" b="1" dirty="0"/>
              <a:t>НЕВЕРНО </a:t>
            </a:r>
            <a:r>
              <a:rPr lang="ru-RU" sz="2000" dirty="0" smtClean="0"/>
              <a:t>употреблено выделенное </a:t>
            </a:r>
            <a:r>
              <a:rPr lang="ru-RU" sz="2000" dirty="0"/>
              <a:t>слово. </a:t>
            </a:r>
            <a:r>
              <a:rPr lang="ru-RU" sz="2000" b="1" dirty="0"/>
              <a:t>Исправьте ошибку </a:t>
            </a:r>
            <a:r>
              <a:rPr lang="ru-RU" sz="2000" dirty="0"/>
              <a:t>и запишите слово правильно. </a:t>
            </a:r>
            <a:endParaRPr lang="ru-RU" sz="2000" dirty="0" smtClean="0"/>
          </a:p>
          <a:p>
            <a:pPr marL="0" indent="0">
              <a:spcBef>
                <a:spcPts val="0"/>
              </a:spcBef>
            </a:pPr>
            <a:r>
              <a:rPr lang="ru-RU" sz="2000" b="1" i="1" dirty="0" smtClean="0"/>
              <a:t>У  </a:t>
            </a:r>
            <a:r>
              <a:rPr lang="ru-RU" sz="2000" b="1" i="1" dirty="0"/>
              <a:t>ГОДОВОЙ девочки на голове была ярко-розовая соломенная шляпка.</a:t>
            </a:r>
          </a:p>
          <a:p>
            <a:pPr marL="0" indent="0">
              <a:spcBef>
                <a:spcPts val="0"/>
              </a:spcBef>
            </a:pPr>
            <a:r>
              <a:rPr lang="ru-RU" sz="2000" b="1" i="1" dirty="0" smtClean="0"/>
              <a:t>Письмо </a:t>
            </a:r>
            <a:r>
              <a:rPr lang="ru-RU" sz="2000" b="1" i="1" dirty="0"/>
              <a:t>Шумахера не дошло по назначению: АДРЕСАТ, не перенеся тяжёлых условий плавания на пакетботе «Святой Павел», заболел цингой и умер.</a:t>
            </a:r>
          </a:p>
          <a:p>
            <a:pPr marL="0" indent="0">
              <a:spcBef>
                <a:spcPts val="0"/>
              </a:spcBef>
            </a:pPr>
            <a:r>
              <a:rPr lang="ru-RU" sz="2000" b="1" i="1" dirty="0" smtClean="0"/>
              <a:t>ДИСЦИПЛИНАРНЫЙ </a:t>
            </a:r>
            <a:r>
              <a:rPr lang="ru-RU" sz="2000" b="1" i="1" dirty="0"/>
              <a:t>арест применяется к военнослужащему лишь в исключительных случаях и только за совершенный им грубый проступок.</a:t>
            </a:r>
          </a:p>
          <a:p>
            <a:pPr marL="0" indent="0">
              <a:spcBef>
                <a:spcPts val="0"/>
              </a:spcBef>
            </a:pPr>
            <a:r>
              <a:rPr lang="ru-RU" sz="2000" b="1" i="1" dirty="0" smtClean="0"/>
              <a:t>Юра </a:t>
            </a:r>
            <a:r>
              <a:rPr lang="ru-RU" sz="2000" b="1" i="1" dirty="0"/>
              <a:t>поднимал модель как можно выше над головой, стараясь миновать ОПАСНЫЙ </a:t>
            </a:r>
            <a:r>
              <a:rPr lang="ru-RU" sz="2000" b="1" i="1" dirty="0" smtClean="0"/>
              <a:t>поворот.</a:t>
            </a:r>
          </a:p>
          <a:p>
            <a:pPr marL="0" indent="0">
              <a:spcBef>
                <a:spcPts val="0"/>
              </a:spcBef>
            </a:pPr>
            <a:r>
              <a:rPr lang="ru-RU" sz="2000" b="1" i="1" dirty="0" smtClean="0"/>
              <a:t>В тёмной</a:t>
            </a:r>
            <a:r>
              <a:rPr lang="ru-RU" sz="2000" b="1" i="1" dirty="0"/>
              <a:t>, сумрачной гущине </a:t>
            </a:r>
            <a:r>
              <a:rPr lang="ru-RU" sz="2000" b="1" i="1" dirty="0" smtClean="0"/>
              <a:t>ветвей блестела </a:t>
            </a:r>
            <a:r>
              <a:rPr lang="ru-RU" sz="2000" b="1" i="1" dirty="0"/>
              <a:t>одна-единственная ДОЖДЕВАЯ капля</a:t>
            </a:r>
            <a:r>
              <a:rPr lang="ru-RU" sz="2000" b="1" i="1" dirty="0" smtClean="0"/>
              <a:t>.</a:t>
            </a:r>
          </a:p>
          <a:p>
            <a:pPr marL="0" indent="0">
              <a:spcBef>
                <a:spcPts val="0"/>
              </a:spcBef>
            </a:pPr>
            <a:endParaRPr lang="ru-RU" sz="2000" b="1" i="1" dirty="0"/>
          </a:p>
          <a:p>
            <a:pPr marL="0" indent="0">
              <a:spcBef>
                <a:spcPts val="0"/>
              </a:spcBef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Сразу настораживает выражение «у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</a:rPr>
              <a:t>ГОДОВОЙ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девочки».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Слово «годовой» употреблено неверно. Вспоминаем пароним к этому слову: годовалый». </a:t>
            </a:r>
          </a:p>
          <a:p>
            <a:pPr marL="0" indent="0">
              <a:spcBef>
                <a:spcPts val="0"/>
              </a:spcBef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Выписываем: годовалой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Прямоугольник 6"/>
          <p:cNvSpPr/>
          <p:nvPr/>
        </p:nvSpPr>
        <p:spPr>
          <a:xfrm>
            <a:off x="7668344" y="0"/>
            <a:ext cx="1368152" cy="548680"/>
          </a:xfrm>
          <a:custGeom>
            <a:avLst/>
            <a:gdLst>
              <a:gd name="connsiteX0" fmla="*/ 0 w 1728192"/>
              <a:gd name="connsiteY0" fmla="*/ 0 h 648072"/>
              <a:gd name="connsiteX1" fmla="*/ 1728192 w 1728192"/>
              <a:gd name="connsiteY1" fmla="*/ 0 h 648072"/>
              <a:gd name="connsiteX2" fmla="*/ 1728192 w 1728192"/>
              <a:gd name="connsiteY2" fmla="*/ 648072 h 648072"/>
              <a:gd name="connsiteX3" fmla="*/ 0 w 1728192"/>
              <a:gd name="connsiteY3" fmla="*/ 648072 h 648072"/>
              <a:gd name="connsiteX4" fmla="*/ 0 w 1728192"/>
              <a:gd name="connsiteY4" fmla="*/ 0 h 648072"/>
              <a:gd name="connsiteX0" fmla="*/ 182880 w 1728192"/>
              <a:gd name="connsiteY0" fmla="*/ 121920 h 648072"/>
              <a:gd name="connsiteX1" fmla="*/ 1728192 w 1728192"/>
              <a:gd name="connsiteY1" fmla="*/ 0 h 648072"/>
              <a:gd name="connsiteX2" fmla="*/ 1728192 w 1728192"/>
              <a:gd name="connsiteY2" fmla="*/ 648072 h 648072"/>
              <a:gd name="connsiteX3" fmla="*/ 0 w 1728192"/>
              <a:gd name="connsiteY3" fmla="*/ 648072 h 648072"/>
              <a:gd name="connsiteX4" fmla="*/ 182880 w 1728192"/>
              <a:gd name="connsiteY4" fmla="*/ 121920 h 648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8192" h="648072">
                <a:moveTo>
                  <a:pt x="182880" y="121920"/>
                </a:moveTo>
                <a:lnTo>
                  <a:pt x="1728192" y="0"/>
                </a:lnTo>
                <a:lnTo>
                  <a:pt x="1728192" y="648072"/>
                </a:lnTo>
                <a:lnTo>
                  <a:pt x="0" y="648072"/>
                </a:lnTo>
                <a:lnTo>
                  <a:pt x="182880" y="121920"/>
                </a:lnTo>
                <a:close/>
              </a:path>
            </a:pathLst>
          </a:custGeom>
          <a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endParaRPr lang="zh-CN" altLang="en-US" sz="2800" b="1" dirty="0">
              <a:solidFill>
                <a:schemeClr val="tx2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818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107504" y="500062"/>
            <a:ext cx="8928992" cy="415307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spcBef>
                <a:spcPts val="0"/>
              </a:spcBef>
            </a:pPr>
            <a:r>
              <a:rPr lang="ru-RU" sz="2000" b="1" dirty="0" smtClean="0"/>
              <a:t>Потренируемся</a:t>
            </a:r>
          </a:p>
          <a:p>
            <a:pPr marL="0" indent="0">
              <a:spcBef>
                <a:spcPts val="0"/>
              </a:spcBef>
            </a:pPr>
            <a:r>
              <a:rPr lang="ru-RU" sz="2000" dirty="0" smtClean="0"/>
              <a:t>5-1. В  </a:t>
            </a:r>
            <a:r>
              <a:rPr lang="ru-RU" sz="2000" dirty="0"/>
              <a:t>одном  из  приведённых  ниже  предложений  </a:t>
            </a:r>
            <a:r>
              <a:rPr lang="ru-RU" sz="2000" b="1" dirty="0"/>
              <a:t>НЕВЕРНО </a:t>
            </a:r>
            <a:r>
              <a:rPr lang="ru-RU" sz="2000" dirty="0" smtClean="0"/>
              <a:t>употреблено выделенное </a:t>
            </a:r>
            <a:r>
              <a:rPr lang="ru-RU" sz="2000" dirty="0"/>
              <a:t>слово. </a:t>
            </a:r>
            <a:r>
              <a:rPr lang="ru-RU" sz="2000" b="1" dirty="0"/>
              <a:t>Исправьте ошибку </a:t>
            </a:r>
            <a:r>
              <a:rPr lang="ru-RU" sz="2000" dirty="0"/>
              <a:t>и запишите слово правильно. </a:t>
            </a:r>
            <a:endParaRPr lang="ru-RU" sz="2000" dirty="0" smtClean="0"/>
          </a:p>
          <a:p>
            <a:pPr marL="0" lvl="0" indent="0" fontAlgn="base">
              <a:spcAft>
                <a:spcPct val="0"/>
              </a:spcAft>
            </a:pPr>
            <a:r>
              <a:rPr lang="ru-RU" altLang="ru-RU" sz="2000" kern="0" dirty="0">
                <a:solidFill>
                  <a:srgbClr val="000000"/>
                </a:solidFill>
                <a:latin typeface="Arial"/>
              </a:rPr>
              <a:t>В день, когда мне исполнилось восемь лет, родители подарили мне коньки, тёплые ботинки и </a:t>
            </a:r>
            <a:r>
              <a:rPr lang="ru-RU" altLang="ru-RU" sz="2000" kern="0" dirty="0" smtClean="0">
                <a:solidFill>
                  <a:srgbClr val="000000"/>
                </a:solidFill>
                <a:latin typeface="Arial"/>
              </a:rPr>
              <a:t>АБОНЕМЕНТ </a:t>
            </a:r>
            <a:r>
              <a:rPr lang="ru-RU" altLang="ru-RU" sz="2000" kern="0" dirty="0">
                <a:solidFill>
                  <a:srgbClr val="000000"/>
                </a:solidFill>
                <a:latin typeface="Arial"/>
              </a:rPr>
              <a:t>на каток.</a:t>
            </a:r>
          </a:p>
          <a:p>
            <a:pPr marL="0" lvl="0" indent="0" fontAlgn="base">
              <a:spcAft>
                <a:spcPct val="0"/>
              </a:spcAft>
            </a:pPr>
            <a:r>
              <a:rPr lang="ru-RU" altLang="ru-RU" sz="2000" kern="0" dirty="0">
                <a:solidFill>
                  <a:srgbClr val="000000"/>
                </a:solidFill>
                <a:latin typeface="Arial"/>
              </a:rPr>
              <a:t>Иванов потянулся и </a:t>
            </a:r>
            <a:r>
              <a:rPr lang="ru-RU" altLang="ru-RU" sz="2000" kern="0" dirty="0" smtClean="0">
                <a:solidFill>
                  <a:srgbClr val="000000"/>
                </a:solidFill>
                <a:latin typeface="Arial"/>
              </a:rPr>
              <a:t>ВЗДОХНУЛ в </a:t>
            </a:r>
            <a:r>
              <a:rPr lang="ru-RU" altLang="ru-RU" sz="2000" kern="0" dirty="0">
                <a:solidFill>
                  <a:srgbClr val="000000"/>
                </a:solidFill>
                <a:latin typeface="Arial"/>
              </a:rPr>
              <a:t>себя ледяной воздух улицы</a:t>
            </a:r>
          </a:p>
          <a:p>
            <a:pPr marL="0" lvl="0" indent="0" fontAlgn="base">
              <a:spcAft>
                <a:spcPct val="0"/>
              </a:spcAft>
            </a:pPr>
            <a:r>
              <a:rPr lang="ru-RU" altLang="ru-RU" sz="2000" kern="0" dirty="0" smtClean="0">
                <a:solidFill>
                  <a:srgbClr val="000000"/>
                </a:solidFill>
                <a:latin typeface="Arial"/>
              </a:rPr>
              <a:t>АБСТРАКЦИЯ даёт </a:t>
            </a:r>
            <a:r>
              <a:rPr lang="ru-RU" altLang="ru-RU" sz="2000" kern="0" dirty="0">
                <a:solidFill>
                  <a:srgbClr val="000000"/>
                </a:solidFill>
                <a:latin typeface="Arial"/>
              </a:rPr>
              <a:t>возможность познать природу и общество глубже и полнее, чем простое чувствен­ное восприятие. </a:t>
            </a:r>
            <a:endParaRPr lang="en-US" altLang="ru-RU" sz="2000" kern="0" dirty="0">
              <a:solidFill>
                <a:srgbClr val="000000"/>
              </a:solidFill>
              <a:latin typeface="Arial"/>
            </a:endParaRPr>
          </a:p>
          <a:p>
            <a:pPr marL="0" lvl="0" indent="0" fontAlgn="base">
              <a:spcAft>
                <a:spcPct val="0"/>
              </a:spcAft>
            </a:pPr>
            <a:r>
              <a:rPr lang="ru-RU" altLang="ru-RU" sz="2000" kern="0" dirty="0">
                <a:solidFill>
                  <a:srgbClr val="000000"/>
                </a:solidFill>
                <a:latin typeface="Arial"/>
              </a:rPr>
              <a:t> У Анны Павловны говорили с недоумением об успехах Бонапарта и видели… в его успехах </a:t>
            </a:r>
            <a:r>
              <a:rPr lang="ru-RU" altLang="ru-RU" sz="2000" kern="0" dirty="0" smtClean="0">
                <a:solidFill>
                  <a:srgbClr val="000000"/>
                </a:solidFill>
                <a:latin typeface="Arial"/>
              </a:rPr>
              <a:t>ЗЛОСТНЫЙ</a:t>
            </a:r>
            <a:r>
              <a:rPr lang="ru-RU" altLang="ru-RU" sz="2000" kern="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ru-RU" altLang="ru-RU" sz="2000" kern="0" dirty="0">
                <a:solidFill>
                  <a:srgbClr val="000000"/>
                </a:solidFill>
                <a:latin typeface="Arial"/>
              </a:rPr>
              <a:t>заговор.</a:t>
            </a:r>
          </a:p>
          <a:p>
            <a:pPr marL="0" indent="0">
              <a:spcBef>
                <a:spcPts val="0"/>
              </a:spcBef>
            </a:pPr>
            <a:r>
              <a:rPr lang="ru-RU" sz="2000" dirty="0" smtClean="0"/>
              <a:t>Фронт </a:t>
            </a:r>
            <a:r>
              <a:rPr lang="ru-RU" sz="2000" dirty="0"/>
              <a:t>мира во всем мире может стать и, безусловно, станет великой, ДЕЙСТВЕННОЙ силой.</a:t>
            </a:r>
            <a:endParaRPr lang="ru-RU" sz="2000" dirty="0" smtClean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652120" y="5085184"/>
            <a:ext cx="273630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ВДОХНУЛ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6"/>
          <p:cNvSpPr/>
          <p:nvPr/>
        </p:nvSpPr>
        <p:spPr>
          <a:xfrm>
            <a:off x="7956376" y="0"/>
            <a:ext cx="999048" cy="523220"/>
          </a:xfrm>
          <a:custGeom>
            <a:avLst/>
            <a:gdLst>
              <a:gd name="connsiteX0" fmla="*/ 0 w 1728192"/>
              <a:gd name="connsiteY0" fmla="*/ 0 h 648072"/>
              <a:gd name="connsiteX1" fmla="*/ 1728192 w 1728192"/>
              <a:gd name="connsiteY1" fmla="*/ 0 h 648072"/>
              <a:gd name="connsiteX2" fmla="*/ 1728192 w 1728192"/>
              <a:gd name="connsiteY2" fmla="*/ 648072 h 648072"/>
              <a:gd name="connsiteX3" fmla="*/ 0 w 1728192"/>
              <a:gd name="connsiteY3" fmla="*/ 648072 h 648072"/>
              <a:gd name="connsiteX4" fmla="*/ 0 w 1728192"/>
              <a:gd name="connsiteY4" fmla="*/ 0 h 648072"/>
              <a:gd name="connsiteX0" fmla="*/ 182880 w 1728192"/>
              <a:gd name="connsiteY0" fmla="*/ 121920 h 648072"/>
              <a:gd name="connsiteX1" fmla="*/ 1728192 w 1728192"/>
              <a:gd name="connsiteY1" fmla="*/ 0 h 648072"/>
              <a:gd name="connsiteX2" fmla="*/ 1728192 w 1728192"/>
              <a:gd name="connsiteY2" fmla="*/ 648072 h 648072"/>
              <a:gd name="connsiteX3" fmla="*/ 0 w 1728192"/>
              <a:gd name="connsiteY3" fmla="*/ 648072 h 648072"/>
              <a:gd name="connsiteX4" fmla="*/ 182880 w 1728192"/>
              <a:gd name="connsiteY4" fmla="*/ 121920 h 648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8192" h="648072">
                <a:moveTo>
                  <a:pt x="182880" y="121920"/>
                </a:moveTo>
                <a:lnTo>
                  <a:pt x="1728192" y="0"/>
                </a:lnTo>
                <a:lnTo>
                  <a:pt x="1728192" y="648072"/>
                </a:lnTo>
                <a:lnTo>
                  <a:pt x="0" y="648072"/>
                </a:lnTo>
                <a:lnTo>
                  <a:pt x="182880" y="121920"/>
                </a:lnTo>
                <a:close/>
              </a:path>
            </a:pathLst>
          </a:custGeom>
          <a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endParaRPr lang="zh-CN" altLang="en-US" sz="2800" b="1" dirty="0">
              <a:solidFill>
                <a:schemeClr val="tx2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18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107504" y="500062"/>
            <a:ext cx="8928992" cy="415307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spcBef>
                <a:spcPts val="0"/>
              </a:spcBef>
            </a:pPr>
            <a:r>
              <a:rPr lang="ru-RU" sz="2000" b="1" dirty="0" smtClean="0"/>
              <a:t>Потренируемся</a:t>
            </a:r>
          </a:p>
          <a:p>
            <a:pPr marL="0" indent="0">
              <a:spcBef>
                <a:spcPts val="0"/>
              </a:spcBef>
            </a:pPr>
            <a:r>
              <a:rPr lang="ru-RU" sz="2000" dirty="0" smtClean="0"/>
              <a:t>5-2. В  </a:t>
            </a:r>
            <a:r>
              <a:rPr lang="ru-RU" sz="2000" dirty="0"/>
              <a:t>одном  из  приведённых  ниже  предложений  </a:t>
            </a:r>
            <a:r>
              <a:rPr lang="ru-RU" sz="2000" b="1" dirty="0"/>
              <a:t>НЕВЕРНО </a:t>
            </a:r>
            <a:r>
              <a:rPr lang="ru-RU" sz="2000" dirty="0" smtClean="0"/>
              <a:t>употреблено выделенное </a:t>
            </a:r>
            <a:r>
              <a:rPr lang="ru-RU" sz="2000" dirty="0"/>
              <a:t>слово. </a:t>
            </a:r>
            <a:r>
              <a:rPr lang="ru-RU" sz="2000" b="1" dirty="0"/>
              <a:t>Исправьте ошибку </a:t>
            </a:r>
            <a:r>
              <a:rPr lang="ru-RU" sz="2000" dirty="0"/>
              <a:t>и запишите слово правильно. </a:t>
            </a:r>
            <a:endParaRPr lang="ru-RU" sz="2000" dirty="0" smtClean="0"/>
          </a:p>
          <a:p>
            <a:pPr marL="0" indent="0">
              <a:spcBef>
                <a:spcPts val="0"/>
              </a:spcBef>
            </a:pPr>
            <a:r>
              <a:rPr lang="ru-RU" sz="2400" b="1" i="1" dirty="0"/>
              <a:t>На ней было простое, </a:t>
            </a:r>
            <a:r>
              <a:rPr lang="ru-RU" sz="2400" b="1" i="1" dirty="0" smtClean="0"/>
              <a:t>БУДНЕЕ </a:t>
            </a:r>
            <a:r>
              <a:rPr lang="ru-RU" sz="2400" b="1" i="1" dirty="0"/>
              <a:t>платье</a:t>
            </a:r>
          </a:p>
          <a:p>
            <a:pPr marL="0" indent="0">
              <a:spcBef>
                <a:spcPts val="0"/>
              </a:spcBef>
            </a:pPr>
            <a:r>
              <a:rPr lang="ru-RU" sz="2400" b="1" i="1" dirty="0"/>
              <a:t>Но в монастырскую иглу </a:t>
            </a:r>
            <a:r>
              <a:rPr lang="ru-RU" sz="2400" b="1" i="1" dirty="0" smtClean="0"/>
              <a:t>ИГРИВЫЙ  </a:t>
            </a:r>
            <a:r>
              <a:rPr lang="ru-RU" sz="2400" b="1" i="1" dirty="0"/>
              <a:t>луч не проникал.</a:t>
            </a:r>
          </a:p>
          <a:p>
            <a:pPr marL="0" indent="0">
              <a:spcBef>
                <a:spcPts val="0"/>
              </a:spcBef>
            </a:pPr>
            <a:r>
              <a:rPr lang="ru-RU" sz="2400" b="1" i="1" dirty="0"/>
              <a:t>Татарин, разливавший </a:t>
            </a:r>
            <a:r>
              <a:rPr lang="ru-RU" sz="2400" b="1" i="1" dirty="0" smtClean="0"/>
              <a:t>ИГРИСТОЕ </a:t>
            </a:r>
            <a:r>
              <a:rPr lang="ru-RU" sz="2400" b="1" i="1" dirty="0"/>
              <a:t>вино по рюмкам, с улыбкой удовольствия поглядывал на Степана Аркадьевича. </a:t>
            </a:r>
          </a:p>
          <a:p>
            <a:pPr marL="0" indent="0">
              <a:spcBef>
                <a:spcPts val="0"/>
              </a:spcBef>
            </a:pPr>
            <a:r>
              <a:rPr lang="ru-RU" sz="2400" b="1" i="1" dirty="0"/>
              <a:t>Она читала вслух Толстого, Тургенева, и … мы часто засыпали под тихий </a:t>
            </a:r>
            <a:r>
              <a:rPr lang="ru-RU" sz="2400" b="1" i="1" dirty="0" smtClean="0"/>
              <a:t>МЕЛОДИЧНЫЙ </a:t>
            </a:r>
            <a:r>
              <a:rPr lang="ru-RU" sz="2400" b="1" i="1" dirty="0"/>
              <a:t>голос мамы</a:t>
            </a:r>
            <a:r>
              <a:rPr lang="ru-RU" sz="2400" b="1" i="1" dirty="0" smtClean="0"/>
              <a:t>.</a:t>
            </a:r>
            <a:endParaRPr lang="ru-RU" sz="2400" b="1" i="1" dirty="0"/>
          </a:p>
          <a:p>
            <a:pPr marL="0" indent="0">
              <a:spcBef>
                <a:spcPts val="0"/>
              </a:spcBef>
            </a:pPr>
            <a:r>
              <a:rPr lang="ru-RU" sz="2400" b="1" i="1" dirty="0" smtClean="0"/>
              <a:t>4 </a:t>
            </a:r>
            <a:r>
              <a:rPr lang="ru-RU" sz="2400" b="1" i="1" dirty="0"/>
              <a:t>апреля 1147 г. является датой первого УПОМИНАНИЯ  о Москве в летописи.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652120" y="5085184"/>
            <a:ext cx="273630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БУДНИЧНОЕ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6"/>
          <p:cNvSpPr/>
          <p:nvPr/>
        </p:nvSpPr>
        <p:spPr>
          <a:xfrm>
            <a:off x="7956376" y="0"/>
            <a:ext cx="999048" cy="523220"/>
          </a:xfrm>
          <a:custGeom>
            <a:avLst/>
            <a:gdLst>
              <a:gd name="connsiteX0" fmla="*/ 0 w 1728192"/>
              <a:gd name="connsiteY0" fmla="*/ 0 h 648072"/>
              <a:gd name="connsiteX1" fmla="*/ 1728192 w 1728192"/>
              <a:gd name="connsiteY1" fmla="*/ 0 h 648072"/>
              <a:gd name="connsiteX2" fmla="*/ 1728192 w 1728192"/>
              <a:gd name="connsiteY2" fmla="*/ 648072 h 648072"/>
              <a:gd name="connsiteX3" fmla="*/ 0 w 1728192"/>
              <a:gd name="connsiteY3" fmla="*/ 648072 h 648072"/>
              <a:gd name="connsiteX4" fmla="*/ 0 w 1728192"/>
              <a:gd name="connsiteY4" fmla="*/ 0 h 648072"/>
              <a:gd name="connsiteX0" fmla="*/ 182880 w 1728192"/>
              <a:gd name="connsiteY0" fmla="*/ 121920 h 648072"/>
              <a:gd name="connsiteX1" fmla="*/ 1728192 w 1728192"/>
              <a:gd name="connsiteY1" fmla="*/ 0 h 648072"/>
              <a:gd name="connsiteX2" fmla="*/ 1728192 w 1728192"/>
              <a:gd name="connsiteY2" fmla="*/ 648072 h 648072"/>
              <a:gd name="connsiteX3" fmla="*/ 0 w 1728192"/>
              <a:gd name="connsiteY3" fmla="*/ 648072 h 648072"/>
              <a:gd name="connsiteX4" fmla="*/ 182880 w 1728192"/>
              <a:gd name="connsiteY4" fmla="*/ 121920 h 648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8192" h="648072">
                <a:moveTo>
                  <a:pt x="182880" y="121920"/>
                </a:moveTo>
                <a:lnTo>
                  <a:pt x="1728192" y="0"/>
                </a:lnTo>
                <a:lnTo>
                  <a:pt x="1728192" y="648072"/>
                </a:lnTo>
                <a:lnTo>
                  <a:pt x="0" y="648072"/>
                </a:lnTo>
                <a:lnTo>
                  <a:pt x="182880" y="121920"/>
                </a:lnTo>
                <a:close/>
              </a:path>
            </a:pathLst>
          </a:custGeom>
          <a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endParaRPr lang="zh-CN" altLang="en-US" sz="2800" b="1" dirty="0">
              <a:solidFill>
                <a:schemeClr val="tx2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395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107504" y="500062"/>
            <a:ext cx="8928992" cy="42970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spcBef>
                <a:spcPts val="0"/>
              </a:spcBef>
            </a:pPr>
            <a:r>
              <a:rPr lang="ru-RU" sz="2000" b="1" dirty="0" smtClean="0"/>
              <a:t>Потренируемся</a:t>
            </a:r>
          </a:p>
          <a:p>
            <a:pPr marL="0" indent="0">
              <a:spcBef>
                <a:spcPts val="0"/>
              </a:spcBef>
            </a:pPr>
            <a:r>
              <a:rPr lang="ru-RU" sz="2000" dirty="0" smtClean="0"/>
              <a:t>5-3. В  </a:t>
            </a:r>
            <a:r>
              <a:rPr lang="ru-RU" sz="2000" dirty="0"/>
              <a:t>одном  из  приведённых  ниже  предложений  </a:t>
            </a:r>
            <a:r>
              <a:rPr lang="ru-RU" sz="2000" b="1" dirty="0"/>
              <a:t>НЕВЕРНО </a:t>
            </a:r>
            <a:r>
              <a:rPr lang="ru-RU" sz="2000" dirty="0" smtClean="0"/>
              <a:t>употреблено выделенное </a:t>
            </a:r>
            <a:r>
              <a:rPr lang="ru-RU" sz="2000" dirty="0"/>
              <a:t>слово. </a:t>
            </a:r>
            <a:r>
              <a:rPr lang="ru-RU" sz="2000" b="1" dirty="0"/>
              <a:t>Исправьте ошибку </a:t>
            </a:r>
            <a:r>
              <a:rPr lang="ru-RU" sz="2000" dirty="0"/>
              <a:t>и запишите слово правильно. </a:t>
            </a:r>
            <a:endParaRPr lang="ru-RU" sz="2000" dirty="0" smtClean="0"/>
          </a:p>
          <a:p>
            <a:pPr marL="0" indent="0">
              <a:spcBef>
                <a:spcPts val="0"/>
              </a:spcBef>
            </a:pPr>
            <a:r>
              <a:rPr lang="ru-RU" sz="2400" b="1" i="1" dirty="0" smtClean="0"/>
              <a:t>Я </a:t>
            </a:r>
            <a:r>
              <a:rPr lang="ru-RU" sz="2400" b="1" i="1" dirty="0"/>
              <a:t>вернулся из гостей, и после уютной квартиры, которую только что покинул, моя берлога показалась мне особенно НЕПРИГЛЯДНОЙ.</a:t>
            </a:r>
          </a:p>
          <a:p>
            <a:pPr marL="0" indent="0">
              <a:spcBef>
                <a:spcPts val="0"/>
              </a:spcBef>
            </a:pPr>
            <a:r>
              <a:rPr lang="ru-RU" sz="2400" b="1" i="1" dirty="0" smtClean="0"/>
              <a:t>Это </a:t>
            </a:r>
            <a:r>
              <a:rPr lang="ru-RU" sz="2400" b="1" i="1" dirty="0"/>
              <a:t>было прекрасное лицо, юное, ГОРДЕЛИВОЕ  и открытое.</a:t>
            </a:r>
          </a:p>
          <a:p>
            <a:pPr marL="0" indent="0">
              <a:spcBef>
                <a:spcPts val="0"/>
              </a:spcBef>
            </a:pPr>
            <a:r>
              <a:rPr lang="ru-RU" sz="2400" b="1" i="1" dirty="0" smtClean="0"/>
              <a:t>Технологи </a:t>
            </a:r>
            <a:r>
              <a:rPr lang="ru-RU" sz="2400" b="1" i="1" dirty="0"/>
              <a:t>почему-то вдвое ЗАНИЗИЛИ количество отходящих газов.</a:t>
            </a:r>
          </a:p>
          <a:p>
            <a:pPr marL="0" indent="0">
              <a:spcBef>
                <a:spcPts val="0"/>
              </a:spcBef>
            </a:pPr>
            <a:r>
              <a:rPr lang="ru-RU" sz="2400" b="1" i="1" dirty="0" smtClean="0"/>
              <a:t>Говорят</a:t>
            </a:r>
            <a:r>
              <a:rPr lang="ru-RU" sz="2400" b="1" i="1" dirty="0"/>
              <a:t>, звёздный дождь ПРОРОЧИТ  счастье </a:t>
            </a:r>
            <a:r>
              <a:rPr lang="ru-RU" sz="2400" b="1" i="1" dirty="0" smtClean="0"/>
              <a:t>…</a:t>
            </a:r>
          </a:p>
          <a:p>
            <a:pPr marL="0" indent="0">
              <a:spcBef>
                <a:spcPts val="0"/>
              </a:spcBef>
            </a:pPr>
            <a:r>
              <a:rPr lang="ru-RU" sz="2400" b="1" i="1" dirty="0" smtClean="0"/>
              <a:t>Большинство   </a:t>
            </a:r>
            <a:r>
              <a:rPr lang="ru-RU" sz="2400" b="1" i="1" dirty="0"/>
              <a:t>людей   не  затрудняет  себя   выбором   наиболее   </a:t>
            </a:r>
            <a:r>
              <a:rPr lang="ru-RU" sz="2400" b="1" i="1" dirty="0" smtClean="0"/>
              <a:t>подходящего </a:t>
            </a:r>
            <a:r>
              <a:rPr lang="ru-RU" sz="2400" b="1" i="1" dirty="0"/>
              <a:t>слова в БУДНИЧНОЙ   обиходной речи.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652120" y="5085184"/>
            <a:ext cx="273630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ГОРДОЕ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6"/>
          <p:cNvSpPr/>
          <p:nvPr/>
        </p:nvSpPr>
        <p:spPr>
          <a:xfrm>
            <a:off x="7956376" y="0"/>
            <a:ext cx="999048" cy="523220"/>
          </a:xfrm>
          <a:custGeom>
            <a:avLst/>
            <a:gdLst>
              <a:gd name="connsiteX0" fmla="*/ 0 w 1728192"/>
              <a:gd name="connsiteY0" fmla="*/ 0 h 648072"/>
              <a:gd name="connsiteX1" fmla="*/ 1728192 w 1728192"/>
              <a:gd name="connsiteY1" fmla="*/ 0 h 648072"/>
              <a:gd name="connsiteX2" fmla="*/ 1728192 w 1728192"/>
              <a:gd name="connsiteY2" fmla="*/ 648072 h 648072"/>
              <a:gd name="connsiteX3" fmla="*/ 0 w 1728192"/>
              <a:gd name="connsiteY3" fmla="*/ 648072 h 648072"/>
              <a:gd name="connsiteX4" fmla="*/ 0 w 1728192"/>
              <a:gd name="connsiteY4" fmla="*/ 0 h 648072"/>
              <a:gd name="connsiteX0" fmla="*/ 182880 w 1728192"/>
              <a:gd name="connsiteY0" fmla="*/ 121920 h 648072"/>
              <a:gd name="connsiteX1" fmla="*/ 1728192 w 1728192"/>
              <a:gd name="connsiteY1" fmla="*/ 0 h 648072"/>
              <a:gd name="connsiteX2" fmla="*/ 1728192 w 1728192"/>
              <a:gd name="connsiteY2" fmla="*/ 648072 h 648072"/>
              <a:gd name="connsiteX3" fmla="*/ 0 w 1728192"/>
              <a:gd name="connsiteY3" fmla="*/ 648072 h 648072"/>
              <a:gd name="connsiteX4" fmla="*/ 182880 w 1728192"/>
              <a:gd name="connsiteY4" fmla="*/ 121920 h 648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8192" h="648072">
                <a:moveTo>
                  <a:pt x="182880" y="121920"/>
                </a:moveTo>
                <a:lnTo>
                  <a:pt x="1728192" y="0"/>
                </a:lnTo>
                <a:lnTo>
                  <a:pt x="1728192" y="648072"/>
                </a:lnTo>
                <a:lnTo>
                  <a:pt x="0" y="648072"/>
                </a:lnTo>
                <a:lnTo>
                  <a:pt x="182880" y="121920"/>
                </a:lnTo>
                <a:close/>
              </a:path>
            </a:pathLst>
          </a:custGeom>
          <a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endParaRPr lang="zh-CN" altLang="en-US" sz="2800" b="1" dirty="0">
              <a:solidFill>
                <a:schemeClr val="tx2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955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107504" y="500062"/>
            <a:ext cx="8928992" cy="42970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spcBef>
                <a:spcPts val="0"/>
              </a:spcBef>
            </a:pPr>
            <a:r>
              <a:rPr lang="ru-RU" sz="2000" b="1" dirty="0" smtClean="0"/>
              <a:t>Потренируемся</a:t>
            </a:r>
          </a:p>
          <a:p>
            <a:pPr marL="0" indent="0">
              <a:spcBef>
                <a:spcPts val="0"/>
              </a:spcBef>
            </a:pPr>
            <a:r>
              <a:rPr lang="ru-RU" sz="2000" dirty="0" smtClean="0"/>
              <a:t>5-4. В  </a:t>
            </a:r>
            <a:r>
              <a:rPr lang="ru-RU" sz="2000" dirty="0"/>
              <a:t>одном  из  приведённых  ниже  предложений  </a:t>
            </a:r>
            <a:r>
              <a:rPr lang="ru-RU" sz="2000" b="1" dirty="0"/>
              <a:t>НЕВЕРНО </a:t>
            </a:r>
            <a:r>
              <a:rPr lang="ru-RU" sz="2000" dirty="0" smtClean="0"/>
              <a:t>употреблено выделенное </a:t>
            </a:r>
            <a:r>
              <a:rPr lang="ru-RU" sz="2000" dirty="0"/>
              <a:t>слово. </a:t>
            </a:r>
            <a:r>
              <a:rPr lang="ru-RU" sz="2000" b="1" dirty="0"/>
              <a:t>Исправьте ошибку </a:t>
            </a:r>
            <a:r>
              <a:rPr lang="ru-RU" sz="2000" dirty="0"/>
              <a:t>и запишите слово правильно. </a:t>
            </a:r>
            <a:endParaRPr lang="ru-RU" sz="2000" dirty="0" smtClean="0"/>
          </a:p>
          <a:p>
            <a:pPr marL="0" indent="0">
              <a:spcBef>
                <a:spcPts val="0"/>
              </a:spcBef>
            </a:pPr>
            <a:r>
              <a:rPr lang="ru-RU" sz="2400" b="1" i="1" dirty="0" smtClean="0"/>
              <a:t>От </a:t>
            </a:r>
            <a:r>
              <a:rPr lang="ru-RU" sz="2400" b="1" i="1" dirty="0"/>
              <a:t>знакомства я, конечно, ОТКЛОНИЛСЯ  самого начала, да ему и самому скучно со мной стало с первого же разу.</a:t>
            </a:r>
          </a:p>
          <a:p>
            <a:pPr marL="0" indent="0">
              <a:spcBef>
                <a:spcPts val="0"/>
              </a:spcBef>
            </a:pPr>
            <a:r>
              <a:rPr lang="ru-RU" sz="2400" b="1" i="1" dirty="0" smtClean="0"/>
              <a:t>ДВОЙНЫЕ </a:t>
            </a:r>
            <a:r>
              <a:rPr lang="ru-RU" sz="2400" b="1" i="1" dirty="0"/>
              <a:t>звёзды — весьма распространённые </a:t>
            </a:r>
            <a:r>
              <a:rPr lang="ru-RU" sz="2400" b="1" i="1" dirty="0" smtClean="0"/>
              <a:t>объекты</a:t>
            </a:r>
          </a:p>
          <a:p>
            <a:pPr marL="0" indent="0">
              <a:spcBef>
                <a:spcPts val="0"/>
              </a:spcBef>
            </a:pPr>
            <a:r>
              <a:rPr lang="ru-RU" sz="2400" b="1" i="1" dirty="0" smtClean="0"/>
              <a:t>Бабушка </a:t>
            </a:r>
            <a:r>
              <a:rPr lang="ru-RU" sz="2400" b="1" i="1" dirty="0"/>
              <a:t>ОХВАТИЛА  Надю руками и долго плакала.</a:t>
            </a:r>
          </a:p>
          <a:p>
            <a:pPr marL="0" indent="0">
              <a:spcBef>
                <a:spcPts val="0"/>
              </a:spcBef>
            </a:pPr>
            <a:r>
              <a:rPr lang="ru-RU" sz="2400" b="1" i="1" dirty="0" smtClean="0"/>
              <a:t>Чувствовалось</a:t>
            </a:r>
            <a:r>
              <a:rPr lang="ru-RU" sz="2400" b="1" i="1" dirty="0"/>
              <a:t>, что  юноша получил от происходящего ни с чем не СРАВНИМОЕ удовольствие.</a:t>
            </a:r>
          </a:p>
          <a:p>
            <a:pPr marL="0" indent="0">
              <a:spcBef>
                <a:spcPts val="0"/>
              </a:spcBef>
            </a:pPr>
            <a:r>
              <a:rPr lang="ru-RU" sz="2400" b="1" i="1" dirty="0" smtClean="0"/>
              <a:t>Он </a:t>
            </a:r>
            <a:r>
              <a:rPr lang="ru-RU" sz="2400" b="1" i="1" dirty="0"/>
              <a:t>[Стефан </a:t>
            </a:r>
            <a:r>
              <a:rPr lang="ru-RU" sz="2400" b="1" i="1" dirty="0" err="1"/>
              <a:t>Баторий</a:t>
            </a:r>
            <a:r>
              <a:rPr lang="ru-RU" sz="2400" b="1" i="1" dirty="0"/>
              <a:t>] постоянно нарушал ДИПЛОМАТИЧЕСКИЙ этикет, разговаривал с послами в шапке, а на приём послов демонстративно приглашал недруга Ивана IV князя Курбского.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652120" y="5085184"/>
            <a:ext cx="273630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УКЛОНИЛСЯ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6"/>
          <p:cNvSpPr/>
          <p:nvPr/>
        </p:nvSpPr>
        <p:spPr>
          <a:xfrm>
            <a:off x="7956376" y="0"/>
            <a:ext cx="999048" cy="523220"/>
          </a:xfrm>
          <a:custGeom>
            <a:avLst/>
            <a:gdLst>
              <a:gd name="connsiteX0" fmla="*/ 0 w 1728192"/>
              <a:gd name="connsiteY0" fmla="*/ 0 h 648072"/>
              <a:gd name="connsiteX1" fmla="*/ 1728192 w 1728192"/>
              <a:gd name="connsiteY1" fmla="*/ 0 h 648072"/>
              <a:gd name="connsiteX2" fmla="*/ 1728192 w 1728192"/>
              <a:gd name="connsiteY2" fmla="*/ 648072 h 648072"/>
              <a:gd name="connsiteX3" fmla="*/ 0 w 1728192"/>
              <a:gd name="connsiteY3" fmla="*/ 648072 h 648072"/>
              <a:gd name="connsiteX4" fmla="*/ 0 w 1728192"/>
              <a:gd name="connsiteY4" fmla="*/ 0 h 648072"/>
              <a:gd name="connsiteX0" fmla="*/ 182880 w 1728192"/>
              <a:gd name="connsiteY0" fmla="*/ 121920 h 648072"/>
              <a:gd name="connsiteX1" fmla="*/ 1728192 w 1728192"/>
              <a:gd name="connsiteY1" fmla="*/ 0 h 648072"/>
              <a:gd name="connsiteX2" fmla="*/ 1728192 w 1728192"/>
              <a:gd name="connsiteY2" fmla="*/ 648072 h 648072"/>
              <a:gd name="connsiteX3" fmla="*/ 0 w 1728192"/>
              <a:gd name="connsiteY3" fmla="*/ 648072 h 648072"/>
              <a:gd name="connsiteX4" fmla="*/ 182880 w 1728192"/>
              <a:gd name="connsiteY4" fmla="*/ 121920 h 648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28192" h="648072">
                <a:moveTo>
                  <a:pt x="182880" y="121920"/>
                </a:moveTo>
                <a:lnTo>
                  <a:pt x="1728192" y="0"/>
                </a:lnTo>
                <a:lnTo>
                  <a:pt x="1728192" y="648072"/>
                </a:lnTo>
                <a:lnTo>
                  <a:pt x="0" y="648072"/>
                </a:lnTo>
                <a:lnTo>
                  <a:pt x="182880" y="121920"/>
                </a:lnTo>
                <a:close/>
              </a:path>
            </a:pathLst>
          </a:custGeom>
          <a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endParaRPr lang="zh-CN" altLang="en-US" sz="2800" b="1" dirty="0">
              <a:solidFill>
                <a:schemeClr val="tx2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1196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training-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training-01</Template>
  <TotalTime>429</TotalTime>
  <Words>1358</Words>
  <Application>Microsoft Office PowerPoint</Application>
  <PresentationFormat>Экран (4:3)</PresentationFormat>
  <Paragraphs>122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training-01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505</cp:lastModifiedBy>
  <cp:revision>15</cp:revision>
  <dcterms:created xsi:type="dcterms:W3CDTF">2012-07-31T13:58:46Z</dcterms:created>
  <dcterms:modified xsi:type="dcterms:W3CDTF">2019-02-11T06:49:08Z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193013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