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D395E-6943-413A-AC84-B6DBB6D607B5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4B628-6869-444D-90B7-9E4CCF0F8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86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9E5B-CD01-43F5-91C5-15F7184EAA31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5356-B371-45D8-8702-3955B08AFBCB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071-C7D8-421D-897F-1615607B4089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782B-749E-443A-83F6-FD85A023233E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93-D5E1-487C-9046-49A65D0E4621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E2DA-94DD-42F9-AA54-276CA82C80A8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FD1D-6001-4A0B-ACD1-BC424300488B}" type="datetime1">
              <a:rPr lang="ru-RU" smtClean="0"/>
              <a:t>17.03.2019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C510E-AF86-4D98-84BE-EE7766E0BC7C}" type="datetime1">
              <a:rPr lang="ru-RU" smtClean="0"/>
              <a:t>17.03.2019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C60-D84A-47A0-B09E-9E69BCC3577F}" type="datetime1">
              <a:rPr lang="ru-RU" smtClean="0"/>
              <a:t>17.03.2019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243-3762-4383-AC34-D7B9F8FB661C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3DB7-30BD-4E67-845A-B84E0B85AA41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5F0DE8-0B5D-427C-AAAE-E9B2418A1B2C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ethe.de/" TargetMode="External"/><Relationship Id="rId7" Type="http://schemas.openxmlformats.org/officeDocument/2006/relationships/hyperlink" Target="http://www.deutsch-perfekt.de/" TargetMode="External"/><Relationship Id="rId2" Type="http://schemas.openxmlformats.org/officeDocument/2006/relationships/hyperlink" Target="http://www.paperball.d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eutschalsfremdsprache.in/" TargetMode="External"/><Relationship Id="rId5" Type="http://schemas.openxmlformats.org/officeDocument/2006/relationships/hyperlink" Target="http://www.hueber.de/seite/landeskunde_daf" TargetMode="External"/><Relationship Id="rId4" Type="http://schemas.openxmlformats.org/officeDocument/2006/relationships/hyperlink" Target="http://www.fremdsprache-deutsch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6208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школьного этапа всероссийской олимпиады школьников по иностранному языку в 2017-18 учебном году.</a:t>
            </a:r>
            <a:endParaRPr lang="de-D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5"/>
            <a:ext cx="6400800" cy="376065"/>
          </a:xfrm>
        </p:spPr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5"/>
          </a:xfrm>
        </p:spPr>
        <p:txBody>
          <a:bodyPr/>
          <a:lstStyle/>
          <a:p>
            <a:r>
              <a:rPr lang="ru-RU" dirty="0"/>
              <a:t>цели: </a:t>
            </a:r>
            <a:endParaRPr lang="de-D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20880" cy="42484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популяризация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предмета «Иностранный язык»; оценка уровня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иноязычной компетенции учащихся, а также ознакомление их с новыми формами контроля; повышение мотивации школьников в изучении предмета «Иностранный язык».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  <a:p>
            <a:endParaRPr lang="de-DE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Результаты выполнения заданий по немецкому языку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064896" cy="4824536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85715"/>
              </p:ext>
            </p:extLst>
          </p:nvPr>
        </p:nvGraphicFramePr>
        <p:xfrm>
          <a:off x="539552" y="1556792"/>
          <a:ext cx="8208912" cy="482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168"/>
                <a:gridCol w="1141580"/>
                <a:gridCol w="1141580"/>
                <a:gridCol w="1163880"/>
                <a:gridCol w="1214483"/>
                <a:gridCol w="1164738"/>
                <a:gridCol w="1214483"/>
              </a:tblGrid>
              <a:tr h="950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5-6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7-8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9-11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333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Средний балл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Процент выполнения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Средний балл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Процент выполнения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Средний балл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Процент выполнения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0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По всем заданиям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выполнения заданий по </a:t>
            </a:r>
            <a:r>
              <a:rPr lang="ru-RU" dirty="0" smtClean="0"/>
              <a:t>английскому </a:t>
            </a:r>
            <a:r>
              <a:rPr lang="ru-RU" dirty="0"/>
              <a:t>языку </a:t>
            </a:r>
            <a:endParaRPr lang="de-D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464496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932995"/>
              </p:ext>
            </p:extLst>
          </p:nvPr>
        </p:nvGraphicFramePr>
        <p:xfrm>
          <a:off x="323529" y="1844824"/>
          <a:ext cx="8511400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214"/>
                <a:gridCol w="1183646"/>
                <a:gridCol w="1183646"/>
                <a:gridCol w="1206767"/>
                <a:gridCol w="1259235"/>
                <a:gridCol w="1207657"/>
                <a:gridCol w="1259235"/>
              </a:tblGrid>
              <a:tr h="87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5-6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7-8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9-11 класс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59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Средний балл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Процент выполнения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Средний балл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Процент выполнения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Средний балл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Процент выполнения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5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По всем заданиям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241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x-none" sz="2400" b="1">
                <a:latin typeface="Times New Roman" pitchFamily="18" charset="0"/>
                <a:cs typeface="Times New Roman" pitchFamily="18" charset="0"/>
              </a:rPr>
              <a:t>участников олимпиады, выполнивших задания в процентном отношении составило: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400" dirty="0">
                <a:latin typeface="Times New Roman" pitchFamily="18" charset="0"/>
                <a:cs typeface="Times New Roman" pitchFamily="18" charset="0"/>
              </a:rPr>
            </a:br>
            <a:endParaRPr lang="de-DE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24936" cy="4752528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76717"/>
              </p:ext>
            </p:extLst>
          </p:nvPr>
        </p:nvGraphicFramePr>
        <p:xfrm>
          <a:off x="323528" y="1772816"/>
          <a:ext cx="8568952" cy="46805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22032"/>
                <a:gridCol w="1473169"/>
                <a:gridCol w="1473169"/>
                <a:gridCol w="1521165"/>
                <a:gridCol w="1521165"/>
                <a:gridCol w="958252"/>
              </a:tblGrid>
              <a:tr h="1093015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учащихся, набравших</a:t>
                      </a:r>
                      <a:endParaRPr lang="de-DE" sz="1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387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Менее 25% баллов за олимпиадные задания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25% и более, но менее 50%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50%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Более 50% и до 75%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Более 75% 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43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Английский язык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43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Немецкий язык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5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dirty="0"/>
              <a:t>1.	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Уделять больше внимания работе с одаренными и заинтересованными в изучении иностранных языков школьниками,  проводить с ними индивидуальную работу на уроках и дополнительных занятиях, вовлекать в олимпиадные кружки по предмету.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	Проводить школьный и муниципальный этап олимпиады в соответствии с требованиями к проведению школьного и муниципального этапов и по олимпиадным заданиям, разработанным предметно-методическими комиссиями муниципального этапа, с учетом методических рекомендаций центральных и региональных предметно-методических комиссий Олимпиады. 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3.	При подготовке участников олимпиад использовать задания на использование лексико-грамматических навыков разного типа и разного уровня сложности.</a:t>
            </a:r>
          </a:p>
          <a:p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/>
              <a:t>рекомендуется:</a:t>
            </a:r>
            <a:endParaRPr lang="de-D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4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5846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 подготовке к выполнению письменных высказываний использовать задания различного типа и, помимо языкового оформления текста, обращать внимание на выполнение коммуникативной задачи, то есть на содержание высказывания.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 подготовке  ко всем этапам всероссийской олимпиады школьников по немецкому языку необходимо пользоваться следующими источниками: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www.paperball.de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www.goethe.de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www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fremdsprache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deutsch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de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www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5"/>
              </a:rPr>
              <a:t>hueber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de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5"/>
              </a:rPr>
              <a:t>seite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5"/>
              </a:rPr>
              <a:t>landeskunde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_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5"/>
              </a:rPr>
              <a:t>daf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6"/>
              </a:rPr>
              <a:t>www.deutschalsfremdsprache.in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7"/>
              </a:rPr>
              <a:t>www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7"/>
              </a:rPr>
              <a:t>deutsch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7"/>
              </a:rPr>
              <a:t>-</a:t>
            </a:r>
            <a:r>
              <a:rPr lang="en-US" sz="2000" u="sng" dirty="0" err="1">
                <a:latin typeface="Times New Roman" pitchFamily="18" charset="0"/>
                <a:cs typeface="Times New Roman" pitchFamily="18" charset="0"/>
                <a:hlinkClick r:id="rId7"/>
              </a:rPr>
              <a:t>perfekt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  <a:hlinkClick r:id="rId7"/>
              </a:rPr>
              <a:t>de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 также материалы олимпиад по всем предметам можно найти на сайте всероссийской олимпиады школьников: </a:t>
            </a:r>
            <a:r>
              <a:rPr lang="en-US" sz="2000" b="1" i="1" u="sng" dirty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i="1" u="sng" dirty="0" err="1">
                <a:latin typeface="Times New Roman" pitchFamily="18" charset="0"/>
                <a:cs typeface="Times New Roman" pitchFamily="18" charset="0"/>
              </a:rPr>
              <a:t>rosolymp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i="1" u="sng" dirty="0" err="1">
                <a:latin typeface="Times New Roman" pitchFamily="18" charset="0"/>
                <a:cs typeface="Times New Roman" pitchFamily="18" charset="0"/>
              </a:rPr>
              <a:t>ru</a:t>
            </a:r>
            <a:endParaRPr lang="de-DE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0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184</Words>
  <Application>Microsoft Office PowerPoint</Application>
  <PresentationFormat>Экран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Анализ школьного этапа всероссийской олимпиады школьников по иностранному языку в 2017-18 учебном году.</vt:lpstr>
      <vt:lpstr>цели: </vt:lpstr>
      <vt:lpstr>Результаты выполнения заданий по немецкому языку  </vt:lpstr>
      <vt:lpstr>Результаты выполнения заданий по английскому языку </vt:lpstr>
      <vt:lpstr>  Количество участников олимпиады, выполнивших задания в процентном отношении составило: </vt:lpstr>
      <vt:lpstr>рекомендуется: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школьного этапа всероссийской олимпиады школьников по иностранному языку в 2017-18 учебном году.</dc:title>
  <dc:creator>2</dc:creator>
  <cp:lastModifiedBy>Leon</cp:lastModifiedBy>
  <cp:revision>3</cp:revision>
  <dcterms:created xsi:type="dcterms:W3CDTF">2017-10-31T05:36:06Z</dcterms:created>
  <dcterms:modified xsi:type="dcterms:W3CDTF">2019-03-17T08:04:41Z</dcterms:modified>
</cp:coreProperties>
</file>