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82" r:id="rId4"/>
    <p:sldId id="261" r:id="rId5"/>
    <p:sldId id="264" r:id="rId6"/>
    <p:sldId id="265" r:id="rId7"/>
    <p:sldId id="266" r:id="rId8"/>
    <p:sldId id="279" r:id="rId9"/>
    <p:sldId id="267" r:id="rId10"/>
    <p:sldId id="268" r:id="rId11"/>
    <p:sldId id="269" r:id="rId12"/>
    <p:sldId id="284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5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B24B1-8714-4E31-A6C2-8497DE836718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98E45-8670-41DD-B7DC-953E65180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76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257DF-F3B3-48C6-86A3-F15AFC5947B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06606-1AC9-4CEA-B651-47A9933E0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0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83EC-B8EE-4E7B-AFB5-736FCDF47543}" type="datetime1">
              <a:rPr lang="ru-RU" smtClean="0"/>
              <a:t>18.11.2018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CF60-B9A5-4296-AD86-E37F932333E4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B76D-3F56-40C1-94E2-113911F2CAEE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1F3-DFBD-4C5F-89A6-E17FB5C7FC16}" type="datetime1">
              <a:rPr lang="ru-RU" smtClean="0"/>
              <a:t>18.11.2018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841-592D-4546-9902-CA2B9835D611}" type="datetime1">
              <a:rPr lang="ru-RU" smtClean="0"/>
              <a:t>18.11.2018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7B03-E20D-4709-AA2C-7018C4D8B818}" type="datetime1">
              <a:rPr lang="ru-RU" smtClean="0"/>
              <a:t>18.11.2018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BE8A-5BE7-4E1B-9D3D-C886AE31A4DD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C77-A55F-44F8-819C-F0DB4CC9DD1F}" type="datetime1">
              <a:rPr lang="ru-RU" smtClean="0"/>
              <a:t>18.11.2018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470D-859A-487C-8BAB-6B0AECA07579}" type="datetime1">
              <a:rPr lang="ru-RU" smtClean="0"/>
              <a:t>18.11.2018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8BF2-E841-4C66-AC2A-81616A00F0EB}" type="datetime1">
              <a:rPr lang="ru-RU" smtClean="0"/>
              <a:t>18.11.2018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046-00CB-4CF1-9F21-64724812F6B6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848F75-43FA-4DAF-87BC-9E90F228DDDA}" type="datetime1">
              <a:rPr lang="ru-RU" smtClean="0"/>
              <a:t>18.11.2018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FDAF14-56BA-442F-997B-6F8BDB6D69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357166"/>
            <a:ext cx="7500958" cy="36625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5400" dirty="0" smtClean="0">
                <a:latin typeface="Tahoma" pitchFamily="34" charset="0"/>
                <a:cs typeface="Tahoma" pitchFamily="34" charset="0"/>
              </a:rPr>
              <a:t>Новые  явления </a:t>
            </a:r>
          </a:p>
          <a:p>
            <a:pPr algn="ctr">
              <a:defRPr/>
            </a:pPr>
            <a:r>
              <a:rPr lang="ru-RU" sz="5400" dirty="0" smtClean="0">
                <a:latin typeface="Tahoma" pitchFamily="34" charset="0"/>
                <a:cs typeface="Tahoma" pitchFamily="34" charset="0"/>
              </a:rPr>
              <a:t> в  экономике.</a:t>
            </a:r>
          </a:p>
          <a:p>
            <a:pPr algn="ctr">
              <a:defRPr/>
            </a:pPr>
            <a:endParaRPr lang="ru-RU" sz="3200" dirty="0" smtClean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3600" dirty="0" smtClean="0">
                <a:latin typeface="Tahoma" pitchFamily="34" charset="0"/>
                <a:cs typeface="Tahoma" pitchFamily="34" charset="0"/>
              </a:rPr>
              <a:t>История  7  класс.</a:t>
            </a:r>
          </a:p>
          <a:p>
            <a:pPr algn="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Мануфактуры.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1934" y="1142984"/>
            <a:ext cx="5072066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Что  такое  мануфактура?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Определите  виды  мануфактур.  Сравните  их.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Что  производили  на  </a:t>
            </a:r>
            <a:r>
              <a:rPr lang="ru-RU" sz="32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Хамовном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и Бархатном дворах?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Почему к </a:t>
            </a:r>
            <a:r>
              <a:rPr lang="ru-RU" sz="32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Х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VII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в. число мануфактур сокращается?</a:t>
            </a:r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14422"/>
            <a:ext cx="3816350" cy="2828925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48" y="12858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Прочтите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п. Мануфактуры 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с. 36  и  ответьте  на  вопросы.</a:t>
            </a:r>
            <a:endParaRPr lang="ru-RU" sz="36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4724408"/>
            <a:ext cx="37052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А.М.Васнецов.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Московский Пушечный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двор в 17 веке.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Торговля.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68" y="1142985"/>
            <a:ext cx="5357850" cy="558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Всероссийский  рынок</a:t>
            </a:r>
          </a:p>
          <a:p>
            <a:endParaRPr lang="ru-RU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оброк 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            </a:t>
            </a:r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S </a:t>
            </a:r>
          </a:p>
          <a:p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Ярмарки</a:t>
            </a:r>
          </a:p>
          <a:p>
            <a:endParaRPr lang="ru-RU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Архангельск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Астрахань </a:t>
            </a:r>
          </a:p>
          <a:p>
            <a:endParaRPr lang="ru-RU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5" descr="Рисунок1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214282" y="1214422"/>
            <a:ext cx="2784496" cy="356476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5000636"/>
            <a:ext cx="3286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Купец, считающий деньги.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Миниатюра 17 в.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6572264" y="2214554"/>
            <a:ext cx="214314" cy="571504"/>
          </a:xfrm>
          <a:prstGeom prst="up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643570" y="2500306"/>
            <a:ext cx="571504" cy="214314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914896" y="2371724"/>
            <a:ext cx="442922" cy="414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7174717" y="2326481"/>
            <a:ext cx="647712" cy="4238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715008" y="3143248"/>
            <a:ext cx="34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Где</a:t>
            </a:r>
            <a:r>
              <a:rPr lang="ru-RU" sz="2800" b="1" dirty="0" smtClean="0">
                <a:solidFill>
                  <a:srgbClr val="9E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появились?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3143248"/>
            <a:ext cx="3071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Архангельская</a:t>
            </a:r>
          </a:p>
          <a:p>
            <a:r>
              <a:rPr lang="ru-RU" sz="24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Ирбитская</a:t>
            </a:r>
            <a:endParaRPr lang="ru-RU" sz="24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Свенская</a:t>
            </a:r>
            <a:endParaRPr lang="ru-RU" sz="24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Макарьевская</a:t>
            </a:r>
            <a:endParaRPr lang="ru-RU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4643446"/>
            <a:ext cx="5500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Покажите  их месторасположение  на  карте.</a:t>
            </a:r>
            <a:endParaRPr lang="ru-RU" sz="20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Торговля.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914896" y="2371724"/>
            <a:ext cx="442922" cy="4143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282" y="1428736"/>
            <a:ext cx="8715436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1653 -  Таможенный  устав</a:t>
            </a:r>
          </a:p>
          <a:p>
            <a:endParaRPr lang="ru-RU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AutoNum type="arabicPlain" startAt="1667"/>
            </a:pP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-  Новоторговый  устав</a:t>
            </a:r>
          </a:p>
          <a:p>
            <a:pPr marL="742950" indent="-742950"/>
            <a:endParaRPr lang="ru-RU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AutoNum type="arabicPlain" startAt="1667"/>
            </a:pPr>
            <a:endParaRPr lang="ru-RU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/>
            <a:endParaRPr lang="ru-RU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/>
            <a:endParaRPr lang="ru-RU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429132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Ознакомьтесь с  документом  на  с. 41  и  ответьте  </a:t>
            </a:r>
          </a:p>
          <a:p>
            <a:r>
              <a:rPr lang="ru-RU" sz="2400" b="1" i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на  вопрос.  </a:t>
            </a:r>
          </a:p>
          <a:p>
            <a:r>
              <a:rPr lang="ru-RU" sz="2400" b="1" i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Чьи  интересы  защищал  Новоторговый  устав?  Докажите.</a:t>
            </a:r>
            <a:endParaRPr lang="ru-RU" sz="2400" b="1" i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Рост  городов*.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8572560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Составить  опорный  конспект.</a:t>
            </a:r>
          </a:p>
          <a:p>
            <a:pPr algn="ctr"/>
            <a:endParaRPr lang="ru-RU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Домашнее  задание.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9144000" cy="347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Учить п. 4,  термины,  даты.</a:t>
            </a:r>
          </a:p>
          <a:p>
            <a:pPr marL="742950" indent="-742950"/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3.*Составить </a:t>
            </a:r>
            <a:r>
              <a:rPr lang="ru-RU" sz="44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Опорный Конспект </a:t>
            </a: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  пункту Мануфактуры.</a:t>
            </a:r>
          </a:p>
          <a:p>
            <a:pPr marL="742950" indent="-742950" algn="ctr"/>
            <a:endParaRPr lang="ru-RU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Задание  на  урок.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9144000" cy="42165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Какие новые черты появились в экономике страны в 17 веке?</a:t>
            </a:r>
          </a:p>
          <a:p>
            <a:pPr algn="ctr"/>
            <a:endParaRPr lang="ru-RU" sz="4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57364"/>
            <a:ext cx="9144000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ВЫВОД: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НОВЫЕ  ЧЕРТЫ</a:t>
            </a:r>
          </a:p>
          <a:p>
            <a:pPr algn="ctr">
              <a:buFontTx/>
              <a:buChar char="-"/>
            </a:pPr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мелкотоварное  </a:t>
            </a:r>
            <a:r>
              <a:rPr lang="ru-RU" sz="440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пр</a:t>
            </a:r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– во</a:t>
            </a:r>
          </a:p>
          <a:p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     - мануфактура</a:t>
            </a:r>
          </a:p>
          <a:p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     - всероссийский  рынок</a:t>
            </a:r>
          </a:p>
          <a:p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     - специализация  районов</a:t>
            </a:r>
          </a:p>
          <a:p>
            <a:pPr algn="ctr"/>
            <a:endParaRPr lang="ru-RU" sz="44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44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Задание.  Тест.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36"/>
            <a:ext cx="9144000" cy="51060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4000" i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Ответы.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Б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Б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Б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В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А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Б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Б</a:t>
            </a:r>
          </a:p>
          <a:p>
            <a:pPr marL="457200" indent="-457200" algn="ctr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4000" b="1" dirty="0" smtClean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4000" b="1" dirty="0">
                <a:solidFill>
                  <a:srgbClr val="FFFF99"/>
                </a:solidFill>
                <a:latin typeface="Tahoma" pitchFamily="34" charset="0"/>
                <a:cs typeface="Tahoma" pitchFamily="34" charset="0"/>
              </a:rPr>
              <a:t>А</a:t>
            </a:r>
            <a:endParaRPr lang="ru-RU" sz="4000" b="1" dirty="0" smtClean="0">
              <a:solidFill>
                <a:srgbClr val="FFFF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23888" y="30163"/>
            <a:ext cx="7772400" cy="603250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36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ВЫБЕРИТЕ ПРАВИЛЬНЫЙ ОТВЕТ.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027113"/>
            <a:ext cx="4586288" cy="94932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1 Образование Первого ополчения. 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493963"/>
            <a:ext cx="4586288" cy="949325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 Захватил Смоленск в 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1611 г.</a:t>
            </a:r>
            <a:endParaRPr lang="ru-RU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149725"/>
            <a:ext cx="4586288" cy="949325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 Тушинский ворёнок - </a:t>
            </a:r>
            <a:endParaRPr lang="ru-RU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5521325"/>
            <a:ext cx="4586288" cy="949325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 Выступление  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И. Болотникова</a:t>
            </a:r>
            <a:endParaRPr lang="ru-RU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278438" y="790575"/>
            <a:ext cx="3865562" cy="458788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1610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78438" y="1295400"/>
            <a:ext cx="3865562" cy="458788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1611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278438" y="1800225"/>
            <a:ext cx="3865562" cy="458788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1612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278438" y="2306638"/>
            <a:ext cx="3865562" cy="458787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Сигизмунд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278438" y="2811463"/>
            <a:ext cx="3865562" cy="458787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Владислав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278438" y="3316288"/>
            <a:ext cx="3865562" cy="458787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В. Шуйский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78438" y="5338763"/>
            <a:ext cx="3865562" cy="458787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1605 -1606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278438" y="5857892"/>
            <a:ext cx="3865562" cy="458787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1608-1609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78438" y="6350000"/>
            <a:ext cx="3865562" cy="458788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1606 -1607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278438" y="3822700"/>
            <a:ext cx="3865562" cy="458788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Филарет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278438" y="4327525"/>
            <a:ext cx="3865562" cy="458788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Сын Лжедмитрия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II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278438" y="4832350"/>
            <a:ext cx="3865562" cy="458788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Лжедмитрий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II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23888" y="30163"/>
            <a:ext cx="7772400" cy="603250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36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ВЫБЕРИТЕ ПРАВИЛЬНЫЙ ОТВЕТ.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027113"/>
            <a:ext cx="4586288" cy="94932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5 Руководители первого </a:t>
            </a: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ополчения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493963"/>
            <a:ext cx="4586288" cy="949325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lvl="0" indent="-342900" algn="ctr">
              <a:spcBef>
                <a:spcPct val="20000"/>
              </a:spcBef>
              <a:buClr>
                <a:schemeClr val="tx2"/>
              </a:buClr>
              <a:buSzPct val="50000"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6 Руководители второго  ополчения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149725"/>
            <a:ext cx="4586288" cy="949325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7 Образование Второго ополчения. </a:t>
            </a:r>
            <a:endParaRPr lang="ru-RU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5521325"/>
            <a:ext cx="4586288" cy="949325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8 Период «семибоярщины»</a:t>
            </a:r>
            <a:endParaRPr lang="ru-RU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278438" y="790575"/>
            <a:ext cx="3865562" cy="458788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Ляпунов, Трубецкой, </a:t>
            </a:r>
            <a:r>
              <a:rPr lang="ru-RU" sz="2000" dirty="0" err="1" smtClean="0">
                <a:latin typeface="Tahoma" pitchFamily="34" charset="0"/>
                <a:cs typeface="Tahoma" pitchFamily="34" charset="0"/>
              </a:rPr>
              <a:t>Заруцкий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err="1" smtClean="0">
                <a:solidFill>
                  <a:schemeClr val="bg2"/>
                </a:solidFill>
                <a:latin typeface="Times New Roman" pitchFamily="18" charset="0"/>
              </a:rPr>
              <a:t>Заруцкий</a:t>
            </a:r>
            <a:endParaRPr lang="ru-RU" sz="28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78438" y="1295400"/>
            <a:ext cx="3865562" cy="458788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Минин,  Пожарский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278438" y="1800225"/>
            <a:ext cx="3865562" cy="458788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Скопин – Шуйский, Шеин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278438" y="2306638"/>
            <a:ext cx="3865562" cy="458787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Ляпунов, Трубецкой, </a:t>
            </a:r>
            <a:r>
              <a:rPr lang="ru-RU" sz="2000" dirty="0" err="1" smtClean="0">
                <a:latin typeface="Tahoma" pitchFamily="34" charset="0"/>
                <a:cs typeface="Tahoma" pitchFamily="34" charset="0"/>
              </a:rPr>
              <a:t>Заруцкий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</a:t>
            </a:r>
            <a:endParaRPr lang="ru-RU" sz="2000" dirty="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278438" y="2811463"/>
            <a:ext cx="3865562" cy="458787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Минин,  Пожарский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278438" y="3316288"/>
            <a:ext cx="3865562" cy="458787"/>
          </a:xfrm>
          <a:prstGeom prst="rect">
            <a:avLst/>
          </a:prstGeom>
          <a:solidFill>
            <a:srgbClr val="CCFFCC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Скопин – Шуйский, Шеин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78438" y="5338763"/>
            <a:ext cx="3865562" cy="458787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1610 -1612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278438" y="5843588"/>
            <a:ext cx="3865562" cy="458787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1612 - 1614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78438" y="6350000"/>
            <a:ext cx="3865562" cy="458788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1606 -1610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278438" y="3822700"/>
            <a:ext cx="3865562" cy="458788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1610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278438" y="4327525"/>
            <a:ext cx="3865562" cy="458788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1611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278438" y="4832350"/>
            <a:ext cx="3865562" cy="458788"/>
          </a:xfrm>
          <a:prstGeom prst="rect">
            <a:avLst/>
          </a:prstGeom>
          <a:solidFill>
            <a:srgbClr val="CCEC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Monotype Sorts" pitchFamily="2" charset="2"/>
              <a:buNone/>
            </a:pPr>
            <a:r>
              <a:rPr lang="ru-RU" sz="2800" dirty="0" smtClean="0">
                <a:latin typeface="Tahoma" pitchFamily="34" charset="0"/>
                <a:cs typeface="Tahoma" pitchFamily="34" charset="0"/>
              </a:rPr>
              <a:t>1612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Цель  урока.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9144000" cy="42165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Охарактеризовать  экономическое  развитие  России  после  Смуты.</a:t>
            </a:r>
          </a:p>
          <a:p>
            <a:pPr marL="742950" indent="-742950">
              <a:buFont typeface="+mj-lt"/>
              <a:buAutoNum type="arabicPeriod"/>
            </a:pPr>
            <a:endParaRPr lang="ru-RU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Определить  новые  черты  в экономике  страны.</a:t>
            </a:r>
          </a:p>
          <a:p>
            <a:pPr marL="742950" indent="-742950"/>
            <a:endParaRPr lang="ru-RU" sz="4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Задание  на  урок.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9144000" cy="42165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Какие новые черты появились в экономике страны в 17 веке?</a:t>
            </a:r>
          </a:p>
          <a:p>
            <a:pPr algn="ctr"/>
            <a:endParaRPr lang="ru-RU" sz="4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Последствия  Смуты.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71612"/>
            <a:ext cx="9144000" cy="48936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1.Разорение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(</a:t>
            </a:r>
            <a:r>
              <a:rPr lang="ru-RU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з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ц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ru-RU" sz="28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село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                        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30 р.  Причины  1.</a:t>
            </a:r>
            <a:r>
              <a:rPr lang="ru-RU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бегут</a:t>
            </a:r>
          </a:p>
          <a:p>
            <a:endParaRPr lang="ru-RU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                                            2.  Бобыли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Город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ремесло </a:t>
            </a: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торговля</a:t>
            </a:r>
            <a:endParaRPr lang="en-US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AutoNum type="arabicPeriod" startAt="2"/>
            </a:pPr>
            <a:r>
              <a:rPr lang="ru-RU" sz="2800" u="sng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Запустение  казны.</a:t>
            </a:r>
          </a:p>
          <a:p>
            <a:pPr marL="514350" indent="-514350"/>
            <a:r>
              <a:rPr lang="ru-RU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ЗАДАЧА –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  </a:t>
            </a:r>
            <a:r>
              <a:rPr lang="ru-RU" sz="3600" i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найти  источники эк. </a:t>
            </a:r>
            <a:endParaRPr lang="en-US" sz="3600" i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714488"/>
            <a:ext cx="428628" cy="3571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571604" y="2714620"/>
            <a:ext cx="571504" cy="214314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643182"/>
            <a:ext cx="628648" cy="2857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821769" y="2678901"/>
            <a:ext cx="214314" cy="1428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</p:cNvCxnSpPr>
          <p:nvPr/>
        </p:nvCxnSpPr>
        <p:spPr>
          <a:xfrm rot="16200000" flipH="1" flipV="1">
            <a:off x="2478865" y="2664615"/>
            <a:ext cx="285752" cy="2428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285852" y="2571744"/>
            <a:ext cx="45719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1142976" y="2714620"/>
            <a:ext cx="285752" cy="285752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142976" y="2500306"/>
            <a:ext cx="285752" cy="285752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214678" y="2571744"/>
            <a:ext cx="214314" cy="571504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есяц 20"/>
          <p:cNvSpPr/>
          <p:nvPr/>
        </p:nvSpPr>
        <p:spPr>
          <a:xfrm>
            <a:off x="6858016" y="2428868"/>
            <a:ext cx="214314" cy="485772"/>
          </a:xfrm>
          <a:prstGeom prst="mo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 rot="15876951">
            <a:off x="6841934" y="2902325"/>
            <a:ext cx="428628" cy="214314"/>
          </a:xfrm>
          <a:prstGeom prst="mathMinus">
            <a:avLst>
              <a:gd name="adj1" fmla="val 3632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7000290" y="5500702"/>
            <a:ext cx="285752" cy="500066"/>
          </a:xfrm>
          <a:prstGeom prst="up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0" y="6000768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357686" y="1643050"/>
            <a:ext cx="2605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  ПОЧЕМУ  ?</a:t>
            </a:r>
            <a:endParaRPr lang="ru-RU" sz="28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53474" y="3916359"/>
            <a:ext cx="4357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 Кто  такие бобыли? </a:t>
            </a:r>
          </a:p>
          <a:p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С. 33,  41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1928794" y="4107660"/>
            <a:ext cx="214314" cy="571504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995936" y="4296231"/>
            <a:ext cx="214314" cy="571504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4" grpId="0"/>
      <p:bldP spid="3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Сельское  хозяйство.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1428737"/>
            <a:ext cx="4214810" cy="104336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Раздача   земли  Дворянам и боярам.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1) челобитные    закрепить</a:t>
            </a: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2) налоги</a:t>
            </a: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3</a:t>
            </a:r>
            <a:r>
              <a:rPr lang="ru-RU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 оброк</a:t>
            </a:r>
          </a:p>
          <a:p>
            <a:r>
              <a:rPr lang="ru-RU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Нат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                    </a:t>
            </a:r>
            <a:endPara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Трехполье </a:t>
            </a:r>
            <a:r>
              <a:rPr lang="ru-RU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Нат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ru-RU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х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– во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Специализация  </a:t>
            </a:r>
            <a:r>
              <a:rPr lang="ru-RU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–в</a:t>
            </a: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5" descr="Рисунок2"/>
          <p:cNvPicPr>
            <a:picLocks noChangeAspect="1" noChangeArrowheads="1"/>
          </p:cNvPicPr>
          <p:nvPr/>
        </p:nvPicPr>
        <p:blipFill>
          <a:blip r:embed="rId3">
            <a:lum bright="-12000" contrast="24000"/>
          </a:blip>
          <a:srcRect/>
          <a:stretch>
            <a:fillRect/>
          </a:stretch>
        </p:blipFill>
        <p:spPr bwMode="auto">
          <a:xfrm>
            <a:off x="142845" y="1571612"/>
            <a:ext cx="4714908" cy="2614063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4572008"/>
            <a:ext cx="4071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Пахота. Миниатюра из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Жития Сергия  Радонежского.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785901" y="3630652"/>
            <a:ext cx="214314" cy="571504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639633" y="4357694"/>
            <a:ext cx="214314" cy="571504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5572140"/>
            <a:ext cx="4786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Что  такое  специализация  районов?   С. 34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Сельское  хозяйство.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9144000" cy="29854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Докажите,  что  в  сельском  хозяйстве  появляется  специализация.</a:t>
            </a:r>
          </a:p>
          <a:p>
            <a:pPr marL="742950" indent="-742950"/>
            <a:endParaRPr lang="ru-RU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72494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Ремесло.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2066" y="1142984"/>
            <a:ext cx="4071934" cy="54292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      мелкотоварное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   </a:t>
            </a:r>
            <a:r>
              <a:rPr lang="ru-RU" sz="32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– во</a:t>
            </a:r>
          </a:p>
          <a:p>
            <a:endParaRPr lang="ru-RU" sz="3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ru-RU" sz="3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укрупнение</a:t>
            </a:r>
          </a:p>
          <a:p>
            <a:endParaRPr lang="ru-RU" sz="3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специализация</a:t>
            </a:r>
          </a:p>
          <a:p>
            <a:endParaRPr lang="ru-RU" sz="3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наемный  труд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(металлообработка,  речной  транспорт)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5" descr="Рисунок1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/>
          <a:stretch>
            <a:fillRect/>
          </a:stretch>
        </p:blipFill>
        <p:spPr bwMode="auto">
          <a:xfrm>
            <a:off x="142844" y="1285860"/>
            <a:ext cx="4786909" cy="2643206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464344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Ремесленные изделия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мастеров 17 в.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500694" y="1357298"/>
            <a:ext cx="571504" cy="214314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2071678"/>
            <a:ext cx="3500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Чем отличается ремесло от мелкотоварного производства?  С.36</a:t>
            </a:r>
            <a:endParaRPr lang="ru-RU" sz="20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512</Words>
  <Application>Microsoft Office PowerPoint</Application>
  <PresentationFormat>Экран (4:3)</PresentationFormat>
  <Paragraphs>191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Leon</cp:lastModifiedBy>
  <cp:revision>47</cp:revision>
  <dcterms:created xsi:type="dcterms:W3CDTF">2010-08-20T06:04:55Z</dcterms:created>
  <dcterms:modified xsi:type="dcterms:W3CDTF">2018-11-18T18:29:22Z</dcterms:modified>
</cp:coreProperties>
</file>