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74"/>
  </p:notesMasterIdLst>
  <p:sldIdLst>
    <p:sldId id="256" r:id="rId3"/>
    <p:sldId id="310" r:id="rId4"/>
    <p:sldId id="265" r:id="rId5"/>
    <p:sldId id="326" r:id="rId6"/>
    <p:sldId id="297" r:id="rId7"/>
    <p:sldId id="298" r:id="rId8"/>
    <p:sldId id="301" r:id="rId9"/>
    <p:sldId id="302" r:id="rId10"/>
    <p:sldId id="304" r:id="rId11"/>
    <p:sldId id="305" r:id="rId12"/>
    <p:sldId id="268" r:id="rId13"/>
    <p:sldId id="270" r:id="rId14"/>
    <p:sldId id="272" r:id="rId15"/>
    <p:sldId id="273" r:id="rId16"/>
    <p:sldId id="274" r:id="rId17"/>
    <p:sldId id="275" r:id="rId18"/>
    <p:sldId id="276" r:id="rId19"/>
    <p:sldId id="284" r:id="rId20"/>
    <p:sldId id="281" r:id="rId21"/>
    <p:sldId id="280" r:id="rId22"/>
    <p:sldId id="290" r:id="rId23"/>
    <p:sldId id="289" r:id="rId24"/>
    <p:sldId id="291" r:id="rId25"/>
    <p:sldId id="288" r:id="rId26"/>
    <p:sldId id="258" r:id="rId27"/>
    <p:sldId id="261" r:id="rId28"/>
    <p:sldId id="292" r:id="rId29"/>
    <p:sldId id="263" r:id="rId30"/>
    <p:sldId id="318" r:id="rId31"/>
    <p:sldId id="327" r:id="rId32"/>
    <p:sldId id="319" r:id="rId33"/>
    <p:sldId id="328" r:id="rId34"/>
    <p:sldId id="320" r:id="rId35"/>
    <p:sldId id="329" r:id="rId36"/>
    <p:sldId id="321" r:id="rId37"/>
    <p:sldId id="330" r:id="rId38"/>
    <p:sldId id="322" r:id="rId39"/>
    <p:sldId id="323" r:id="rId40"/>
    <p:sldId id="324" r:id="rId41"/>
    <p:sldId id="325" r:id="rId42"/>
    <p:sldId id="299" r:id="rId43"/>
    <p:sldId id="303" r:id="rId44"/>
    <p:sldId id="306" r:id="rId45"/>
    <p:sldId id="293" r:id="rId46"/>
    <p:sldId id="311" r:id="rId47"/>
    <p:sldId id="331" r:id="rId48"/>
    <p:sldId id="312" r:id="rId49"/>
    <p:sldId id="313" r:id="rId50"/>
    <p:sldId id="314" r:id="rId51"/>
    <p:sldId id="315" r:id="rId52"/>
    <p:sldId id="316" r:id="rId53"/>
    <p:sldId id="317" r:id="rId54"/>
    <p:sldId id="332" r:id="rId55"/>
    <p:sldId id="333" r:id="rId56"/>
    <p:sldId id="334" r:id="rId57"/>
    <p:sldId id="336" r:id="rId58"/>
    <p:sldId id="335" r:id="rId59"/>
    <p:sldId id="337" r:id="rId60"/>
    <p:sldId id="338" r:id="rId61"/>
    <p:sldId id="339" r:id="rId62"/>
    <p:sldId id="340" r:id="rId63"/>
    <p:sldId id="343" r:id="rId64"/>
    <p:sldId id="344" r:id="rId65"/>
    <p:sldId id="342" r:id="rId66"/>
    <p:sldId id="307" r:id="rId67"/>
    <p:sldId id="308" r:id="rId68"/>
    <p:sldId id="309" r:id="rId69"/>
    <p:sldId id="300" r:id="rId70"/>
    <p:sldId id="295" r:id="rId71"/>
    <p:sldId id="286" r:id="rId72"/>
    <p:sldId id="285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15DEB-A860-4A71-A09F-23F27F9B64F1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CF488-0D25-49AC-8EA7-ADE4E214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5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7102-E68F-4B3A-9430-FD2FBCD53E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91D2-3D14-4481-9D1F-7C6F718FA5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5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71F76-35E4-4929-B622-E7AD674787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A8322-ADA6-4D1D-ADA8-E24E1A17C4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9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0C2B-A6CF-45C0-B336-D6C3C97A54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AB9D-CB15-457F-84D1-B49F5DAFBA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2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03E91-6B78-4171-972A-F6920AFBE4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3CFB5-16D0-4237-A077-160A0CBF33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5229046-05D6-4341-9F68-213EB804D174}" type="datetime1">
              <a:rPr lang="ru-RU" smtClean="0">
                <a:solidFill>
                  <a:srgbClr val="1F497D"/>
                </a:solidFill>
              </a:rPr>
              <a:t>06.03.2019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F497D"/>
                </a:solidFill>
              </a:rPr>
              <a:t>myppt.ru</a:t>
            </a:r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D2A0CC-3042-4B32-8BF5-E3510B4C2034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A3FC6-1FCB-4BEA-8E7B-BB93C9AFEE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50BFA-FD93-41C2-8EA7-453F811A28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94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fld id="{42E3664D-E67B-49A7-8743-4130218C9811}" type="datetime1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myppt.ru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fld id="{0CA2ECFE-F323-4D95-88D7-AEBF8429C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97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DD0E1-A8EA-4587-BFC0-83B92DF6FC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91D2-3D14-4481-9D1F-7C6F718FA5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CC4E-46E3-4B63-8687-0BEDB641C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015B8-325A-477A-A835-1953F1BB96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87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E0AD-E07F-43C1-9DA5-E080DAC06C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F50E-8A78-49CB-A519-63D279A8D5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40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4190-9AEC-488E-A480-2A4F29707B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1BCB-8F2C-4EC9-83AB-5F5A11CA86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9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238A-1D52-42EA-81E6-D348249F87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015B8-325A-477A-A835-1953F1BB96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02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BD2D-52B0-42A4-B79B-7434F9A853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3ABD-C580-4DA2-80B9-9D96CD01E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2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ADB6-DEFD-4131-9D72-CB649F7222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B39B-C15F-44E3-84B9-54CB476E14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8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163D9-E4F9-4226-A8D7-253CEB668C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3330-4E90-4F83-B5C4-B050D3AE34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8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E24B9-886B-40F0-B119-A65815C566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2238C-194E-442E-82BD-7D57A90596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26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0E1D-C847-405C-990F-73E2E5B668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2478-9EB3-4C89-88A4-58425322A6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38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86CF-03BA-41BC-8F72-FEE84EDF92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A8322-ADA6-4D1D-ADA8-E24E1A17C4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7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68AD-1BE8-471A-A859-473A2C160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AB9D-CB15-457F-84D1-B49F5DAFBA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82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E755-E446-44B2-B83C-0FF6CA5C40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3CFB5-16D0-4237-A077-160A0CBF33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7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48C3D48-6908-4A10-BEDD-2BBD1419973E}" type="datetime1">
              <a:rPr lang="ru-RU" smtClean="0">
                <a:solidFill>
                  <a:srgbClr val="1F497D"/>
                </a:solidFill>
              </a:rPr>
              <a:t>06.03.2019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F497D"/>
                </a:solidFill>
              </a:rPr>
              <a:t>myppt.ru</a:t>
            </a:r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D2A0CC-3042-4B32-8BF5-E3510B4C2034}" type="slidenum">
              <a:rPr 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32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762C-1A4C-436B-A6AA-34F66EF8BB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50BFA-FD93-41C2-8EA7-453F811A28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9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E295-133C-41B6-AAE8-0762C3A49C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F50E-8A78-49CB-A519-63D279A8D5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37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28603"/>
            <a:ext cx="12192000" cy="138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/>
          <a:lstStyle>
            <a:lvl1pPr algn="ctr">
              <a:defRPr sz="4500">
                <a:latin typeface="Arial Black" panose="020B0A04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fld id="{8D165B78-EA13-49C5-8FFB-B2F161F39B68}" type="datetime1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myppt.ru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65E9C"/>
                </a:solidFill>
              </a:defRPr>
            </a:lvl1pPr>
          </a:lstStyle>
          <a:p>
            <a:pPr>
              <a:defRPr/>
            </a:pPr>
            <a:fld id="{0CA2ECFE-F323-4D95-88D7-AEBF8429C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C339-B079-47CE-AD69-185995D4CD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1BCB-8F2C-4EC9-83AB-5F5A11CA86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6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3A862-8E56-4139-871E-9BE3BF1AC0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3ABD-C580-4DA2-80B9-9D96CD01E0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7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35CE-F441-4C7A-9968-4D35716A1D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B39B-C15F-44E3-84B9-54CB476E14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8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5C1F-AB97-415D-9ECF-799D14F18C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3330-4E90-4F83-B5C4-B050D3AE34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5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8093-A00B-4C37-A90F-5998CBF70B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2238C-194E-442E-82BD-7D57A90596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2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5DF89-91A0-4670-A56A-8E63131B75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2478-9EB3-4C89-88A4-58425322A6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5CAF5-D663-41D7-9B14-60D5A0A05DB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ED7F64-CB6D-473C-ABFE-22A942FB68EF}" type="slidenum">
              <a:rPr lang="ru-RU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9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867F3F-EE8F-4EFA-B642-A70C001D6E7D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06.03.2019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ED7F64-CB6D-473C-ABFE-22A942FB68EF}" type="slidenum">
              <a:rPr lang="ru-RU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9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&#1041;&#1048;-9_&#1044;&#1045;&#1052;&#1054;_2016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https://sites.google.com/site/167bio2010/_/rsrc/1301673307845/zanimatelnye-zadania-po-botanikke/skazivoctotyodetiaskazu-ktoty/7-5.gif?height=323&amp;width=400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9240" y="396242"/>
            <a:ext cx="9144000" cy="3432005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подготовки учащихся с низким уровнем обученности по предметам естественно-математического и технологического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циклов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биологии и химии)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53343" y="4253601"/>
            <a:ext cx="9315449" cy="1355271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i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0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-Составление теста для определения уровней обучаемости и  обученности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плана работы со слабоуспевающими и неуспевающими учащимися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A91D2-3D14-4481-9D1F-7C6F718FA5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65" y="171944"/>
            <a:ext cx="10967435" cy="575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характер проявления неуспеваемости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925561"/>
              </p:ext>
            </p:extLst>
          </p:nvPr>
        </p:nvGraphicFramePr>
        <p:xfrm>
          <a:off x="291926" y="1246845"/>
          <a:ext cx="11900080" cy="45761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41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8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40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неуспеваемости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проявления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293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Неправильно сформировавшееся отношение к учебному труду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пробелы в воспитании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приучены выполнять их аккуратно, не предъявлялось строгих требований к качеству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работы; неорганизованные учащиеся);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неправильная организация учебной деятельности в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Нежелание выполнять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очень интересное, скучное, трудное, отнимающее много времени задание.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Небрежность и недобросовестность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выполнении учебных обязанностей.</a:t>
                      </a:r>
                    </a:p>
                    <a:p>
                      <a:pPr algn="l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Невыполненные или частично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выполненные домашние задания.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Неаккуратное обращение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учебными пособиями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7348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или слабое развитие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учебных и познавательных интересов –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внимание к этой проблеме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педагогов и родителей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усваиваются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интереса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легко становятся формальными, т. к.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используются,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влияют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представления школьника об окружающей действительности и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побуждают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дальнейшей деятельности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5431097" y="1262378"/>
            <a:ext cx="12879" cy="467306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54" y="-54389"/>
            <a:ext cx="11569148" cy="127962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признаки 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Содержимое 2"/>
          <p:cNvSpPr>
            <a:spLocks noGrp="1"/>
          </p:cNvSpPr>
          <p:nvPr>
            <p:ph idx="1"/>
          </p:nvPr>
        </p:nvSpPr>
        <p:spPr>
          <a:xfrm>
            <a:off x="344560" y="1466850"/>
            <a:ext cx="11343861" cy="5072062"/>
          </a:xfrm>
        </p:spPr>
        <p:txBody>
          <a:bodyPr/>
          <a:lstStyle/>
          <a:p>
            <a:r>
              <a:rPr lang="ru-RU" altLang="ru-RU" dirty="0"/>
              <a:t>Недостаточное семейное воспитание.</a:t>
            </a:r>
          </a:p>
          <a:p>
            <a:r>
              <a:rPr lang="ru-RU" altLang="ru-RU" dirty="0"/>
              <a:t>Пробелы в фактических знаниях.</a:t>
            </a:r>
          </a:p>
          <a:p>
            <a:r>
              <a:rPr lang="ru-RU" altLang="ru-RU" dirty="0"/>
              <a:t>Недостаточный уровень </a:t>
            </a:r>
            <a:r>
              <a:rPr lang="ru-RU" altLang="ru-RU" u="sng" dirty="0"/>
              <a:t>развития</a:t>
            </a:r>
            <a:r>
              <a:rPr lang="ru-RU" altLang="ru-RU" dirty="0"/>
              <a:t> и воспитанности личностных качеств, не позволяющий ученику проявлять самостоятельность, целеустремленность, настойчивость, </a:t>
            </a:r>
          </a:p>
          <a:p>
            <a:r>
              <a:rPr lang="ru-RU" altLang="ru-RU" dirty="0"/>
              <a:t>организованность  и другие свойства, необходимые для успешного учения. </a:t>
            </a:r>
          </a:p>
        </p:txBody>
      </p:sp>
      <p:sp>
        <p:nvSpPr>
          <p:cNvPr id="1331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F8EA1AA-63A5-438C-BECC-FCD8EF9E4B33}" type="slidenum">
              <a:rPr lang="ru-RU" altLang="ru-RU" sz="1400">
                <a:solidFill>
                  <a:schemeClr val="tx2"/>
                </a:solidFill>
                <a:latin typeface="Arial Black" panose="020B0A040201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539" y="1225239"/>
            <a:ext cx="11635409" cy="4327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01013" y="2596275"/>
            <a:ext cx="592372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???</a:t>
            </a:r>
            <a:endParaRPr lang="ru-RU" sz="1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56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569843" y="277819"/>
            <a:ext cx="11224592" cy="8651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неуспевающих учащихся </a:t>
            </a:r>
            <a:endParaRPr lang="ru-RU" alt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569843" y="1361870"/>
            <a:ext cx="11582400" cy="4707626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знаний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следствие этого низкий уровень интеллектуального развития </a:t>
            </a:r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познавательного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сформированы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организационные навыки </a:t>
            </a:r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требуют индивидуального подхода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психологической и педагогической (в плане обучения) точки зрения</a:t>
            </a:r>
          </a:p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опоры на родителей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союзников учителя – предметника </a:t>
            </a:r>
          </a:p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в основном, из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асоциальных семей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адекватной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самооценки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стороны учащихся </a:t>
            </a:r>
          </a:p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пропуски уроков без уважительной причины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приводит к отсутствию системы в знаниях и как следствие этого - низкий уровень интеллекта</a:t>
            </a:r>
          </a:p>
          <a:p>
            <a:pPr eaLnBrk="1" hangingPunct="1"/>
            <a:r>
              <a:rPr lang="ru-RU" altLang="ru-RU" sz="2400" dirty="0" smtClean="0"/>
              <a:t>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49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uch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2784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237" y="4983163"/>
            <a:ext cx="8183563" cy="1052512"/>
          </a:xfrm>
        </p:spPr>
        <p:txBody>
          <a:bodyPr/>
          <a:lstStyle/>
          <a:p>
            <a:pPr>
              <a:defRPr/>
            </a:pPr>
            <a:r>
              <a:rPr lang="ru-RU" i="1" dirty="0" smtClean="0">
                <a:solidFill>
                  <a:srgbClr val="FFFF00"/>
                </a:solidFill>
              </a:rPr>
              <a:t>«ЖЕСТКИЙ ТРЕУГОЛЬНИК»</a:t>
            </a:r>
            <a:r>
              <a:rPr lang="ru-RU" sz="5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endParaRPr lang="ru-RU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1508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864" y="1573219"/>
            <a:ext cx="8242301" cy="4662487"/>
          </a:xfrm>
        </p:spPr>
      </p:pic>
      <p:pic>
        <p:nvPicPr>
          <p:cNvPr id="21509" name="Picture 6" descr="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91" y="1214440"/>
            <a:ext cx="29956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008040" y="220666"/>
            <a:ext cx="6929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ЖЕСТКИЙ ТРЕУГОЛЬНИК»</a:t>
            </a:r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539" y="220665"/>
            <a:ext cx="11635409" cy="6637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01013" y="2596275"/>
            <a:ext cx="592372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???</a:t>
            </a:r>
            <a:endParaRPr lang="ru-RU" sz="1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78735352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82" y="1487488"/>
            <a:ext cx="5376863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 descr="uch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2784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ject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3" y="714380"/>
            <a:ext cx="28575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3" name="Picture 5" descr="D:\Рабочий стол\презент\Флэшки\Флэшки 2\школа и дети\school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8" y="642938"/>
            <a:ext cx="2786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2381252" y="214314"/>
            <a:ext cx="278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 Black" panose="020B0A04020102020204" pitchFamily="34" charset="0"/>
              </a:rPr>
              <a:t>Учитель 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8167692" y="214314"/>
            <a:ext cx="235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 Black" panose="020B0A04020102020204" pitchFamily="34" charset="0"/>
              </a:rPr>
              <a:t>Ученик</a:t>
            </a:r>
            <a:r>
              <a:rPr lang="ru-RU" altLang="ru-RU" sz="20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5167315" y="1357313"/>
            <a:ext cx="1928812" cy="857250"/>
          </a:xfrm>
          <a:prstGeom prst="left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657977" y="3575847"/>
            <a:ext cx="4699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нужны знания, но при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этом не прикладывает усилий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46427" y="3195658"/>
            <a:ext cx="56435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учитель ставит “2” –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проблемы с администрацией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и классным руководителем;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учитель ставит “3” - но знаний  у учащихся нет.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78735352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4" y="633413"/>
            <a:ext cx="53752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 descr="uch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2784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517654" y="249932"/>
            <a:ext cx="2786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Родители</a:t>
            </a:r>
            <a:r>
              <a:rPr lang="ru-RU" altLang="ru-RU" sz="2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8559805" y="188468"/>
            <a:ext cx="2714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Учитель</a:t>
            </a:r>
            <a:r>
              <a:rPr lang="ru-RU" alt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595815" y="214314"/>
            <a:ext cx="2857500" cy="642937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80673" y="4164203"/>
            <a:ext cx="457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 нужно, чтобы у ребенка были знания, но при этом нет контроля и помощи детям с их стороны;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81807" y="2637029"/>
            <a:ext cx="457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учитель, по мнению родителей, выступает в роли “монстра”, “надзирателя”;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8269359" y="964410"/>
            <a:ext cx="349857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учителя иногда отчитывают родителей даже в присутствии ребенка, при этом не всегда давая конкретные советы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99295" y="964409"/>
            <a:ext cx="457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 в свою очередь  обвиняют  учителей в некомпетентности в присутствии детей;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8309768" y="3794298"/>
            <a:ext cx="321468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сами учителя не всегда видят выход из создавшейся конфликтной ситуации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78735352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3" y="420690"/>
            <a:ext cx="4370388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uch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2784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BD07156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91" y="4071943"/>
            <a:ext cx="307022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ject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28625"/>
            <a:ext cx="2838451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2524131" y="3571882"/>
            <a:ext cx="1857375" cy="430887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>
                <a:solidFill>
                  <a:srgbClr val="FF0000"/>
                </a:solidFill>
                <a:latin typeface="Arial Black" panose="020B0A04020102020204" pitchFamily="34" charset="0"/>
              </a:rPr>
              <a:t>Учитель 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6667506" y="500068"/>
            <a:ext cx="2714625" cy="4308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>
                <a:solidFill>
                  <a:srgbClr val="FF0000"/>
                </a:solidFill>
                <a:latin typeface="Arial Black" panose="020B0A04020102020204" pitchFamily="34" charset="0"/>
              </a:rPr>
              <a:t>Администрация </a:t>
            </a:r>
          </a:p>
        </p:txBody>
      </p:sp>
      <p:sp>
        <p:nvSpPr>
          <p:cNvPr id="10" name="Двойная стрелка влево/вверх 9"/>
          <p:cNvSpPr/>
          <p:nvPr/>
        </p:nvSpPr>
        <p:spPr>
          <a:xfrm rot="10800000">
            <a:off x="4095753" y="1857375"/>
            <a:ext cx="3357563" cy="1428750"/>
          </a:xfrm>
          <a:prstGeom prst="leftUp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288094" y="3320672"/>
            <a:ext cx="444313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требует :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хороших знаний учащихся;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высоких показателей;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бесконфликтных отношений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учениками и родителями</a:t>
            </a:r>
            <a:r>
              <a:rPr lang="en-US" altLang="ru-RU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00064" y="286730"/>
            <a:ext cx="55498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Что остается делать учителю,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если  классы у него слабые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 он ещё и классный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руководитель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этих классах ?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4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ject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3" y="1637093"/>
            <a:ext cx="31797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075" y="290518"/>
            <a:ext cx="535781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3300"/>
                </a:solidFill>
              </a:rPr>
              <a:t>Учителю становится “тоскливо” от “безысходности”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66030" y="1563551"/>
            <a:ext cx="485775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3300"/>
                </a:solidFill>
              </a:rPr>
              <a:t>У учителя опускаются руки, </a:t>
            </a:r>
          </a:p>
          <a:p>
            <a:pPr>
              <a:defRPr/>
            </a:pPr>
            <a:r>
              <a:rPr lang="ru-RU" sz="2400" b="1" dirty="0">
                <a:solidFill>
                  <a:srgbClr val="FF3300"/>
                </a:solidFill>
              </a:rPr>
              <a:t>нет желания идти на работу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66027" y="3087968"/>
            <a:ext cx="45720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Ученик предпочитает улицу, случайных знакомых, «вредные привычки» занятиям в школе </a:t>
            </a:r>
          </a:p>
        </p:txBody>
      </p:sp>
      <p:pic>
        <p:nvPicPr>
          <p:cNvPr id="9" name="Picture 6" descr="1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45" y="4699355"/>
            <a:ext cx="27352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2024065" y="571500"/>
            <a:ext cx="8183563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 достижения высокой </a:t>
            </a:r>
            <a:r>
              <a:rPr lang="ru-RU" alt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успеваемости </a:t>
            </a:r>
            <a:endParaRPr lang="ru-RU" alt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8" descr="uch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1387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15619" y="1571625"/>
            <a:ext cx="1069450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1000" indent="-38100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раскрытие причин неуспеваемости и определение путей ее </a:t>
            </a:r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ликвидации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качество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уроков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в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 членов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с педагогическим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коллективом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 поставленный контроль за учебным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процессом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237" y="4983163"/>
            <a:ext cx="8183563" cy="105251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Тема педсовета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331304" y="530228"/>
            <a:ext cx="11343861" cy="41878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ru-RU" altLang="ru-RU" sz="4000" b="1" dirty="0"/>
          </a:p>
          <a:p>
            <a:pPr algn="ctr">
              <a:buFont typeface="Wingdings" panose="05000000000000000000" pitchFamily="2" charset="2"/>
              <a:buNone/>
            </a:pPr>
            <a:endParaRPr lang="ru-RU" altLang="ru-RU" sz="4000" b="1" dirty="0"/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4000" b="1" dirty="0">
                <a:solidFill>
                  <a:srgbClr val="002060"/>
                </a:solidFill>
              </a:rPr>
              <a:t>Об эффективности работы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4000" b="1" dirty="0">
                <a:solidFill>
                  <a:srgbClr val="002060"/>
                </a:solidFill>
              </a:rPr>
              <a:t> со слабоуспевающими учащимися</a:t>
            </a:r>
            <a:endParaRPr lang="ru-RU" altLang="ru-RU" sz="4000" dirty="0">
              <a:solidFill>
                <a:srgbClr val="002060"/>
              </a:solidFill>
            </a:endParaRPr>
          </a:p>
          <a:p>
            <a:endParaRPr lang="ru-RU" altLang="ru-RU" dirty="0" smtClean="0"/>
          </a:p>
        </p:txBody>
      </p:sp>
      <p:pic>
        <p:nvPicPr>
          <p:cNvPr id="34820" name="Picture 8" descr="uch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278438"/>
            <a:ext cx="9296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91" y="1"/>
            <a:ext cx="1522412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0" y="3429000"/>
            <a:ext cx="276383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86" y="1766207"/>
            <a:ext cx="11595652" cy="2453640"/>
          </a:xfrm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4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-Составление теста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 обучаемости и  обученности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плана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со слабоуспевающими и неуспевающими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524" y="36582"/>
            <a:ext cx="12059479" cy="152676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Обучаемость 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показатели качества и скорости усвоения знаний, умений в процессе обучения. В основе обучаемости лежит уровень развития познавательных процессов ( восприятие, мышление, внимание, память, воображение, речь)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2524" y="1563348"/>
            <a:ext cx="12059479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обучаемости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обладают многосторонними способностями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имеют высокую работоспособность,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аргументировано доказывать свою точку зрения, свободно внедряют новые знания в систему уже сложившихся знаний,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 переводят письменную речь в устную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формируют новые обобщения,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 новые выводы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оригинальны в мышлении,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 словарным запасом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учащиеся осознают цель,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возникшую проблему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планируют содержание и структуру своей деятельности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легко составляют план последовательности действий, находят новые приемы решения проблемы, умеют выбрать оптимальные пути решения,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моделируют ход суждения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имеют знания и умения по самообразованию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Репродуктивно-творческий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учащиеся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делать простые обобщения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в том объеме, который имеется в учебнике, не внося нового; учебные задания первоначально выполняют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копирования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процессе закрепления проявляют догадливость,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решении проблемы, 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преобразовать её не могут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умеют работать с несколькими информационными источниками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352" y="159064"/>
            <a:ext cx="10515600" cy="7038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уровня обучаемости 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08759"/>
              </p:ext>
            </p:extLst>
          </p:nvPr>
        </p:nvGraphicFramePr>
        <p:xfrm>
          <a:off x="289777" y="818056"/>
          <a:ext cx="11792757" cy="59388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78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10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3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4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ученика по усвоению материала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2000" b="1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усвоение материала 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2155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усваивает материал после длительной тренировочной работы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в полном объёме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затрудняется выделить существенное,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делает это после общих упражнений со всем классом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выполняет задания преимущественно по образцам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усвоение материала требуется длительное время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0146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усваивает новый материал после определённого объёма тренировочной работы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выделяет основное, существенное не сразу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после необходимых упражнений, умеет видеть в частном общее овладев знаниями и способами действий, переносит их в новые ситуации  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достижения высокого уровня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знаний ему требуется более длительное время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3001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свободно усваивает материал, </a:t>
                      </a:r>
                    </a:p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владеет умственными операциями, умеет выделять главное</a:t>
                      </a:r>
                    </a:p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способен самостоятельно развивать раскрываемые на уроке положения, </a:t>
                      </a:r>
                    </a:p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легко переносит знания в новые ситуации,. 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короткое время достигает высокого уровня знаний и способов их добывания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3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63" y="184821"/>
            <a:ext cx="11475076" cy="1141703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изучения уровня ОБУЧАЕМОСТИ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обучаемости динамически изменяющийся параметр, зависящий как от наследственных задатков, так и от социальных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63" y="1465017"/>
            <a:ext cx="11322676" cy="209925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выбирает небольшой по объёму новый учебный материал базисного характера на 7-8 минут в 5-8 классах или 9-11 минут в 9-11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 изучением нового материала повторяет изученный раздел, необходимый для усвоения новых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объясняет новый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8349" y="3371099"/>
            <a:ext cx="7843233" cy="32937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 smtClean="0"/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самостоятельной работы учащихся: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Напишите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вы узнали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Ответьте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по содержанию нового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Выполните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Выполните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 изменённой ситуации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Примените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знания в новой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к определению уровня обучаемости: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–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уровень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задания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средний,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второй, прикладной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задания, то это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репродуктивный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857"/>
            <a:ext cx="10515600" cy="58791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«Ткани растений и животных»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623" y="1210615"/>
            <a:ext cx="10515600" cy="5172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 чем вы узнали на уроке?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Напишите определение ткани так, как вы его запомнили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Выберите из списка типы тканей растений и животных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основная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мышечная, эпителиальная, механическая, покровная, нервная, проводящая, соединительная, образовательная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Соедините свойства и названия типа ткани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Ткани…..  Свойства …..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Вставьте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пропущенные слова (обозначение типа ткани):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- это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пример_____________________ткани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Кожица листа растений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пример_________________ткани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 и хрящ в организме животного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образованы_____тканью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У растений, в отличие от животных, нет мышечной и нервной ткани За счет чего же растения закрывают и раскрывают лепестки, поворачивают листья и цветки за солнцем, или реагируют, как недотрога, на прикосновения? Выскажите свои предположения.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7" y="31300"/>
            <a:ext cx="11121980" cy="1325563"/>
          </a:xfrm>
        </p:spPr>
        <p:txBody>
          <a:bodyPr>
            <a:normAutofit/>
          </a:bodyPr>
          <a:lstStyle/>
          <a:p>
            <a:pPr algn="just"/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Обученность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реально усвоенные знания, умения и навыки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313" y="1258954"/>
            <a:ext cx="10515600" cy="43513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обученности: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различение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запоминание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понимание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умения (репродуктивные)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перенос (творческие умения)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Уровни обучаемости+карти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31" y="2763157"/>
            <a:ext cx="6321873" cy="341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079" y="589255"/>
            <a:ext cx="10515600" cy="554109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азличение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характеризуется тем, что ученик может отличить один объект (предмет) от другого по наиболее существенным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апоминание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характеризуется тем, что ученик может пересказать содержание текста, правила, положения, теоретические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онимание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Ученик может устанавливать причинно-следственные связи явлений, событий фактов; свободно вывести причину и следствие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умений (репродуктивных).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Он характеризуется тем, что ученик владеет закреплёнными способами применений знаний на практике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еренос – это уровень творческих умений,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когда учащиеся могут использовать знания, умения в нестандартных учебных ситуациях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определения уровня обученности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(по П.И. Третьякову)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01" y="1690688"/>
            <a:ext cx="11940209" cy="4703556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определения зон актуального и ближайшего развития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выполняет следующие действия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fontAlgn="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Выбирает небольшой по объёму материал базисного характера на 7 – 8 минут (это минимальное рефлексивное время прохождения самосознания до саморегуляции),  объясняет его </a:t>
            </a:r>
          </a:p>
          <a:p>
            <a:pPr marL="0" indent="0" fontAlgn="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Показывает образец применения нового знания </a:t>
            </a:r>
          </a:p>
          <a:p>
            <a:pPr marL="0" indent="0" fontAlgn="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Проводит проверочную самостоятельную работу, аналогично предыдущим</a:t>
            </a:r>
          </a:p>
          <a:p>
            <a:pPr marL="0" indent="0" fontAlgn="t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Ключ.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ученик без труда справляется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он находится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актуального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(ЗАР), если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 затруднения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ближайшего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(ЗБР)</a:t>
            </a:r>
          </a:p>
          <a:p>
            <a:pPr marL="0" indent="0" fontAlgn="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Самостоятельная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планируется на 10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4" y="90152"/>
            <a:ext cx="11706895" cy="14136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для определения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обученности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выявить владение умениями выполнять самостоятельную работу разного уровня сложности, спроектировать программу коррекции познавательной деятельности каждого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376573"/>
              </p:ext>
            </p:extLst>
          </p:nvPr>
        </p:nvGraphicFramePr>
        <p:xfrm>
          <a:off x="193184" y="1503767"/>
          <a:ext cx="11706895" cy="50804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502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66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37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Сравни, выбери, сопоставь, найди лишнее…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 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-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различение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1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 Воспроизведи, нарисуй, напиши, перескажи товарищу…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 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-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воспроизведение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 Отчего, почему, зачем, в связи с чем, установи причинно-следственные связи, что может быть общего, выдели единичное, обобщи…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 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-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понимание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 Выполни по образцу, по правилу, по формуле, перескажи, сопоставляя что-то с чем-то, какие-то свойства…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 –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умений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(репродуктивных)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7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 Сочини, придумай, спроектируй, смоделируй, докажи, разыграй, выведи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…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 уровень –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перенос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(творческие умения)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32" y="145781"/>
            <a:ext cx="12006471" cy="52192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Ключ.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знакомит учеников с вариантами работы и критериями оценки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787464"/>
              </p:ext>
            </p:extLst>
          </p:nvPr>
        </p:nvGraphicFramePr>
        <p:xfrm>
          <a:off x="632137" y="460232"/>
          <a:ext cx="10515600" cy="17010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233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2, 3, 4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7031" y="2176288"/>
            <a:ext cx="10677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работы учитель заполняет аналитическую таблицу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76703"/>
              </p:ext>
            </p:extLst>
          </p:nvPr>
        </p:nvGraphicFramePr>
        <p:xfrm>
          <a:off x="632138" y="2625503"/>
          <a:ext cx="10677941" cy="20887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2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1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1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54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54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5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254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66293">
                <a:tc rowSpan="3"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Полностью и правильно выполнены задания</a:t>
                      </a:r>
                      <a:endParaRPr lang="ru-RU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Выводы 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2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Уровни обученности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98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запоминание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перенос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6293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659128"/>
              </p:ext>
            </p:extLst>
          </p:nvPr>
        </p:nvGraphicFramePr>
        <p:xfrm>
          <a:off x="117660" y="4369943"/>
          <a:ext cx="11706895" cy="24880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84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2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819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Сравни, выбери, сопоставь, найди лишнее…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различение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 Воспроизведи, нарисуй, напиши, перескажи товарищу…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воспроизведение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5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 Отчего, почему, зачем, в связи с чем, установи причинно-следственные связи, что может быть общего, выдели единичное, обобщи…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понимание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5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 Выполни по образцу, по правилу, по формуле, перескажи, сопоставляя что-то с чем-то, какие-то свойства…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 –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умений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 Сочини, придумай, спроектируй, смоделируй, докажи, разыграй, выведи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…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 уровень –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перенос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Рисунок 8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5080" t="21430" r="70864" b="71074"/>
          <a:stretch/>
        </p:blipFill>
        <p:spPr>
          <a:xfrm>
            <a:off x="10833000" y="31446"/>
            <a:ext cx="1311965" cy="393359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944" t="12993" r="16385" b="8498"/>
          <a:stretch/>
        </p:blipFill>
        <p:spPr>
          <a:xfrm>
            <a:off x="1325723" y="-3540"/>
            <a:ext cx="10208553" cy="686154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848139" y="192987"/>
            <a:ext cx="1094629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b="1" dirty="0"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Неуспевающий ученик- </a:t>
            </a:r>
            <a:endParaRPr lang="ru-RU" alt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это </a:t>
            </a:r>
            <a:r>
              <a:rPr lang="ru-RU" altLang="ru-RU" sz="3600" dirty="0">
                <a:latin typeface="Monotype Corsiva" panose="03010101010201010101" pitchFamily="66" charset="0"/>
              </a:rPr>
              <a:t>ребенок, который не может продемонстрировать тот уровень знаний, умений, скорость мышления и выполнения операций, который  показывают обучающиеся рядом с ним </a:t>
            </a:r>
            <a:r>
              <a:rPr lang="ru-RU" altLang="ru-RU" sz="3600" dirty="0" smtClean="0">
                <a:latin typeface="Monotype Corsiva" panose="03010101010201010101" pitchFamily="66" charset="0"/>
              </a:rPr>
              <a:t>дети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</a:t>
            </a:r>
            <a:r>
              <a:rPr lang="ru-RU" altLang="ru-RU" sz="3600" dirty="0" smtClean="0">
                <a:latin typeface="Monotype Corsiva" panose="03010101010201010101" pitchFamily="66" charset="0"/>
              </a:rPr>
              <a:t>И</a:t>
            </a:r>
            <a:r>
              <a:rPr lang="ru-RU" altLang="ru-RU" sz="3600" dirty="0">
                <a:latin typeface="Monotype Corsiva" panose="03010101010201010101" pitchFamily="66" charset="0"/>
              </a:rPr>
              <a:t>. П. </a:t>
            </a:r>
            <a:r>
              <a:rPr lang="ru-RU" altLang="ru-RU" sz="3600" dirty="0" err="1" smtClean="0">
                <a:latin typeface="Monotype Corsiva" panose="03010101010201010101" pitchFamily="66" charset="0"/>
              </a:rPr>
              <a:t>Подласый</a:t>
            </a:r>
            <a:endParaRPr lang="ru-RU" altLang="ru-RU" sz="3600" dirty="0"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AC2ACFD-F89A-4DD1-BD9A-9F43FCBF75CB}" type="slidenum">
              <a:rPr lang="ru-RU" altLang="ru-RU" sz="1400">
                <a:solidFill>
                  <a:schemeClr val="tx2"/>
                </a:solidFill>
                <a:latin typeface="Arial Black" panose="020B0A040201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4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4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714754"/>
            <a:ext cx="24018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276" y="1336431"/>
            <a:ext cx="10843847" cy="237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03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6466" r="9904" b="16226"/>
          <a:stretch/>
        </p:blipFill>
        <p:spPr bwMode="auto">
          <a:xfrm>
            <a:off x="597876" y="128956"/>
            <a:ext cx="10984523" cy="65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9241" t="13974" r="17905" b="8175"/>
          <a:stretch/>
        </p:blipFill>
        <p:spPr bwMode="auto">
          <a:xfrm>
            <a:off x="643905" y="0"/>
            <a:ext cx="108718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7728" r="8462" b="16887"/>
          <a:stretch/>
        </p:blipFill>
        <p:spPr bwMode="auto">
          <a:xfrm>
            <a:off x="468929" y="175848"/>
            <a:ext cx="11254153" cy="64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8920" t="14259" r="18226" b="7605"/>
          <a:stretch/>
        </p:blipFill>
        <p:spPr bwMode="auto">
          <a:xfrm>
            <a:off x="260604" y="0"/>
            <a:ext cx="1112824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17308" r="7692" b="16226"/>
          <a:stretch/>
        </p:blipFill>
        <p:spPr bwMode="auto">
          <a:xfrm>
            <a:off x="410308" y="199291"/>
            <a:ext cx="11383107" cy="665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8921" t="13118" r="17904" b="7890"/>
          <a:stretch/>
        </p:blipFill>
        <p:spPr bwMode="auto">
          <a:xfrm>
            <a:off x="816141" y="0"/>
            <a:ext cx="1030296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6707" r="8558" b="15986"/>
          <a:stretch/>
        </p:blipFill>
        <p:spPr bwMode="auto">
          <a:xfrm>
            <a:off x="644768" y="222739"/>
            <a:ext cx="10867293" cy="65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8920" t="13118" r="18226" b="8175"/>
          <a:stretch/>
        </p:blipFill>
        <p:spPr bwMode="auto">
          <a:xfrm>
            <a:off x="1254436" y="0"/>
            <a:ext cx="914059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19081" t="13974" r="17744" b="7890"/>
          <a:stretch/>
        </p:blipFill>
        <p:spPr bwMode="auto">
          <a:xfrm>
            <a:off x="1507938" y="0"/>
            <a:ext cx="890338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18920" t="13403" r="18226" b="7889"/>
          <a:stretch/>
        </p:blipFill>
        <p:spPr bwMode="auto">
          <a:xfrm>
            <a:off x="914401" y="0"/>
            <a:ext cx="959317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176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неуспеваемости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81000" y="1342545"/>
            <a:ext cx="5398699" cy="22029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alt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биологического развития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психического развития личности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воспитанности личности</a:t>
            </a:r>
          </a:p>
          <a:p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33386" y="1351173"/>
            <a:ext cx="5668993" cy="21942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alt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образования личности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опыта влияния школы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влияния внешкольной среды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5585" y="3534069"/>
            <a:ext cx="4711459" cy="3233354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9401" t="13689" r="18226" b="7605"/>
          <a:stretch/>
        </p:blipFill>
        <p:spPr bwMode="auto">
          <a:xfrm>
            <a:off x="1210704" y="0"/>
            <a:ext cx="976754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061" y="228600"/>
            <a:ext cx="11463131" cy="64604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для работы с детьми </a:t>
            </a:r>
            <a:r>
              <a:rPr lang="ru-RU" alt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низкого </a:t>
            </a:r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обученности</a:t>
            </a:r>
            <a:b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9114" y="874643"/>
            <a:ext cx="10071652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Фамилия, имя ученика_________________________________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Класс__________________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 каким предметам испытывает затруднения_____________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Поведение ученика____________________________________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Причины, которые привели к отставанию по предмету_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Какие средства (дидактические, воспитательные, учебные, внеклассные, дополнительные занятия) используются в работе_____________________________________________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Кто привлечён к работе по преодолению затруднений______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Сколько времени уже длится эта работа__________________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Какие изменения наблюдаются ____________________________________________________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10.Результаты работы _____________________________________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37" y="171944"/>
            <a:ext cx="11784169" cy="781095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со слабоуспевающими и неуспевающими учащимися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831" y="811367"/>
            <a:ext cx="11530884" cy="592428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2000" b="1" dirty="0"/>
              <a:t>Проведение контрольного среза </a:t>
            </a:r>
            <a:r>
              <a:rPr lang="ru-RU" sz="2000" dirty="0"/>
              <a:t>знаний учащихся класса по основным разделам учебного материала предыдущих лет обучения.  </a:t>
            </a:r>
            <a:r>
              <a:rPr lang="ru-RU" sz="2000" b="1" dirty="0"/>
              <a:t> </a:t>
            </a:r>
            <a:r>
              <a:rPr lang="ru-RU" sz="2000" b="1" i="1" dirty="0"/>
              <a:t>Цель: определение фактического уровня знаний детей; выявление в знаниях учеников пробелов, которые требуют быстрой </a:t>
            </a:r>
            <a:r>
              <a:rPr lang="ru-RU" sz="2000" b="1" i="1" dirty="0" smtClean="0"/>
              <a:t>ликвидации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Установление причин </a:t>
            </a:r>
            <a:r>
              <a:rPr lang="ru-RU" sz="2000" dirty="0"/>
              <a:t>неуспеваемости учащихся </a:t>
            </a:r>
            <a:endParaRPr lang="ru-RU" sz="2000" dirty="0" smtClean="0"/>
          </a:p>
          <a:p>
            <a:pPr>
              <a:spcBef>
                <a:spcPts val="0"/>
              </a:spcBef>
            </a:pPr>
            <a:r>
              <a:rPr lang="ru-RU" sz="2000" b="1" dirty="0"/>
              <a:t>Составление индивидуального плана </a:t>
            </a:r>
            <a:r>
              <a:rPr lang="ru-RU" sz="2000" dirty="0"/>
              <a:t>работы по ликвидации пробелов в знаниях отстающего ученика на текущую </a:t>
            </a:r>
            <a:r>
              <a:rPr lang="ru-RU" sz="2000" dirty="0" smtClean="0"/>
              <a:t>четверть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Использование дифференцированного подхода </a:t>
            </a:r>
            <a:r>
              <a:rPr lang="ru-RU" sz="2000" dirty="0"/>
              <a:t>при организации самостоятельной работы на уроке. Включение посильных индивидуальных заданий. Создание ситуаций успеха на уроках</a:t>
            </a:r>
            <a:r>
              <a:rPr lang="ru-RU" sz="20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Ведение тематического учета знаний </a:t>
            </a:r>
            <a:r>
              <a:rPr lang="ru-RU" sz="2000" dirty="0"/>
              <a:t>слабоуспевающих учащихся </a:t>
            </a:r>
            <a:r>
              <a:rPr lang="ru-RU" sz="2000" dirty="0" smtClean="0"/>
              <a:t>класса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 </a:t>
            </a:r>
            <a:r>
              <a:rPr lang="ru-RU" sz="2000" b="1" dirty="0"/>
              <a:t>Работа с родителями </a:t>
            </a:r>
            <a:r>
              <a:rPr lang="ru-RU" sz="2000" dirty="0"/>
              <a:t>неуспевающих учащихся: индивидуальная беседа, проведение родительского собрания с приглашением всех учителей предметников. </a:t>
            </a:r>
            <a:r>
              <a:rPr lang="ru-RU" sz="2000" b="1" i="1" dirty="0"/>
              <a:t>Цель: Определение уровня взаимодействия учителя предметника с классным руководителем, родителями учащихся в решении задач по успешности обучения детей</a:t>
            </a:r>
            <a:r>
              <a:rPr lang="ru-RU" sz="2000" b="1" i="1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Контроль за посещаемостью </a:t>
            </a:r>
            <a:r>
              <a:rPr lang="ru-RU" sz="2000" dirty="0"/>
              <a:t>слабоуспевающих учащихся индивидуально-групповых, консультативных занятий. </a:t>
            </a:r>
            <a:endParaRPr lang="ru-RU" sz="2000" dirty="0" smtClean="0"/>
          </a:p>
          <a:p>
            <a:pPr>
              <a:spcBef>
                <a:spcPts val="0"/>
              </a:spcBef>
            </a:pPr>
            <a:r>
              <a:rPr lang="ru-RU" sz="2000" b="1" dirty="0"/>
              <a:t>Контроль за ведением </a:t>
            </a:r>
            <a:r>
              <a:rPr lang="ru-RU" sz="2000" dirty="0"/>
              <a:t>слабоуспевающими учащимися тетрадей, дневников </a:t>
            </a:r>
            <a:r>
              <a:rPr lang="ru-RU" sz="2000" dirty="0" smtClean="0"/>
              <a:t>. Работа </a:t>
            </a:r>
            <a:r>
              <a:rPr lang="ru-RU" sz="2000" dirty="0"/>
              <a:t>с тетрадями и дневниками данных учащихся учителей, классного руководителя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u="sng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/>
              <a:t>Наблюдение </a:t>
            </a:r>
            <a:r>
              <a:rPr lang="ru-RU" sz="2000" b="1" u="sng" dirty="0"/>
              <a:t>за работой учителя </a:t>
            </a:r>
            <a:r>
              <a:rPr lang="ru-RU" sz="2000" u="sng" dirty="0"/>
              <a:t>на дополнительных занятиях. </a:t>
            </a:r>
            <a:r>
              <a:rPr lang="ru-RU" sz="2000" b="1" i="1" u="sng" dirty="0"/>
              <a:t>Цель: Как привлекаются неуспевающие к внеурочной деятельности, отношение отстающих ребят к занятиям по предмету</a:t>
            </a:r>
            <a:r>
              <a:rPr lang="ru-RU" sz="2000" b="1" i="1" dirty="0"/>
              <a:t>.</a:t>
            </a:r>
          </a:p>
          <a:p>
            <a:pPr>
              <a:spcBef>
                <a:spcPts val="0"/>
              </a:spcBef>
            </a:pP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3307" y="811367"/>
            <a:ext cx="11635409" cy="5924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39985" y="2455620"/>
            <a:ext cx="592372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???</a:t>
            </a:r>
            <a:endParaRPr lang="ru-RU" sz="1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65058"/>
            <a:ext cx="10515600" cy="9787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отношения к учению у неуспевающих школьников</a:t>
            </a:r>
            <a:endParaRPr lang="ru-RU" sz="32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50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активности человека – его потребности. Мотив – побуждение к активности в определенном направлении. Мотивация – это процессы, определяющие движение к поставленной цели, это факторы (внешние и внутренние), влияющие на активность или пассивность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</a:p>
          <a:p>
            <a:pPr marL="0" indent="0">
              <a:buNone/>
            </a:pPr>
            <a:endParaRPr lang="ru-RU" sz="2000" i="1" dirty="0" smtClean="0"/>
          </a:p>
          <a:p>
            <a:r>
              <a:rPr lang="ru-RU" sz="2400" dirty="0"/>
              <a:t>создавать проблемные ситуации;</a:t>
            </a:r>
          </a:p>
          <a:p>
            <a:r>
              <a:rPr lang="ru-RU" sz="2400" dirty="0"/>
              <a:t>активизировать самостоятельное мышление;</a:t>
            </a:r>
          </a:p>
          <a:p>
            <a:r>
              <a:rPr lang="ru-RU" sz="2400" dirty="0"/>
              <a:t>организовывать сотрудничество учащихся на уроке;</a:t>
            </a:r>
          </a:p>
          <a:p>
            <a:r>
              <a:rPr lang="ru-RU" sz="2400" dirty="0"/>
              <a:t>выстраивать позитивные отношения с группой;</a:t>
            </a:r>
          </a:p>
          <a:p>
            <a:r>
              <a:rPr lang="ru-RU" sz="2400" dirty="0"/>
              <a:t>проявлять искреннюю заинтересованность в успехах ребят.</a:t>
            </a:r>
          </a:p>
          <a:p>
            <a:endParaRPr lang="ru-RU" sz="20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319" y="2703444"/>
            <a:ext cx="11635409" cy="3233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4145" y="3273768"/>
            <a:ext cx="592372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???</a:t>
            </a:r>
            <a:endParaRPr lang="ru-RU" sz="13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23571" t="18251" r="25441" b="20723"/>
          <a:stretch/>
        </p:blipFill>
        <p:spPr bwMode="auto">
          <a:xfrm>
            <a:off x="1583493" y="8734"/>
            <a:ext cx="9539211" cy="6849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80343" y="2318205"/>
            <a:ext cx="2820473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81116" y="2305325"/>
            <a:ext cx="2380445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1074" y="2947128"/>
            <a:ext cx="2820473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68241" y="2981175"/>
            <a:ext cx="2573631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78191" y="3913034"/>
            <a:ext cx="2820473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68242" y="3913034"/>
            <a:ext cx="2573631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91074" y="4878946"/>
            <a:ext cx="2820473" cy="7877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268242" y="4860540"/>
            <a:ext cx="2573631" cy="540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78191" y="5848558"/>
            <a:ext cx="2820473" cy="7534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200448" y="5848558"/>
            <a:ext cx="2641421" cy="8081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24051" t="15399" r="25761" b="18170"/>
          <a:stretch/>
        </p:blipFill>
        <p:spPr bwMode="auto">
          <a:xfrm>
            <a:off x="1558989" y="0"/>
            <a:ext cx="875594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941"/>
            <a:ext cx="10515600" cy="877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Продуктивные задания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главное средство достижения результата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480310"/>
              </p:ext>
            </p:extLst>
          </p:nvPr>
        </p:nvGraphicFramePr>
        <p:xfrm>
          <a:off x="269631" y="1239471"/>
          <a:ext cx="11723077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0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2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Традиционные задания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Обновленные задания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 по электронной формуле внешнего энергетического уровня : 3s2. 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Напишите его символ, название и порядковый номер, укажите семейство элемента в системе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Концентрация этого химического элемента максимально отмечена в твердых тканях зубов. По электронной формуле внешнего энергетического уровня определите этот элемент: 3s2. Напишите его символ, название и порядковый номер, укажите семейство элемента в системе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 положение этого химического элемента в периодической системе элементов, укажите период, группу и подгруппу по электронной формуле: 6s2 6p2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некоторых районах Бразилии карликовость деревьев объясняется избытком этого химического элемента. Определите положение этого химического элемента в периодической системе элементов, укажите период, группу и подгруппу по электронной формуле: 6s2 6p2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Дайте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характеристику хлора по физическим свойствам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поступить, если вы находитесь в комнате, где произошла утечка хлора?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7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87" y="99857"/>
            <a:ext cx="11938716" cy="5695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«Роль биологии в жизни современного человека»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роль в круговороте веществ играют организмы разных «профессий», разных царства?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здоровье в каких условиях это проще сделать?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может, а чем не может питаться человек?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«Эволюция органического мира»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механизмы (условия) исторического изменения внешнего и внутреннего устройства живых организмов?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слова Л. Кэрролла «Надо бежать, чтобы оставаться на месте. Чтобы выжить надо меняться»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 Земноводные»			«Размножение пресмыкающихся»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9830" t="58265" r="17948" b="26999"/>
          <a:stretch/>
        </p:blipFill>
        <p:spPr bwMode="auto">
          <a:xfrm>
            <a:off x="57120" y="5096674"/>
            <a:ext cx="5655161" cy="1626098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0304" t="30642" r="15341" b="47045"/>
          <a:stretch/>
        </p:blipFill>
        <p:spPr bwMode="auto">
          <a:xfrm>
            <a:off x="5712280" y="4840784"/>
            <a:ext cx="6438097" cy="213789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63" y="1"/>
            <a:ext cx="11822807" cy="7553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опоставлению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неких образов (моделей) с объектами живой природы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145" y="1601891"/>
            <a:ext cx="3695163" cy="3193960"/>
          </a:xfrm>
        </p:spPr>
        <p:txBody>
          <a:bodyPr>
            <a:normAutofit lnSpcReduction="10000"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каких животных встречаются части тела, похожие или одноимённые с перечисленными на рисунке 1 частями одежды, и для чего нужны эти части тела этим животным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186681" y="927070"/>
            <a:ext cx="9866475" cy="5757207"/>
            <a:chOff x="-2962" y="4981"/>
            <a:chExt cx="15776" cy="9951"/>
          </a:xfrm>
        </p:grpSpPr>
        <p:pic>
          <p:nvPicPr>
            <p:cNvPr id="1027" name="Picture 3" descr="https://sites.google.com/site/167bio2010/_/rsrc/1301673307845/zanimatelnye-zadania-po-botanikke/skazivoctotyodetiaskazu-ktoty/7-5.gif?height=323&amp;width=400"/>
            <p:cNvPicPr>
              <a:picLocks noChangeAspect="1" noChangeArrowheads="1"/>
            </p:cNvPicPr>
            <p:nvPr/>
          </p:nvPicPr>
          <p:blipFill>
            <a:blip r:embed="rId2" r:link="rId3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" y="4981"/>
              <a:ext cx="11550" cy="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-2962" y="14392"/>
              <a:ext cx="468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Рис. 1</a:t>
              </a:r>
              <a:r>
                <a:rPr kumimoji="0" lang="ru-RU" alt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.</a:t>
              </a:r>
              <a:r>
                <a:rPr kumimoji="0" lang="ru-RU" alt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Части одежды</a:t>
              </a:r>
              <a:endPara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7700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Собери </a:t>
            </a:r>
            <a:r>
              <a:rPr lang="ru-RU" alt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(</a:t>
            </a:r>
            <a:r>
              <a:rPr lang="ru-RU" alt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модель)</a:t>
            </a:r>
            <a:r>
              <a:rPr lang="ru-RU" alt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3339" y="953037"/>
            <a:ext cx="11732655" cy="5615188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на карточках предлагаются рисунки растений, животных, грибов и т.д., необходимо правильно сопоставить растение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получают набор организмов, обитающих на определенной территории. Задание: смоделируйте, используя набор, все возможные пищевые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цепи</a:t>
            </a: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Смоделируйте жизнь одноклеточных животных в «коммунальной»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колонии</a:t>
            </a: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 модель, которую можно охарактеризовать следующими словами: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неумолимо разрушает замки и дома, сравнивая их с землей. И только живая природа сопротивляется ему, создавая все новые формы из безликой материи, используя для этого энергию Солнца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Руководствуясь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что вы сегодня узнали о приспособлениях животных (птиц) объясните и нарисуйте, как может выглядеть ангел с точки зрения биологии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3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528035" y="304800"/>
            <a:ext cx="11191740" cy="6324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altLang="ru-RU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</a:t>
            </a:r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причины неуспеваемости по отношению к школьнику</a:t>
            </a:r>
          </a:p>
          <a:p>
            <a:pPr eaLnBrk="1" hangingPunct="1"/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биологического развития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дефекты органов чувств;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соматическая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особенности высшей нервной деятельности, отрицательно влияющие на учение;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психологические отклонения.</a:t>
            </a:r>
          </a:p>
          <a:p>
            <a:pPr eaLnBrk="1" hangingPunct="1"/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психического развития личности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слабое развитие эмоциональной сферы личности;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слабое развитие воли;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отсутствие положительных познавательных интересов, мотивов, потребностей.</a:t>
            </a:r>
          </a:p>
          <a:p>
            <a:pPr eaLnBrk="1" hangingPunct="1"/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воспитанности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недостатки в развитии моральных качеств личности;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недостатки в отношениях личности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учителям, коллективу, семье и пр.;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недостатки трудной воспитанности.</a:t>
            </a:r>
          </a:p>
          <a:p>
            <a:pPr marL="0" indent="0" eaLnBrk="1" hangingPunct="1">
              <a:buNone/>
            </a:pPr>
            <a:endParaRPr lang="ru-RU" altLang="ru-RU" sz="22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28037" y="1535330"/>
            <a:ext cx="10560675" cy="16227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28920" y="3451538"/>
            <a:ext cx="10801080" cy="13565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8037" y="5176894"/>
            <a:ext cx="10560675" cy="13630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9587" y="152401"/>
            <a:ext cx="6339511" cy="6493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и проектная деятельность: определение понятия, технология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</a:p>
          <a:p>
            <a:pP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приемы активизации учебно-исследовательской и проектной деятельности </a:t>
            </a:r>
            <a:endPara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</a:t>
            </a:r>
            <a:r>
              <a:rPr lang="ru-RU" sz="2400" dirty="0"/>
              <a:t>мендации учителю и учащимся по организации  проектной и исследовательской деятельности </a:t>
            </a: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Карта </a:t>
            </a:r>
            <a:r>
              <a:rPr lang="ru-RU" sz="2400" dirty="0"/>
              <a:t>пооперационного анализа учебно-исследовательской деятельности учащихся </a:t>
            </a:r>
            <a:endParaRPr lang="ru-RU" sz="2400" dirty="0" smtClean="0"/>
          </a:p>
          <a:p>
            <a:pPr>
              <a:defRPr/>
            </a:pPr>
            <a:r>
              <a:rPr lang="ru-RU" sz="2400" u="sng" dirty="0" smtClean="0"/>
              <a:t>Экспериментальные </a:t>
            </a:r>
            <a:r>
              <a:rPr lang="ru-RU" sz="2400" u="sng" dirty="0"/>
              <a:t>задания на уроках биологии </a:t>
            </a:r>
            <a:endParaRPr lang="ru-RU" sz="2400" u="sng" dirty="0" smtClean="0"/>
          </a:p>
          <a:p>
            <a:pPr>
              <a:defRPr/>
            </a:pPr>
            <a:r>
              <a:rPr lang="ru-RU" sz="2400" dirty="0" smtClean="0"/>
              <a:t>Тематические </a:t>
            </a:r>
            <a:r>
              <a:rPr lang="ru-RU" sz="2400" dirty="0"/>
              <a:t>кейсы </a:t>
            </a:r>
            <a:endParaRPr lang="ru-RU" sz="2400" dirty="0" smtClean="0"/>
          </a:p>
          <a:p>
            <a:pPr>
              <a:defRPr/>
            </a:pPr>
            <a:r>
              <a:rPr lang="ru-RU" sz="2400" u="sng" dirty="0" smtClean="0"/>
              <a:t>Примерные </a:t>
            </a:r>
            <a:r>
              <a:rPr lang="ru-RU" sz="2400" u="sng" dirty="0"/>
              <a:t>темы проектов по </a:t>
            </a:r>
            <a:r>
              <a:rPr lang="ru-RU" sz="2400" u="sng" dirty="0" smtClean="0"/>
              <a:t>биологии</a:t>
            </a:r>
            <a:endParaRPr lang="ru-RU" sz="2400" u="sng" dirty="0"/>
          </a:p>
        </p:txBody>
      </p:sp>
      <p:pic>
        <p:nvPicPr>
          <p:cNvPr id="20483" name="Picture 4" descr="http://ipk74.ru/kafio/wp-content/blogs.dir/16/files/2015/09/2015-09-03_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" y="152401"/>
            <a:ext cx="5094935" cy="66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20" y="3219718"/>
            <a:ext cx="11075831" cy="3335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обоснование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и мёртвая вода – миф или реальность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культурных растений. Растения – переселенцы.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математика в протезировании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геометрия в проектировании парков и садов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 формулам и уравнениям в биологии и медицине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pk74.ru/images/stories/contentimages/catalog/3887-6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12700"/>
            <a:ext cx="50038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8" t="16238" r="28526" b="12863"/>
          <a:stretch>
            <a:fillRect/>
          </a:stretch>
        </p:blipFill>
        <p:spPr bwMode="auto">
          <a:xfrm>
            <a:off x="6279573" y="0"/>
            <a:ext cx="54552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1742" t="17395" r="39391" b="11597"/>
          <a:stretch/>
        </p:blipFill>
        <p:spPr bwMode="auto">
          <a:xfrm>
            <a:off x="2" y="0"/>
            <a:ext cx="584616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1797" t="15115" r="42468" b="11026"/>
          <a:stretch/>
        </p:blipFill>
        <p:spPr bwMode="auto">
          <a:xfrm>
            <a:off x="6046032" y="0"/>
            <a:ext cx="614596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5831179" y="1"/>
            <a:ext cx="29983" cy="685799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867" y="0"/>
            <a:ext cx="10253133" cy="1201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Реализация национальных, региональных и этнокультурных особенностей</a:t>
            </a:r>
            <a:endParaRPr lang="en-US" altLang="ru-RU" sz="28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2106087" y="993775"/>
            <a:ext cx="10085916" cy="5986463"/>
          </a:xfrm>
          <a:solidFill>
            <a:schemeClr val="bg1"/>
          </a:solidFill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>
                <a:cs typeface="Times New Roman" pitchFamily="18" charset="0"/>
              </a:rPr>
              <a:t>             </a:t>
            </a:r>
            <a:r>
              <a:rPr lang="ru-RU" altLang="ru-RU" sz="2000" b="1" smtClean="0">
                <a:ea typeface="Calibri" pitchFamily="34" charset="0"/>
                <a:cs typeface="Times New Roman" pitchFamily="18" charset="0"/>
              </a:rPr>
              <a:t>Содержание</a:t>
            </a:r>
            <a:endParaRPr lang="ru-RU" altLang="ru-RU" sz="2000" smtClean="0">
              <a:ea typeface="Calibri" pitchFamily="34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Введение………………………………………………………………3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Как организовать работу с пособием………………………………..6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>
                <a:ea typeface="Calibri" pitchFamily="34" charset="0"/>
                <a:cs typeface="Times New Roman" pitchFamily="18" charset="0"/>
              </a:rPr>
              <a:t>Раздел 1.Общие методические указания………………………….8</a:t>
            </a:r>
            <a:endParaRPr lang="ru-RU" altLang="ru-RU" sz="2000" smtClean="0">
              <a:ea typeface="Calibri" pitchFamily="34" charset="0"/>
              <a:cs typeface="Times New Roman" pitchFamily="18" charset="0"/>
            </a:endParaRPr>
          </a:p>
          <a:p>
            <a:pPr marL="0" lvl="1" indent="457200" algn="just" eaLnBrk="1" hangingPunct="1">
              <a:lnSpc>
                <a:spcPct val="120000"/>
              </a:lnSpc>
              <a:spcBef>
                <a:spcPct val="0"/>
              </a:spcBef>
              <a:buFont typeface="Book Antiqua" pitchFamily="18" charset="0"/>
              <a:buAutoNum type="arabicPeriod"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Результаты освоения курса «Химия. Челябинская область»…..8</a:t>
            </a:r>
          </a:p>
          <a:p>
            <a:pPr marL="0" lvl="1" indent="457200" algn="just" eaLnBrk="1" hangingPunct="1">
              <a:lnSpc>
                <a:spcPct val="120000"/>
              </a:lnSpc>
              <a:spcBef>
                <a:spcPct val="0"/>
              </a:spcBef>
              <a:buFont typeface="Book Antiqua" pitchFamily="18" charset="0"/>
              <a:buAutoNum type="arabicPeriod"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Рекомендации по тематическому планированию……………14</a:t>
            </a:r>
          </a:p>
          <a:p>
            <a:pPr marL="0" lvl="1" indent="457200" algn="just" eaLnBrk="1" hangingPunct="1">
              <a:lnSpc>
                <a:spcPct val="120000"/>
              </a:lnSpc>
              <a:spcBef>
                <a:spcPct val="0"/>
              </a:spcBef>
              <a:buFont typeface="Book Antiqua" pitchFamily="18" charset="0"/>
              <a:buAutoNum type="arabicPeriod"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Рекомендации по использованию кейсов…………………….22</a:t>
            </a:r>
          </a:p>
          <a:p>
            <a:pPr marL="0" lvl="1" indent="457200" algn="just" eaLnBrk="1" hangingPunct="1">
              <a:lnSpc>
                <a:spcPct val="120000"/>
              </a:lnSpc>
              <a:spcBef>
                <a:spcPct val="0"/>
              </a:spcBef>
              <a:buFont typeface="Book Antiqua" pitchFamily="18" charset="0"/>
              <a:buAutoNum type="arabicPeriod"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Рекомендации по проведению экскурсии…………………</a:t>
            </a:r>
            <a:r>
              <a:rPr lang="ru-RU" altLang="ru-RU" sz="2000" smtClean="0">
                <a:cs typeface="Times New Roman" pitchFamily="18" charset="0"/>
              </a:rPr>
              <a:t>...</a:t>
            </a:r>
            <a:r>
              <a:rPr lang="ru-RU" altLang="ru-RU" sz="2000" smtClean="0"/>
              <a:t>135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/>
              <a:t>Раздел 2. Этнокультурные традиции и их взаимосвязь с изучением химии Челябинской области…………………………139</a:t>
            </a:r>
            <a:endParaRPr lang="ru-RU" altLang="ru-RU" sz="2000" smtClean="0"/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/>
              <a:t>2.1. Далекое прошлое наших предков в Челябинской области………………………………………………………………140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/>
              <a:t>2.2. Геральдика Челябинской области……………………….........141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/>
              <a:t>2.3. Происхождение прозвищ на Южном Урале………………….144</a:t>
            </a:r>
          </a:p>
          <a:p>
            <a:pPr marL="0" indent="0" algn="just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ru-RU" altLang="ru-RU" sz="2000" smtClean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" y="15875"/>
            <a:ext cx="2106086" cy="2081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2B1E"/>
              </a:buClr>
              <a:buSzPct val="85000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О.Б. Пяткова</a:t>
            </a:r>
          </a:p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2B1E"/>
              </a:buClr>
              <a:buSzPct val="85000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Т.В. Уткина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2B1E"/>
              </a:buClr>
              <a:buSzPct val="85000"/>
              <a:defRPr/>
            </a:pPr>
            <a:endParaRPr lang="ru-RU" sz="1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2B1E"/>
              </a:buClr>
              <a:buSzPct val="85000"/>
              <a:defRPr/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Химия. Челябинская область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" y="120650"/>
            <a:ext cx="80645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45720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/>
              <a:t>Кейс «Бальнеологические ресурсы Челябинской области»</a:t>
            </a: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/>
              <a:t>Цель:</a:t>
            </a:r>
            <a:r>
              <a:rPr lang="ru-RU" altLang="ru-RU" sz="2000" smtClean="0"/>
              <a:t> сформировать у обучающихся представление о химическом составе водных ресурсов Челябинской области.</a:t>
            </a:r>
          </a:p>
          <a:p>
            <a:pPr marL="0" indent="45720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/>
              <a:t>Информационный кейс</a:t>
            </a: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Текст 1 Химический состав подземных вод</a:t>
            </a: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Текст 2 «Минерализация вод Челябинской области»</a:t>
            </a: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Текст 3 «Лечебные минеральные воды Южного Урала»</a:t>
            </a:r>
          </a:p>
          <a:p>
            <a:pPr marL="0" indent="45720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i="1" smtClean="0">
                <a:ea typeface="Calibri" pitchFamily="34" charset="0"/>
                <a:cs typeface="Times New Roman" pitchFamily="18" charset="0"/>
              </a:rPr>
              <a:t>Стратегический кейс</a:t>
            </a:r>
            <a:endParaRPr lang="ru-RU" altLang="ru-RU" sz="1400" b="1" i="1" smtClean="0">
              <a:ea typeface="Calibri" pitchFamily="34" charset="0"/>
              <a:cs typeface="Times New Roman" pitchFamily="18" charset="0"/>
            </a:endParaRP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smtClean="0">
                <a:ea typeface="Calibri" pitchFamily="34" charset="0"/>
                <a:cs typeface="Times New Roman" pitchFamily="18" charset="0"/>
              </a:rPr>
              <a:t>Задание 1 </a:t>
            </a: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(по тексту 3)</a:t>
            </a:r>
            <a:endParaRPr lang="ru-RU" altLang="ru-RU" sz="1400" smtClean="0">
              <a:ea typeface="Calibri" pitchFamily="34" charset="0"/>
              <a:cs typeface="Times New Roman" pitchFamily="18" charset="0"/>
            </a:endParaRP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Озеро Тургояк – одно из самых живописных озер Южного Урала. Находится оно в восточных предгорьях, близи города Миасс Челябинской области, на высоте 320 метров. Озеро глубокое, в среднем 19,2 метра, максимальная глубина 34 метра. Вода в Тургояке отличается особой чистотой и прозрачностью, как и вода Байкала. Площадь озера 2 638 га. </a:t>
            </a:r>
            <a:r>
              <a:rPr lang="ru-RU" altLang="ru-RU" sz="2000" i="1" smtClean="0">
                <a:ea typeface="Calibri" pitchFamily="34" charset="0"/>
                <a:cs typeface="Times New Roman" pitchFamily="18" charset="0"/>
              </a:rPr>
              <a:t>Выразите площадь в км². Результат округлите до десятых. Какими бальнеологическими свойствами это озеро обладает?</a:t>
            </a:r>
          </a:p>
          <a:p>
            <a:pPr marL="0" indent="45720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b="1" i="1" smtClean="0">
                <a:ea typeface="Calibri" pitchFamily="34" charset="0"/>
                <a:cs typeface="Times New Roman" pitchFamily="18" charset="0"/>
              </a:rPr>
              <a:t>Исследовательский кейс</a:t>
            </a:r>
          </a:p>
          <a:p>
            <a:pPr marL="0" indent="45720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000" smtClean="0">
                <a:ea typeface="Calibri" pitchFamily="34" charset="0"/>
                <a:cs typeface="Times New Roman" pitchFamily="18" charset="0"/>
              </a:rPr>
              <a:t>1.	Изучите тексты 1-3 и определите химический состав лечебных грязей озер Челябинской области. Заполните таблицу</a:t>
            </a:r>
          </a:p>
          <a:p>
            <a:pPr marL="0" indent="457200" algn="just" eaLnBrk="1" hangingPunct="1">
              <a:lnSpc>
                <a:spcPct val="150000"/>
              </a:lnSpc>
              <a:buFont typeface="Arial" pitchFamily="34" charset="0"/>
              <a:buNone/>
            </a:pPr>
            <a:endParaRPr lang="ru-RU" altLang="ru-RU" sz="2000" smtClean="0">
              <a:ea typeface="Calibri" pitchFamily="34" charset="0"/>
              <a:cs typeface="Times New Roman" pitchFamily="18" charset="0"/>
            </a:endParaRPr>
          </a:p>
          <a:p>
            <a:pPr marL="0" indent="457200" algn="ctr" eaLnBrk="1" hangingPunct="1">
              <a:buFont typeface="Arial" pitchFamily="34" charset="0"/>
              <a:buNone/>
            </a:pPr>
            <a:endParaRPr lang="ru-RU" altLang="ru-RU" sz="2000" smtClean="0"/>
          </a:p>
          <a:p>
            <a:pPr marL="0" indent="457200" eaLnBrk="1" hangingPunct="1">
              <a:buFont typeface="Arial" pitchFamily="34" charset="0"/>
              <a:buNone/>
            </a:pPr>
            <a:endParaRPr lang="ru-RU" altLang="ru-RU" b="1" smtClean="0"/>
          </a:p>
        </p:txBody>
      </p:sp>
      <p:graphicFrame>
        <p:nvGraphicFramePr>
          <p:cNvPr id="9237" name="Group 21"/>
          <p:cNvGraphicFramePr>
            <a:graphicFrameLocks noGrp="1"/>
          </p:cNvGraphicFramePr>
          <p:nvPr/>
        </p:nvGraphicFramePr>
        <p:xfrm>
          <a:off x="148168" y="5741991"/>
          <a:ext cx="11908367" cy="952500"/>
        </p:xfrm>
        <a:graphic>
          <a:graphicData uri="http://schemas.openxmlformats.org/drawingml/2006/table">
            <a:tbl>
              <a:tblPr/>
              <a:tblGrid>
                <a:gridCol w="3968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6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34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313"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озера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Химический состав растворенных веществ, формула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Вид лечебных грязей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2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19" y="1042989"/>
            <a:ext cx="291253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98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630311"/>
              </p:ext>
            </p:extLst>
          </p:nvPr>
        </p:nvGraphicFramePr>
        <p:xfrm>
          <a:off x="561788" y="799849"/>
          <a:ext cx="10740176" cy="486756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873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4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22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8 − Д.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Горения магния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080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n-US" sz="2400">
                          <a:effectLst/>
                          <a:latin typeface="Times New Roman"/>
                        </a:rPr>
                        <a:t>Mg</a:t>
                      </a:r>
                      <a:r>
                        <a:rPr lang="ru-RU" sz="2400">
                          <a:effectLst/>
                          <a:latin typeface="Times New Roman"/>
                        </a:rPr>
                        <a:t> порошок приклеить на бумажную ленту 1 см, высушить</a:t>
                      </a:r>
                      <a:endParaRPr lang="ru-RU" sz="24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Ленту взять щипцами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Внести в пламя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Как только загорится магний, вынуть ленту из пламени и держать над жестяной пластиной или черной бумагой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237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>
                          <a:effectLst/>
                          <a:latin typeface="Times New Roman"/>
                        </a:rPr>
                        <a:t>Спиртовка</a:t>
                      </a:r>
                      <a:endParaRPr lang="ru-RU" sz="24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>
                          <a:effectLst/>
                          <a:latin typeface="Times New Roman"/>
                        </a:rPr>
                        <a:t>Спички</a:t>
                      </a:r>
                      <a:endParaRPr lang="ru-RU" sz="24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>
                          <a:effectLst/>
                          <a:latin typeface="Times New Roman"/>
                        </a:rPr>
                        <a:t>Щипцы </a:t>
                      </a:r>
                      <a:endParaRPr lang="ru-RU" sz="24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0401">
                <a:tc gridSpan="3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2400" dirty="0">
                          <a:effectLst/>
                          <a:latin typeface="Times New Roman"/>
                        </a:rPr>
                        <a:t>Горение магния сопровождается ослепительным пламенем:</a:t>
                      </a:r>
                      <a:endParaRPr lang="ru-RU" sz="2400" dirty="0">
                        <a:effectLst/>
                        <a:latin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</a:rPr>
                        <a:t>2Mg + O</a:t>
                      </a:r>
                      <a:r>
                        <a:rPr lang="en-US" sz="2400" baseline="-25000" dirty="0">
                          <a:effectLst/>
                          <a:latin typeface="Times New Roman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/>
                        </a:rPr>
                        <a:t> = 2MgO</a:t>
                      </a:r>
                      <a:endParaRPr lang="ru-RU" sz="24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260857"/>
              </p:ext>
            </p:extLst>
          </p:nvPr>
        </p:nvGraphicFramePr>
        <p:xfrm>
          <a:off x="3808658" y="1526077"/>
          <a:ext cx="2704841" cy="3057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Точечный рисунок" r:id="rId4" imgW="2666667" imgH="3095238" progId="Paint.Picture">
                  <p:embed/>
                </p:oleObj>
              </mc:Choice>
              <mc:Fallback>
                <p:oleObj name="Точечный рисунок" r:id="rId4" imgW="2666667" imgH="309523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658" y="1526077"/>
                        <a:ext cx="2704841" cy="30576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24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39159"/>
              </p:ext>
            </p:extLst>
          </p:nvPr>
        </p:nvGraphicFramePr>
        <p:xfrm>
          <a:off x="725911" y="996462"/>
          <a:ext cx="10740177" cy="448236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13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3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130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13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8 − Д.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Химические явления: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«Взаимодействие растворов веществ»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(образование осадка и его растворение)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 10%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р-р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CuSO</a:t>
                      </a:r>
                      <a:r>
                        <a:rPr lang="en-US" sz="20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р-р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20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:5)  р-р</a:t>
                      </a: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 раствору сульфата меди (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прилить раствор гидроксида натрия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 образовавшемуся осадку гидроксида меди (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прилить раствор  серной кислоты</a:t>
                      </a: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467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Пробирка </a:t>
                      </a: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2NaOH + CuSO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Cu(OH)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↓ + 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Cu(OH)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 H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CuSO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210707"/>
              </p:ext>
            </p:extLst>
          </p:nvPr>
        </p:nvGraphicFramePr>
        <p:xfrm>
          <a:off x="4512041" y="2169258"/>
          <a:ext cx="2029435" cy="2637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Точечный рисунок" r:id="rId4" imgW="1590476" imgH="2476190" progId="Paint.Picture">
                  <p:embed/>
                </p:oleObj>
              </mc:Choice>
              <mc:Fallback>
                <p:oleObj name="Точечный рисунок" r:id="rId4" imgW="1590476" imgH="247619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2041" y="2169258"/>
                        <a:ext cx="2029435" cy="2637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59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592066"/>
              </p:ext>
            </p:extLst>
          </p:nvPr>
        </p:nvGraphicFramePr>
        <p:xfrm>
          <a:off x="725911" y="1066799"/>
          <a:ext cx="10740177" cy="506437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13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9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468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49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8 − Д.6 Б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Физические явления: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Б) растворение соли, выпаривание, прокаливание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1752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2000">
                          <a:effectLst/>
                          <a:latin typeface="Times New Roman"/>
                        </a:rPr>
                        <a:t>5 г </a:t>
                      </a:r>
                      <a:r>
                        <a:rPr lang="en-US" sz="2000">
                          <a:effectLst/>
                          <a:latin typeface="Times New Roman"/>
                        </a:rPr>
                        <a:t>NaCl</a:t>
                      </a:r>
                      <a:endParaRPr lang="ru-RU" sz="20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2000">
                          <a:effectLst/>
                          <a:latin typeface="Times New Roman"/>
                        </a:rPr>
                        <a:t>5 г</a:t>
                      </a:r>
                      <a:r>
                        <a:rPr lang="en-US" sz="2000">
                          <a:effectLst/>
                          <a:latin typeface="Times New Roman"/>
                        </a:rPr>
                        <a:t>CuSO</a:t>
                      </a:r>
                      <a:r>
                        <a:rPr lang="en-US" sz="2000" baseline="-25000">
                          <a:effectLst/>
                          <a:latin typeface="Times New Roman"/>
                        </a:rPr>
                        <a:t>4</a:t>
                      </a:r>
                      <a:endParaRPr lang="ru-RU" sz="200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2000">
                          <a:effectLst/>
                          <a:latin typeface="Times New Roman"/>
                        </a:rPr>
                        <a:t>Вода </a:t>
                      </a:r>
                      <a:endParaRPr lang="ru-RU" sz="20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двух стаканах растворить соли, помешивая стекл. палочкой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Раствор </a:t>
                      </a: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NaCl</a:t>
                      </a: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налить в чашку и нагреть до полного испарения воды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Высыпать 0,5 г кристалликов </a:t>
                      </a: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NaCl</a:t>
                      </a: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 железную пластину и прокалить на пламени спиртовки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303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Спиртовка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Спички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2 стакана 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(50 мл)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Чашка для выпаривания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Стеклянная палочка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Железная пластина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584">
                <a:tc gridSpan="3"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2000" dirty="0">
                          <a:effectLst/>
                          <a:latin typeface="Times New Roman"/>
                        </a:rPr>
                        <a:t>При прокаливании кристаллов слышится  треск, происходит распадение кристаллов на более </a:t>
                      </a:r>
                      <a:r>
                        <a:rPr lang="ru-RU" sz="2000" dirty="0" smtClean="0">
                          <a:effectLst/>
                          <a:latin typeface="Times New Roman"/>
                        </a:rPr>
                        <a:t>мелкие</a:t>
                      </a:r>
                      <a:endParaRPr lang="ru-RU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460763"/>
              </p:ext>
            </p:extLst>
          </p:nvPr>
        </p:nvGraphicFramePr>
        <p:xfrm>
          <a:off x="4323572" y="2605717"/>
          <a:ext cx="2827505" cy="2564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Точечный рисунок" r:id="rId4" imgW="2066667" imgH="1152381" progId="Paint.Picture">
                  <p:embed/>
                </p:oleObj>
              </mc:Choice>
              <mc:Fallback>
                <p:oleObj name="Точечный рисунок" r:id="rId4" imgW="2066667" imgH="115238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572" y="2605717"/>
                        <a:ext cx="2827505" cy="25641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77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 1. «Взгляни на мир чужими глазами»</a:t>
            </a:r>
            <a:r>
              <a:rPr lang="ru-RU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79715"/>
            <a:ext cx="10972800" cy="552558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Учащимся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предлагается неоконченный рассказ. </a:t>
            </a:r>
            <a:endParaRPr lang="ru-RU" sz="2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История элемента кремния – достаточно увлекательна. В эпоху палеолита, т.е. 800-1000 тысячелетий тому назад, этот удивительный элемент помог людям в борьбе за жизнь. Кремний – твердый камень, осколок которого представляет собой кусок с острыми краями, стал материалом для 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первого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оружия и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 рассказ, представьте себя в роли </a:t>
            </a:r>
            <a:endParaRPr lang="ru-RU" sz="2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indent="-457200" algn="just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жившего в те далекие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времена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историка, нашедшего столь интересную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находку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крупного животного, убегающего от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охотника 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97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1999" cy="5655901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Упражнение.</a:t>
            </a:r>
            <a:r>
              <a:rPr lang="ru-RU" sz="24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«Составь рассказ, используя конечную часть текста»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«…Растения поглощают атмосферный кислород О</a:t>
            </a:r>
            <a:r>
              <a:rPr lang="ru-RU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для дыхания и окисления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органических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Упражнение. </a:t>
            </a:r>
            <a:r>
              <a:rPr lang="ru-RU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«Найди возможную причину события»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а) Молоко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прокисло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б) Бесконтрольное употребление бананов на голодный желудок чревато риском нарушения кальциево-магниевого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обмена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Упражнение. 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«Студент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решил подарить своей возлюбленной кольцо из железа собственной крови, но погиб, так и не собрав нужного количества. Почему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Упражнение. </a:t>
            </a:r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Охота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змей на лягушек привлекает загадочностью: лягушка, увидев змею, неожиданно прыгает навстречу своему врагу. Объясните, почему лягушка ведет себя так странно</a:t>
            </a: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лягушка может видеть только те предметы, которые движутся. Поэтому замершая змея для нее невидна. Но ее внимание может привлечь двигающийся язык змеи! Лягушка принимает его за насекомое и прыгает навстречу хищнику.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50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4823"/>
            <a:ext cx="10515600" cy="69094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</a:t>
            </a:r>
            <a:r>
              <a:rPr lang="ru-RU" alt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отношению к школьнику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28033" y="1028163"/>
            <a:ext cx="11462197" cy="534687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образования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 marL="0" indent="0">
              <a:buNone/>
            </a:pPr>
            <a:r>
              <a:rPr lang="ru-RU" sz="2400" dirty="0"/>
              <a:t>а) пробелы в знаниях и специальных умениях;</a:t>
            </a:r>
          </a:p>
          <a:p>
            <a:pPr marL="0" indent="0">
              <a:buNone/>
            </a:pPr>
            <a:r>
              <a:rPr lang="ru-RU" sz="2400" dirty="0"/>
              <a:t>б) пробелы в навыках </a:t>
            </a:r>
            <a:r>
              <a:rPr lang="ru-RU" sz="2400" dirty="0" smtClean="0"/>
              <a:t>учебной деятельности.</a:t>
            </a:r>
          </a:p>
          <a:p>
            <a:pPr marL="0" indent="0">
              <a:buNone/>
            </a:pPr>
            <a:endParaRPr lang="ru-RU" sz="2400" dirty="0"/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влияния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pPr marL="0" indent="0">
              <a:buNone/>
            </a:pPr>
            <a:r>
              <a:rPr lang="ru-RU" sz="2400" dirty="0"/>
              <a:t>а) недостатки процесса обучения, учебных пособий и пр.;</a:t>
            </a:r>
          </a:p>
          <a:p>
            <a:pPr marL="0" indent="0">
              <a:buNone/>
            </a:pPr>
            <a:r>
              <a:rPr lang="ru-RU" sz="2400" dirty="0"/>
              <a:t>б) недостатки воспитательных влияний школы (учителей, коллектива, учащихся и др</a:t>
            </a:r>
            <a:r>
              <a:rPr lang="ru-RU" sz="2400" dirty="0" smtClean="0"/>
              <a:t>.).</a:t>
            </a:r>
          </a:p>
          <a:p>
            <a:pPr marL="0" indent="0">
              <a:buNone/>
            </a:pPr>
            <a:endParaRPr lang="ru-RU" sz="2400" dirty="0"/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внешкольной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</a:p>
          <a:p>
            <a:pPr marL="0" indent="0">
              <a:buNone/>
            </a:pPr>
            <a:r>
              <a:rPr lang="ru-RU" sz="2400" dirty="0"/>
              <a:t>а) недостатки влияний семьи;</a:t>
            </a:r>
          </a:p>
          <a:p>
            <a:pPr marL="0" indent="0">
              <a:buNone/>
            </a:pPr>
            <a:r>
              <a:rPr lang="ru-RU" sz="2400" dirty="0"/>
              <a:t>б) недостатки влияний сверстников;</a:t>
            </a:r>
          </a:p>
          <a:p>
            <a:pPr marL="0" indent="0">
              <a:buNone/>
            </a:pPr>
            <a:r>
              <a:rPr lang="ru-RU" sz="2400" dirty="0"/>
              <a:t>в) недостатки влияний культурно-производственного окружения.</a:t>
            </a:r>
          </a:p>
          <a:p>
            <a:pPr eaLnBrk="1" hangingPunct="1"/>
            <a:endParaRPr lang="ru-RU" alt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37" y="1339403"/>
            <a:ext cx="10560675" cy="12363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8036" y="3054605"/>
            <a:ext cx="11333407" cy="11590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8033" y="4752304"/>
            <a:ext cx="10560675" cy="16227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3691"/>
            <a:ext cx="10972800" cy="598247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Упражнение. 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китайцев высокая продолжительность жизни и они считают, что </a:t>
            </a:r>
            <a:r>
              <a:rPr lang="ru-RU" sz="2800" spc="-15" dirty="0"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может зависеть </a:t>
            </a:r>
            <a:r>
              <a:rPr lang="ru-RU" sz="2800" spc="-15" dirty="0"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ежедневного рациона. Китайцы не едят </a:t>
            </a:r>
            <a:r>
              <a:rPr lang="ru-RU" sz="2800" spc="-15" dirty="0">
                <a:ea typeface="Times New Roman" panose="02020603050405020304" pitchFamily="18" charset="0"/>
                <a:cs typeface="Times New Roman" panose="02020603050405020304" pitchFamily="18" charset="0"/>
              </a:rPr>
              <a:t>хлеб с маслом.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Почему? 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spc="-15" dirty="0">
                <a:ea typeface="Times New Roman" panose="02020603050405020304" pitchFamily="18" charset="0"/>
                <a:cs typeface="Times New Roman" panose="02020603050405020304" pitchFamily="18" charset="0"/>
              </a:rPr>
              <a:t>(Ответ: В пище присутствуют несовместимые белки, жиры и углеводы, поэтому она плохо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усваивается. По мнению китайцев, эта пища, содержащая  белок хлеба и жир, опасна для их здоровья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i="1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sz="2800" b="1" i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молекулярную формулу «бариевой каши», применяемой медицинскими работниками. Они дают ее пациентам перед рентгеном желудка. Массовые доли элементов «бариевой каши» составляют: 58,79 %(</a:t>
            </a:r>
            <a:r>
              <a:rPr lang="ru-RU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), 13,73 %(S), 27,46 %(О).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(Ответ: ВаSO</a:t>
            </a:r>
            <a:r>
              <a:rPr lang="ru-RU" sz="28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252095"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67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IMG_20160519_1445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3358" cy="447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IMG_20160519_144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63" y="2116183"/>
            <a:ext cx="7010138" cy="474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1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2"/>
          <p:cNvSpPr>
            <a:spLocks noChangeArrowheads="1"/>
          </p:cNvSpPr>
          <p:nvPr/>
        </p:nvSpPr>
        <p:spPr bwMode="auto">
          <a:xfrm>
            <a:off x="334434" y="328085"/>
            <a:ext cx="1185756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31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rgbClr val="5A16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indent="575719" algn="ctr" defTabSz="12191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>
                <a:solidFill>
                  <a:srgbClr val="000000"/>
                </a:solidFill>
              </a:rPr>
              <a:t>Метод интеллект - карт можно использовать на разных типах и формах урока: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0">
              <a:solidFill>
                <a:srgbClr val="000000"/>
              </a:solidFill>
            </a:endParaRP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изучение нового материала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закрепление материала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обобщение материала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написание доклада, реферата, научно-исследовательской работы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подготовка проекта, презентации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0">
                <a:solidFill>
                  <a:srgbClr val="000000"/>
                </a:solidFill>
              </a:rPr>
              <a:t>конспектирование</a:t>
            </a:r>
          </a:p>
          <a:p>
            <a:pPr indent="575719" algn="just" defTabSz="12191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979333"/>
            <a:ext cx="7992533" cy="28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53330-4E90-4F83-B5C4-B050D3AE34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90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5167"/>
            <a:ext cx="10972800" cy="491067"/>
          </a:xfrm>
        </p:spPr>
        <p:txBody>
          <a:bodyPr>
            <a:normAutofit fontScale="90000"/>
          </a:bodyPr>
          <a:lstStyle/>
          <a:p>
            <a:r>
              <a:rPr lang="ru-RU" altLang="ru-RU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СОЗДАНИЯ ИНТЕЛЛЕКТ-КАРТ</a:t>
            </a:r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>
          <a:xfrm>
            <a:off x="912285" y="764118"/>
            <a:ext cx="10847916" cy="5361516"/>
          </a:xfrm>
        </p:spPr>
        <p:txBody>
          <a:bodyPr>
            <a:normAutofit fontScale="92500"/>
          </a:bodyPr>
          <a:lstStyle/>
          <a:p>
            <a:r>
              <a:rPr lang="ru-RU" altLang="ru-RU" sz="2667" b="0">
                <a:solidFill>
                  <a:srgbClr val="000000"/>
                </a:solidFill>
              </a:rPr>
              <a:t>Для создания карт используются только цветные карандаши, маркеры и т. д.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Основная идея, проблема или слово располагается в центре.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Для изображения центральной идеи можно использовать рисунки, картинки. Каждая главная ветвь имеет свой цвет.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Главные ветви соединяются с центральной идеей, а ветви второго, третьего и т.д. порядка соединяются с главными ветвями.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Ветви должны быть изогнутыми, а не прямыми (как ветви дерева).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Над каждой линией – ветвью пишется только одно ключевое слово.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Для лучшего запоминания и усвоения желательно использовать рисунки, картинки, ассоциации о каждом слове.</a:t>
            </a:r>
          </a:p>
          <a:p>
            <a:r>
              <a:rPr lang="ru-RU" altLang="ru-RU" sz="2667" b="0">
                <a:solidFill>
                  <a:srgbClr val="000000"/>
                </a:solidFill>
              </a:rPr>
              <a:t>Разросшиеся ветви можно заключать в контуры, чтобы они не смешивались с соседними ветвями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3733"/>
          </a:p>
          <a:p>
            <a:pPr>
              <a:buFont typeface="Arial" panose="020B0604020202020204" pitchFamily="34" charset="0"/>
              <a:buNone/>
            </a:pPr>
            <a:endParaRPr lang="ru-RU" altLang="ru-RU" sz="3733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29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4010"/>
            <a:ext cx="10972800" cy="352379"/>
          </a:xfrm>
        </p:spPr>
        <p:txBody>
          <a:bodyPr/>
          <a:lstStyle/>
          <a:p>
            <a:pPr lvl="0" indent="45021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Геральдика </a:t>
            </a:r>
            <a:r>
              <a:rPr lang="ru-RU" sz="3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Челябинской области</a:t>
            </a:r>
            <a: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00446" y="809897"/>
            <a:ext cx="5693954" cy="5316267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ru-RU" sz="2400" dirty="0" smtClean="0"/>
              <a:t>На </a:t>
            </a:r>
            <a:r>
              <a:rPr lang="ru-RU" sz="2400" dirty="0"/>
              <a:t>современном гербе Аши Челябинской области в левой верхней части поля щита изображен ковш разливки стали – символ развитой металлургической промышленности района. В правой нижней части поля щита изображены колба и часть шестерни - символы машиностроительной и химической </a:t>
            </a:r>
            <a:r>
              <a:rPr lang="ru-RU" sz="2400" dirty="0" smtClean="0"/>
              <a:t>промышленности 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445794" y="809897"/>
            <a:ext cx="5384800" cy="577346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На гербе города Миасса скалы показывают Уральские горы, соединившие Европу и Азию, их красоту, величие, богатство недр, а также единственный в мире уникальный минералогический </a:t>
            </a:r>
            <a:r>
              <a:rPr lang="ru-RU" sz="2400" dirty="0" err="1"/>
              <a:t>Ильменский</a:t>
            </a:r>
            <a:r>
              <a:rPr lang="ru-RU" sz="2400" dirty="0"/>
              <a:t> </a:t>
            </a:r>
            <a:r>
              <a:rPr lang="ru-RU" sz="2400" dirty="0" smtClean="0"/>
              <a:t>заповедник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809897"/>
            <a:ext cx="2671730" cy="2815608"/>
          </a:xfrm>
          <a:prstGeom prst="rect">
            <a:avLst/>
          </a:prstGeom>
        </p:spPr>
      </p:pic>
      <p:pic>
        <p:nvPicPr>
          <p:cNvPr id="41988" name="Picture 4" descr="&amp;Gcy;&amp;iecy;&amp;rcy;&amp;bcy; &amp;gcy;&amp;ocy;&amp;rcy;&amp;ocy;&amp;dcy;&amp;acy; &amp;Mcy;&amp;icy;&amp;acy;&amp;scy;&amp;s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96" y="3519104"/>
            <a:ext cx="2796441" cy="30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1BCB-8F2C-4EC9-83AB-5F5A11CA86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70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93880" cy="70104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формирования положительного отношения к учению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825004"/>
              </p:ext>
            </p:extLst>
          </p:nvPr>
        </p:nvGraphicFramePr>
        <p:xfrm>
          <a:off x="216010" y="947532"/>
          <a:ext cx="11516140" cy="57275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79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90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Формируемые отношения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1-й этап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2-й этап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3-й этап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99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содержанию учебного материала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Наиболее легкий занимательный материал, независимо от его важности, значимости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Занимательный материал, касающийся сущности изучаемого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Существенный, важный, но не привлекательный материал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871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процессу учения (усвоения знаний)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Действует учитель – ученик только воспринимает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Ведущим остается учитель, ученик участвует в отдельных звеньях процесса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Ведущим становится ученик, учитель участвует в отдельных звеньях процесса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016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себе, своим силам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Поощрение успехов в учебе, не требующей усилий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Поощрение успехов в работе, требующей некоторых усилий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Поощрение успехов в работе, требующий значительных усилий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учителю (коллективу)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Подчеркнутая объективность, нейтралитет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Доброжелательность, внимание, личное расположение, помощь, сочувствие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суждения наряду с доброжелательностью, помощью и др.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66" y="153091"/>
            <a:ext cx="11754679" cy="90708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неуспевающему ученику на уроке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051552"/>
              </p:ext>
            </p:extLst>
          </p:nvPr>
        </p:nvGraphicFramePr>
        <p:xfrm>
          <a:off x="1010752" y="1282218"/>
          <a:ext cx="10515602" cy="4333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998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57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урока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помощи в учении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подготовленности учащихся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атмосферы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особой доброжелательности при опросе.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темпа опроса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разрешение дольше готовиться у доски.</a:t>
                      </a:r>
                    </a:p>
                    <a:p>
                      <a:pPr algn="l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Предложение учащимся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примерного плана ответа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пользоваться наглядными пособиями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помогающими излагать суть явления.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Стимулирование оценкой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подбадриванием, похвалой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Изложение нового материала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Поддержание интереса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слабоуспевающих учеников с помощью вопросов, выявляющих степень понимания ими учебного материала.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их в качестве помощников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подготовке приборов, опытов и т. д.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к высказыванию предложений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проблемном обучении, к выводам и обобщениям или объяснению сути проблемы, высказанной сильным учеником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23860" y="1709530"/>
            <a:ext cx="7802493" cy="17393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23860" y="3531704"/>
            <a:ext cx="7802493" cy="205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66" y="153091"/>
            <a:ext cx="11754679" cy="90708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неуспевающему ученику на уроке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98511"/>
              </p:ext>
            </p:extLst>
          </p:nvPr>
        </p:nvGraphicFramePr>
        <p:xfrm>
          <a:off x="218666" y="869654"/>
          <a:ext cx="11754679" cy="4942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17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6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урока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помощи в учении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работа учащихся на уроке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Разбивка заданий на дозы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этапы, выделение в сложных заданиях ряда простых, ссылка на аналогичное задание, выполненное ранее.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Напоминание приема и способа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задания.</a:t>
                      </a:r>
                    </a:p>
                    <a:p>
                      <a:pPr algn="l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правила и свойства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которые необходимы для решения задач, упражнений.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Инструктирование о рациональных путях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заданий, требованиях к их оформлению.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Стимулирование самостоятельных действий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слабоуспевающих.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тщательный контроль их деятельности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указание на ошибки, проверка, исправления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самостоятельной работы вне класса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групп слабоуспевающих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наиболее рациональной системы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упражнений, а не механическое увеличение их числа.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подробное объяснение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последовательности выполнения задания.</a:t>
                      </a:r>
                    </a:p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о возможных затруднениях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использование карточек-консультаций, карточек с направляющим планом действий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46780" y="1310424"/>
            <a:ext cx="8726559" cy="29170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46783" y="4227442"/>
            <a:ext cx="8613916" cy="158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265908117_2368a002cf76b0369ec367bdd3ac1167bigsc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5562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004552" y="304801"/>
            <a:ext cx="109212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3200" b="1" i="1" dirty="0"/>
              <a:t>Как можно больше уважения к человеку </a:t>
            </a:r>
          </a:p>
          <a:p>
            <a:pPr eaLnBrk="1" hangingPunct="1"/>
            <a:r>
              <a:rPr lang="ru-RU" altLang="ru-RU" sz="3200" b="1" i="1" dirty="0"/>
              <a:t>и как можно больше требовательности к </a:t>
            </a:r>
            <a:r>
              <a:rPr lang="ru-RU" altLang="ru-RU" sz="3200" b="1" i="1" dirty="0" smtClean="0"/>
              <a:t>нему</a:t>
            </a:r>
            <a:endParaRPr lang="ru-RU" altLang="ru-RU" sz="3200" b="1" i="1" dirty="0"/>
          </a:p>
          <a:p>
            <a:pPr algn="r" eaLnBrk="1" hangingPunct="1"/>
            <a:r>
              <a:rPr lang="ru-RU" altLang="ru-RU" sz="3200" b="1" i="1" dirty="0" err="1"/>
              <a:t>А.С.Макаренко</a:t>
            </a:r>
            <a:endParaRPr lang="ru-RU" altLang="ru-RU" sz="3200" b="1" i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7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4813300" cy="11430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2228" name="Picture 2" descr="Картинки по запросу успеха в работе+прикольные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2" y="3"/>
            <a:ext cx="89789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 descr="Картинки по запросу хорошего настроения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2779718"/>
            <a:ext cx="7535333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 descr="Картинки по запросу спасибо за внимание+карти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45" y="-6350"/>
            <a:ext cx="7575551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01" y="1342"/>
            <a:ext cx="11526592" cy="85590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типичных трудностей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 их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001" y="978794"/>
            <a:ext cx="11021096" cy="555723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понимает объяснение с первого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pPr>
              <a:spcBef>
                <a:spcPts val="0"/>
              </a:spcBef>
            </a:pP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Несформированность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приёмов учебной деятельности;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развития произвольности;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 развития общего интеллекта;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Слабая концентрация внимания;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развития восприятия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Плохо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списывает с доски, с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текста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  Причины:</a:t>
            </a:r>
          </a:p>
          <a:p>
            <a:pPr>
              <a:spcBef>
                <a:spcPts val="0"/>
              </a:spcBef>
            </a:pP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Несформированность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предпосылок учебной деятельности;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развития произвольности;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развития кратковременной памяти;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переключения внимания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Невнимателен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рассеян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Причины: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развития произвольности;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объёма внимания;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Низкий уровень концентрации и переключения внимания.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037" y="1552755"/>
            <a:ext cx="10560675" cy="1526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8037" y="3757418"/>
            <a:ext cx="10560675" cy="12524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8037" y="5737538"/>
            <a:ext cx="10560675" cy="10689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93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Пробелы при подготовке учащихся к ГИА 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918" y="1693104"/>
            <a:ext cx="11728175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стимулирования познавательной активности школьников со стороны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неправильность выбора методов  работы педагогов в период подготовки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недостаточный уровень работы по индивидуализации и дифференциации обучения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некоторых детей получать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 со стороны некоторых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пропуски учащимися  учебных занятий как по уважительной , так и  неуважительной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недостаточное использование для подготовки учащихся федерального банка тестовых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371064" y="188913"/>
            <a:ext cx="10561983" cy="5942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dirty="0" smtClean="0">
              <a:solidFill>
                <a:srgbClr val="3333FF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</a:t>
            </a: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 …</a:t>
            </a: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правильном раскрытии причин неуспеваемости и определении путей ее ликвидации, высокое качество уроков,  реальная помощь и  тесный контакт семьи ученика с педагогическим коллективом, использование передовых методов в обучении, четко поставленный контроль за учебным процессом, - 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 наиболее реальные пути, для достижения высокой успеваемости и прочных знаний учащихся разного уровня </a:t>
            </a:r>
            <a:r>
              <a:rPr lang="ru-RU" alt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4" descr="6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3" y="188913"/>
            <a:ext cx="127158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49" y="5281622"/>
            <a:ext cx="1873251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71" y="4653766"/>
            <a:ext cx="12588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25001" y="1342"/>
            <a:ext cx="11526592" cy="85590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типичных трудностей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 их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001" y="795314"/>
            <a:ext cx="11021096" cy="606268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при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Низкий </a:t>
            </a:r>
            <a:r>
              <a:rPr lang="ru-RU" sz="2000" dirty="0"/>
              <a:t>уровень развития восприятия;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кратковременной памяти;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общего интеллекта;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произвольности;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наглядно-действенного мышления;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речи;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переключения внимания</a:t>
            </a:r>
            <a:r>
              <a:rPr lang="ru-RU" sz="2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Неусидчив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Причины: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произвольности;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Индивидуально-типологические особенности.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 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 при пересказывании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pPr>
              <a:spcBef>
                <a:spcPts val="0"/>
              </a:spcBef>
            </a:pPr>
            <a:r>
              <a:rPr lang="ru-RU" sz="2000" dirty="0" err="1"/>
              <a:t>Несформированность</a:t>
            </a:r>
            <a:r>
              <a:rPr lang="ru-RU" sz="2000" dirty="0"/>
              <a:t> умения планировать свои действия;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образного мышления;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развития логических операций  (анализа, обобщения, систематизации);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Слабое развитие логического запоминания;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Низкий уровень речевого развития;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Заниженная самооценка.</a:t>
            </a:r>
          </a:p>
          <a:p>
            <a:pPr>
              <a:spcBef>
                <a:spcPts val="0"/>
              </a:spcBef>
            </a:pPr>
            <a:endParaRPr lang="ru-RU" sz="2000" dirty="0"/>
          </a:p>
          <a:p>
            <a:pPr>
              <a:spcBef>
                <a:spcPts val="0"/>
              </a:spcBef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pPr>
              <a:spcBef>
                <a:spcPts val="0"/>
              </a:spcBef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37" y="1352284"/>
            <a:ext cx="10560675" cy="19318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5004" y="3826663"/>
            <a:ext cx="10560675" cy="5650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5001" y="4997002"/>
            <a:ext cx="10560675" cy="16227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65" y="171944"/>
            <a:ext cx="10967435" cy="575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характер проявления неуспеваемости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086127"/>
              </p:ext>
            </p:extLst>
          </p:nvPr>
        </p:nvGraphicFramePr>
        <p:xfrm>
          <a:off x="167430" y="706395"/>
          <a:ext cx="11900078" cy="60001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51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48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407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неуспеваемости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проявления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2939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развития учебной мотивации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(ничто не побуждает учиться).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Влияют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обстоятельства жизни ребенка в семье;</a:t>
                      </a:r>
                    </a:p>
                    <a:p>
                      <a:pPr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взаимоотношения с окружающими взрослыми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стремления быть успешным в учебной деятельности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(отсутствует заинтересованность в получении хороших отметок, вполне устраивают удовлетворительные)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8429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Интеллектуальная пассивность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результат неправильного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 (не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имели ни правильных условий для умственного развития, ни достаточной практики интеллектуальной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стремление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понять учебное задание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осмыслить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 приемы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зазубривание, списывание, подсказки товарищей, угадывание правильных вариантов ответа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73573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Неправильные навыки учебной работы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со стороны педагога нет должного контроля над способами и приемами ее выполнения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умеют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работать, потому что пользуются малоэффективными способами учебной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работы: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аучивают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текст,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выделяя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логических частей;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выполняют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задания раньше,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понимают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для применения которого эти задания задаются;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проверяют свои работы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не умеют проверять;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выполняют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 в медленном темпе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5521817" y="746975"/>
            <a:ext cx="0" cy="61110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myppt.ru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15B8-325A-477A-A835-1953F1BB96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4011</Words>
  <Application>Microsoft Office PowerPoint</Application>
  <PresentationFormat>Произвольный</PresentationFormat>
  <Paragraphs>701</Paragraphs>
  <Slides>71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4" baseType="lpstr">
      <vt:lpstr>1_Тема Office</vt:lpstr>
      <vt:lpstr>2_Тема Office</vt:lpstr>
      <vt:lpstr>Точечный рисунок</vt:lpstr>
      <vt:lpstr>Особенности подготовки учащихся с низким уровнем обученности по предметам естественно-математического и технологического циклов  (по биологии и химии)</vt:lpstr>
      <vt:lpstr>Результат   -Составление теста для определения уровней обучаемости и  обученности -Проектирование плана работы со слабоуспевающими и неуспевающими учащимися  </vt:lpstr>
      <vt:lpstr>Презентация PowerPoint</vt:lpstr>
      <vt:lpstr>Причины неуспеваемости</vt:lpstr>
      <vt:lpstr>Презентация PowerPoint</vt:lpstr>
      <vt:lpstr>Внешние по отношению к школьнику</vt:lpstr>
      <vt:lpstr>Взаимосвязь типичных трудностей у  обучающихся и их познавательных процессов</vt:lpstr>
      <vt:lpstr>Взаимосвязь типичных трудностей у  обучающихся и их познавательных процессов</vt:lpstr>
      <vt:lpstr>Причины и характер проявления неуспеваемости</vt:lpstr>
      <vt:lpstr>Причины и характер проявления неуспеваемости</vt:lpstr>
      <vt:lpstr> Основные признаки неуспешности учащихся </vt:lpstr>
      <vt:lpstr>Особенности неуспевающих учащихся </vt:lpstr>
      <vt:lpstr>«ЖЕСТКИЙ ТРЕУГОЛЬНИК»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Пути достижения высокой успеваемости </vt:lpstr>
      <vt:lpstr>Тема педсовета</vt:lpstr>
      <vt:lpstr>Обучаемость – индивидуальные показатели качества и скорости усвоения знаний, умений в процессе обучения. В основе обучаемости лежит уровень развития познавательных процессов ( восприятие, мышление, внимание, память, воображение, речь)</vt:lpstr>
      <vt:lpstr>Характеристика уровня обучаемости </vt:lpstr>
      <vt:lpstr>МЕТОДИКА изучения уровня ОБУЧАЕМОСТИ   (уровень обучаемости динамически изменяющийся параметр, зависящий как от наследственных задатков, так и от социальных условий)</vt:lpstr>
      <vt:lpstr>Тема: «Ткани растений и животных»</vt:lpstr>
      <vt:lpstr>Обученность – это реально усвоенные знания, умения и навыки </vt:lpstr>
      <vt:lpstr>Презентация PowerPoint</vt:lpstr>
      <vt:lpstr>Диагностика определения уровня обученности  (по П.И. Третьякову)   </vt:lpstr>
      <vt:lpstr>Тест для определения уровня обученности  (цель – выявить владение умениями выполнять самостоятельную работу разного уровня сложности, спроектировать программу коррекции познавательной деятельности каждого ученика)</vt:lpstr>
      <vt:lpstr>Ключ. Учитель знакомит учеников с вариантами работы и критериями оценки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для работы с детьми низкого уровня обученности </vt:lpstr>
      <vt:lpstr>План работы со слабоуспевающими и неуспевающими учащимися</vt:lpstr>
      <vt:lpstr>Формирование положительного отношения к учению у неуспевающих школьников</vt:lpstr>
      <vt:lpstr>Презентация PowerPoint</vt:lpstr>
      <vt:lpstr>Презентация PowerPoint</vt:lpstr>
      <vt:lpstr>Продуктивные задания – главное средство достижения результата</vt:lpstr>
      <vt:lpstr>Презентация PowerPoint</vt:lpstr>
      <vt:lpstr>Сопоставлению неких образов (моделей) с объектами живой природы</vt:lpstr>
      <vt:lpstr>Собери рисунок (модель) </vt:lpstr>
      <vt:lpstr>Презентация PowerPoint</vt:lpstr>
      <vt:lpstr>Презентация PowerPoint</vt:lpstr>
      <vt:lpstr>Презентация PowerPoint</vt:lpstr>
      <vt:lpstr>Реализация национальных, региональных и этнокультурных особенностей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1. «Взгляни на мир чужими глазами»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СОЗДАНИЯ ИНТЕЛЛЕКТ-КАРТ</vt:lpstr>
      <vt:lpstr> Геральдика Челябинской области </vt:lpstr>
      <vt:lpstr>Этапы формирования положительного отношения к учению</vt:lpstr>
      <vt:lpstr>Оказание помощи неуспевающему ученику на уроке</vt:lpstr>
      <vt:lpstr>Оказание помощи неуспевающему ученику на уроке</vt:lpstr>
      <vt:lpstr>Презентация PowerPoint</vt:lpstr>
      <vt:lpstr>Презентация PowerPoint</vt:lpstr>
      <vt:lpstr>Пробелы при подготовке учащихся к ГИА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Leon</cp:lastModifiedBy>
  <cp:revision>77</cp:revision>
  <dcterms:created xsi:type="dcterms:W3CDTF">2017-02-26T09:35:41Z</dcterms:created>
  <dcterms:modified xsi:type="dcterms:W3CDTF">2019-03-06T12:26:44Z</dcterms:modified>
</cp:coreProperties>
</file>