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3" r:id="rId37"/>
    <p:sldId id="295" r:id="rId38"/>
    <p:sldId id="294" r:id="rId39"/>
    <p:sldId id="296"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8C0CB-B936-404D-95AA-0AC61466ABCA}" type="datetimeFigureOut">
              <a:rPr lang="ru-RU" smtClean="0"/>
              <a:t>18.11.2018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5C298-7F63-40E7-B249-ED97D19E82D1}" type="slidenum">
              <a:rPr lang="ru-RU" smtClean="0"/>
              <a:t>‹#›</a:t>
            </a:fld>
            <a:endParaRPr lang="ru-RU"/>
          </a:p>
        </p:txBody>
      </p:sp>
    </p:spTree>
    <p:extLst>
      <p:ext uri="{BB962C8B-B14F-4D97-AF65-F5344CB8AC3E}">
        <p14:creationId xmlns:p14="http://schemas.microsoft.com/office/powerpoint/2010/main" val="244859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8047F15E-DC2E-4DD8-BCA1-1A22A26734E3}" type="datetime1">
              <a:rPr lang="ru-RU" smtClean="0"/>
              <a:t>18.11.2018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r>
              <a:rPr lang="ru-RU" smtClean="0"/>
              <a:t>У4У.РФ</a:t>
            </a:r>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D74ABC6-49D0-48BD-AB5D-0CA56396FAE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A0E13F-7AE7-4852-B8C9-5342D72AAE4E}" type="datetime1">
              <a:rPr lang="ru-RU" smtClean="0"/>
              <a:t>18.11.2018</a:t>
            </a:fld>
            <a:endParaRPr lang="ru-RU"/>
          </a:p>
        </p:txBody>
      </p:sp>
      <p:sp>
        <p:nvSpPr>
          <p:cNvPr id="5" name="Нижний колонтитул 4"/>
          <p:cNvSpPr>
            <a:spLocks noGrp="1"/>
          </p:cNvSpPr>
          <p:nvPr>
            <p:ph type="ftr" sz="quarter" idx="11"/>
          </p:nvPr>
        </p:nvSpPr>
        <p:spPr/>
        <p:txBody>
          <a:bodyPr/>
          <a:lstStyle/>
          <a:p>
            <a:r>
              <a:rPr lang="ru-RU" smtClean="0"/>
              <a:t>У4У.РФ</a:t>
            </a:r>
            <a:endParaRPr lang="ru-RU"/>
          </a:p>
        </p:txBody>
      </p:sp>
      <p:sp>
        <p:nvSpPr>
          <p:cNvPr id="6" name="Номер слайда 5"/>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DD74B3-828A-4221-9736-77B1563266C6}" type="datetime1">
              <a:rPr lang="ru-RU" smtClean="0"/>
              <a:t>18.11.2018</a:t>
            </a:fld>
            <a:endParaRPr lang="ru-RU"/>
          </a:p>
        </p:txBody>
      </p:sp>
      <p:sp>
        <p:nvSpPr>
          <p:cNvPr id="5" name="Нижний колонтитул 4"/>
          <p:cNvSpPr>
            <a:spLocks noGrp="1"/>
          </p:cNvSpPr>
          <p:nvPr>
            <p:ph type="ftr" sz="quarter" idx="11"/>
          </p:nvPr>
        </p:nvSpPr>
        <p:spPr/>
        <p:txBody>
          <a:bodyPr/>
          <a:lstStyle/>
          <a:p>
            <a:r>
              <a:rPr lang="ru-RU" smtClean="0"/>
              <a:t>У4У.РФ</a:t>
            </a:r>
            <a:endParaRPr lang="ru-RU"/>
          </a:p>
        </p:txBody>
      </p:sp>
      <p:sp>
        <p:nvSpPr>
          <p:cNvPr id="6" name="Номер слайда 5"/>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F5B497-90C2-46E3-BA1E-2D643220FF4F}" type="datetime1">
              <a:rPr lang="ru-RU" smtClean="0"/>
              <a:t>18.11.2018</a:t>
            </a:fld>
            <a:endParaRPr lang="ru-RU"/>
          </a:p>
        </p:txBody>
      </p:sp>
      <p:sp>
        <p:nvSpPr>
          <p:cNvPr id="5" name="Нижний колонтитул 4"/>
          <p:cNvSpPr>
            <a:spLocks noGrp="1"/>
          </p:cNvSpPr>
          <p:nvPr>
            <p:ph type="ftr" sz="quarter" idx="11"/>
          </p:nvPr>
        </p:nvSpPr>
        <p:spPr/>
        <p:txBody>
          <a:bodyPr/>
          <a:lstStyle/>
          <a:p>
            <a:r>
              <a:rPr lang="ru-RU" smtClean="0"/>
              <a:t>У4У.РФ</a:t>
            </a:r>
            <a:endParaRPr lang="ru-RU"/>
          </a:p>
        </p:txBody>
      </p:sp>
      <p:sp>
        <p:nvSpPr>
          <p:cNvPr id="6" name="Номер слайда 5"/>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C773F43-041D-42B0-972A-BAC6486F527A}" type="datetime1">
              <a:rPr lang="ru-RU" smtClean="0"/>
              <a:t>18.11.2018</a:t>
            </a:fld>
            <a:endParaRPr lang="ru-RU"/>
          </a:p>
        </p:txBody>
      </p:sp>
      <p:sp>
        <p:nvSpPr>
          <p:cNvPr id="5" name="Нижний колонтитул 4"/>
          <p:cNvSpPr>
            <a:spLocks noGrp="1"/>
          </p:cNvSpPr>
          <p:nvPr>
            <p:ph type="ftr" sz="quarter" idx="11"/>
          </p:nvPr>
        </p:nvSpPr>
        <p:spPr/>
        <p:txBody>
          <a:bodyPr/>
          <a:lstStyle/>
          <a:p>
            <a:r>
              <a:rPr lang="ru-RU" smtClean="0"/>
              <a:t>У4У.РФ</a:t>
            </a:r>
            <a:endParaRPr lang="ru-RU"/>
          </a:p>
        </p:txBody>
      </p:sp>
      <p:sp>
        <p:nvSpPr>
          <p:cNvPr id="6" name="Номер слайда 5"/>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A176D7C-DFD7-4B83-B43E-F01A70C1B73C}" type="datetime1">
              <a:rPr lang="ru-RU" smtClean="0"/>
              <a:t>18.11.2018</a:t>
            </a:fld>
            <a:endParaRPr lang="ru-RU"/>
          </a:p>
        </p:txBody>
      </p:sp>
      <p:sp>
        <p:nvSpPr>
          <p:cNvPr id="6" name="Нижний колонтитул 5"/>
          <p:cNvSpPr>
            <a:spLocks noGrp="1"/>
          </p:cNvSpPr>
          <p:nvPr>
            <p:ph type="ftr" sz="quarter" idx="11"/>
          </p:nvPr>
        </p:nvSpPr>
        <p:spPr/>
        <p:txBody>
          <a:bodyPr/>
          <a:lstStyle/>
          <a:p>
            <a:r>
              <a:rPr lang="ru-RU" smtClean="0"/>
              <a:t>У4У.РФ</a:t>
            </a:r>
            <a:endParaRPr lang="ru-RU"/>
          </a:p>
        </p:txBody>
      </p:sp>
      <p:sp>
        <p:nvSpPr>
          <p:cNvPr id="7" name="Номер слайда 6"/>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FB98557E-386C-4B69-B4C6-C819D1E747D9}" type="datetime1">
              <a:rPr lang="ru-RU" smtClean="0"/>
              <a:t>18.11.2018</a:t>
            </a:fld>
            <a:endParaRPr lang="ru-RU"/>
          </a:p>
        </p:txBody>
      </p:sp>
      <p:sp>
        <p:nvSpPr>
          <p:cNvPr id="27" name="Номер слайда 26"/>
          <p:cNvSpPr>
            <a:spLocks noGrp="1"/>
          </p:cNvSpPr>
          <p:nvPr>
            <p:ph type="sldNum" sz="quarter" idx="11"/>
          </p:nvPr>
        </p:nvSpPr>
        <p:spPr/>
        <p:txBody>
          <a:bodyPr rtlCol="0"/>
          <a:lstStyle/>
          <a:p>
            <a:fld id="{ED74ABC6-49D0-48BD-AB5D-0CA56396FAE0}" type="slidenum">
              <a:rPr lang="ru-RU" smtClean="0"/>
              <a:t>‹#›</a:t>
            </a:fld>
            <a:endParaRPr lang="ru-RU"/>
          </a:p>
        </p:txBody>
      </p:sp>
      <p:sp>
        <p:nvSpPr>
          <p:cNvPr id="28" name="Нижний колонтитул 27"/>
          <p:cNvSpPr>
            <a:spLocks noGrp="1"/>
          </p:cNvSpPr>
          <p:nvPr>
            <p:ph type="ftr" sz="quarter" idx="12"/>
          </p:nvPr>
        </p:nvSpPr>
        <p:spPr/>
        <p:txBody>
          <a:bodyPr rtlCol="0"/>
          <a:lstStyle/>
          <a:p>
            <a:r>
              <a:rPr lang="ru-RU" smtClean="0"/>
              <a:t>У4У.РФ</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8BF0C95B-96CD-4DD5-AA1E-282DB9DEA875}" type="datetime1">
              <a:rPr lang="ru-RU" smtClean="0"/>
              <a:t>18.11.2018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r>
              <a:rPr lang="ru-RU" smtClean="0"/>
              <a:t>У4У.РФ</a:t>
            </a:r>
            <a:endParaRPr lang="ru-RU"/>
          </a:p>
        </p:txBody>
      </p:sp>
      <p:sp>
        <p:nvSpPr>
          <p:cNvPr id="5" name="Номер слайда 4"/>
          <p:cNvSpPr>
            <a:spLocks noGrp="1"/>
          </p:cNvSpPr>
          <p:nvPr>
            <p:ph type="sldNum" sz="quarter" idx="12"/>
          </p:nvPr>
        </p:nvSpPr>
        <p:spPr>
          <a:xfrm>
            <a:off x="8174736" y="2272"/>
            <a:ext cx="762000" cy="365760"/>
          </a:xfrm>
        </p:spPr>
        <p:txBody>
          <a:bodyPr/>
          <a:lstStyle/>
          <a:p>
            <a:fld id="{ED74ABC6-49D0-48BD-AB5D-0CA56396FAE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289071-4D0A-4269-B559-A20105FC1B56}" type="datetime1">
              <a:rPr lang="ru-RU" smtClean="0"/>
              <a:t>18.11.2018</a:t>
            </a:fld>
            <a:endParaRPr lang="ru-RU"/>
          </a:p>
        </p:txBody>
      </p:sp>
      <p:sp>
        <p:nvSpPr>
          <p:cNvPr id="3" name="Нижний колонтитул 2"/>
          <p:cNvSpPr>
            <a:spLocks noGrp="1"/>
          </p:cNvSpPr>
          <p:nvPr>
            <p:ph type="ftr" sz="quarter" idx="11"/>
          </p:nvPr>
        </p:nvSpPr>
        <p:spPr/>
        <p:txBody>
          <a:bodyPr/>
          <a:lstStyle/>
          <a:p>
            <a:r>
              <a:rPr lang="ru-RU" smtClean="0"/>
              <a:t>У4У.РФ</a:t>
            </a:r>
            <a:endParaRPr lang="ru-RU"/>
          </a:p>
        </p:txBody>
      </p:sp>
      <p:sp>
        <p:nvSpPr>
          <p:cNvPr id="4" name="Номер слайда 3"/>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876E530-B8BF-4A9F-B345-C91D8988E291}" type="datetime1">
              <a:rPr lang="ru-RU" smtClean="0"/>
              <a:t>18.11.2018</a:t>
            </a:fld>
            <a:endParaRPr lang="ru-RU"/>
          </a:p>
        </p:txBody>
      </p:sp>
      <p:sp>
        <p:nvSpPr>
          <p:cNvPr id="6" name="Нижний колонтитул 5"/>
          <p:cNvSpPr>
            <a:spLocks noGrp="1"/>
          </p:cNvSpPr>
          <p:nvPr>
            <p:ph type="ftr" sz="quarter" idx="11"/>
          </p:nvPr>
        </p:nvSpPr>
        <p:spPr/>
        <p:txBody>
          <a:bodyPr/>
          <a:lstStyle/>
          <a:p>
            <a:r>
              <a:rPr lang="ru-RU" smtClean="0"/>
              <a:t>У4У.РФ</a:t>
            </a:r>
            <a:endParaRPr lang="ru-RU"/>
          </a:p>
        </p:txBody>
      </p:sp>
      <p:sp>
        <p:nvSpPr>
          <p:cNvPr id="7" name="Номер слайда 6"/>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35E34F-83C4-4A05-8D21-4E851098E236}" type="datetime1">
              <a:rPr lang="ru-RU" smtClean="0"/>
              <a:t>18.11.2018</a:t>
            </a:fld>
            <a:endParaRPr lang="ru-RU"/>
          </a:p>
        </p:txBody>
      </p:sp>
      <p:sp>
        <p:nvSpPr>
          <p:cNvPr id="6" name="Нижний колонтитул 5"/>
          <p:cNvSpPr>
            <a:spLocks noGrp="1"/>
          </p:cNvSpPr>
          <p:nvPr>
            <p:ph type="ftr" sz="quarter" idx="11"/>
          </p:nvPr>
        </p:nvSpPr>
        <p:spPr/>
        <p:txBody>
          <a:bodyPr/>
          <a:lstStyle/>
          <a:p>
            <a:r>
              <a:rPr lang="ru-RU" smtClean="0"/>
              <a:t>У4У.РФ</a:t>
            </a:r>
            <a:endParaRPr lang="ru-RU"/>
          </a:p>
        </p:txBody>
      </p:sp>
      <p:sp>
        <p:nvSpPr>
          <p:cNvPr id="7" name="Номер слайда 6"/>
          <p:cNvSpPr>
            <a:spLocks noGrp="1"/>
          </p:cNvSpPr>
          <p:nvPr>
            <p:ph type="sldNum" sz="quarter" idx="12"/>
          </p:nvPr>
        </p:nvSpPr>
        <p:spPr/>
        <p:txBody>
          <a:bodyPr/>
          <a:lstStyle/>
          <a:p>
            <a:fld id="{ED74ABC6-49D0-48BD-AB5D-0CA56396FAE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1CB15D8-D363-4B21-98ED-03CDC2751AD1}" type="datetime1">
              <a:rPr lang="ru-RU" smtClean="0"/>
              <a:t>18.11.2018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ru-RU" smtClean="0"/>
              <a:t>У4У.РФ</a:t>
            </a:r>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D74ABC6-49D0-48BD-AB5D-0CA56396FAE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Тест 1 . Итоговый по курсу «История Средних веков» </a:t>
            </a:r>
            <a:br>
              <a:rPr lang="ru-RU" dirty="0" smtClean="0"/>
            </a:br>
            <a:endParaRPr lang="ru-RU" dirty="0"/>
          </a:p>
        </p:txBody>
      </p:sp>
      <p:sp>
        <p:nvSpPr>
          <p:cNvPr id="3" name="Подзаголовок 2"/>
          <p:cNvSpPr>
            <a:spLocks noGrp="1"/>
          </p:cNvSpPr>
          <p:nvPr>
            <p:ph type="subTitle" idx="1"/>
          </p:nvPr>
        </p:nvSpPr>
        <p:spPr/>
        <p:txBody>
          <a:bodyPr>
            <a:normAutofit/>
          </a:bodyPr>
          <a:lstStyle/>
          <a:p>
            <a:r>
              <a:rPr lang="ru-RU" dirty="0" smtClean="0"/>
              <a:t>История Нового времени</a:t>
            </a:r>
          </a:p>
          <a:p>
            <a:r>
              <a:rPr lang="ru-RU" dirty="0" smtClean="0"/>
              <a:t>7 класс</a:t>
            </a:r>
          </a:p>
          <a:p>
            <a:r>
              <a:rPr lang="ru-RU" dirty="0" smtClean="0"/>
              <a:t>1 вариант</a:t>
            </a:r>
            <a:endParaRPr lang="ru-RU"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 </a:t>
            </a:r>
            <a:r>
              <a:rPr lang="ru-RU" b="1" dirty="0" smtClean="0"/>
              <a:t>А8. </a:t>
            </a:r>
            <a:r>
              <a:rPr lang="ru-RU" dirty="0" smtClean="0"/>
              <a:t>Основу мировоззрения средневекового человека со­ставляли: </a:t>
            </a:r>
            <a:r>
              <a:rPr lang="ru-RU" sz="3200" dirty="0" smtClean="0"/>
              <a:t/>
            </a:r>
            <a:br>
              <a:rPr lang="ru-RU" sz="3200" dirty="0" smtClean="0"/>
            </a:br>
            <a:r>
              <a:rPr lang="ru-RU" sz="4000" dirty="0" smtClean="0"/>
              <a:t/>
            </a:r>
            <a:br>
              <a:rPr lang="ru-RU" sz="40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200" dirty="0" smtClean="0"/>
              <a:t>  1) научные знания </a:t>
            </a:r>
          </a:p>
          <a:p>
            <a:r>
              <a:rPr lang="ru-RU" sz="3200" dirty="0" smtClean="0"/>
              <a:t> 2) религиозные верования </a:t>
            </a:r>
          </a:p>
          <a:p>
            <a:r>
              <a:rPr lang="ru-RU" sz="3200" dirty="0" smtClean="0"/>
              <a:t>3) умения читать, писать и считать </a:t>
            </a:r>
          </a:p>
          <a:p>
            <a:r>
              <a:rPr lang="ru-RU" sz="3200" dirty="0" smtClean="0"/>
              <a:t>4) идеи гуманизма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 </a:t>
            </a:r>
            <a:r>
              <a:rPr lang="ru-RU" b="1" dirty="0" smtClean="0"/>
              <a:t>А9. </a:t>
            </a:r>
            <a:r>
              <a:rPr lang="ru-RU" dirty="0" smtClean="0"/>
              <a:t>К истории Византийской империи относится событие: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pPr marL="578358" indent="-514350"/>
            <a:r>
              <a:rPr lang="ru-RU" sz="3200" dirty="0" smtClean="0"/>
              <a:t>1)битва при Пуатье </a:t>
            </a:r>
          </a:p>
          <a:p>
            <a:pPr marL="578358" indent="-514350"/>
            <a:r>
              <a:rPr lang="ru-RU" sz="3200" dirty="0" smtClean="0"/>
              <a:t>2) войны с саксами </a:t>
            </a:r>
          </a:p>
          <a:p>
            <a:r>
              <a:rPr lang="ru-RU" sz="3200" dirty="0" smtClean="0"/>
              <a:t> 3) войны со славянами </a:t>
            </a:r>
          </a:p>
          <a:p>
            <a:r>
              <a:rPr lang="ru-RU" sz="3200" dirty="0" smtClean="0"/>
              <a:t>4) Каролингское возрождение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 </a:t>
            </a:r>
            <a:r>
              <a:rPr lang="ru-RU" b="1" dirty="0" smtClean="0"/>
              <a:t>АI0. </a:t>
            </a:r>
            <a:r>
              <a:rPr lang="ru-RU" dirty="0" smtClean="0"/>
              <a:t>Труд средневекового крестьянина отражает понятие: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200" dirty="0" smtClean="0"/>
              <a:t>1)цех 	</a:t>
            </a:r>
          </a:p>
          <a:p>
            <a:r>
              <a:rPr lang="ru-RU" sz="3200" dirty="0" smtClean="0"/>
              <a:t> 2) шедевр </a:t>
            </a:r>
          </a:p>
          <a:p>
            <a:r>
              <a:rPr lang="ru-RU" sz="3200" dirty="0" smtClean="0"/>
              <a:t>3)донжон 	</a:t>
            </a:r>
          </a:p>
          <a:p>
            <a:r>
              <a:rPr lang="ru-RU" sz="3200" dirty="0" smtClean="0"/>
              <a:t>4) барщина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900" dirty="0" smtClean="0"/>
              <a:t> </a:t>
            </a:r>
            <a:r>
              <a:rPr lang="ru-RU" sz="4900" b="1" dirty="0" smtClean="0"/>
              <a:t>А11. </a:t>
            </a:r>
            <a:r>
              <a:rPr lang="ru-RU" sz="4900" dirty="0" smtClean="0"/>
              <a:t>Третье сословие состояло из: </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200" dirty="0" smtClean="0"/>
              <a:t> 1) купцов </a:t>
            </a:r>
          </a:p>
          <a:p>
            <a:pPr lvl="0"/>
            <a:r>
              <a:rPr lang="ru-RU" sz="3200" dirty="0" smtClean="0"/>
              <a:t>2)баронов </a:t>
            </a:r>
          </a:p>
          <a:p>
            <a:pPr lvl="0"/>
            <a:r>
              <a:rPr lang="ru-RU" sz="3200" dirty="0" smtClean="0"/>
              <a:t>3)рыцарей </a:t>
            </a:r>
          </a:p>
          <a:p>
            <a:pPr lvl="0"/>
            <a:r>
              <a:rPr lang="ru-RU" sz="3200" dirty="0" smtClean="0"/>
              <a:t>4)епископов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b="1" dirty="0" smtClean="0"/>
              <a:t> А12. </a:t>
            </a:r>
            <a:r>
              <a:rPr lang="ru-RU" dirty="0" smtClean="0"/>
              <a:t>Состояние экономики, когда все необходимое производится для собственного потребления, а не для продажи, называется: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200" dirty="0" smtClean="0"/>
              <a:t> 1) личной зависимостью </a:t>
            </a:r>
          </a:p>
          <a:p>
            <a:r>
              <a:rPr lang="ru-RU" sz="3200" dirty="0" smtClean="0"/>
              <a:t>2) феодальной лестницей </a:t>
            </a:r>
          </a:p>
          <a:p>
            <a:r>
              <a:rPr lang="ru-RU" sz="3200" dirty="0" smtClean="0"/>
              <a:t>3) натуральным хозяйством </a:t>
            </a:r>
          </a:p>
          <a:p>
            <a:r>
              <a:rPr lang="ru-RU" sz="3200" dirty="0" smtClean="0"/>
              <a:t>4) феодальной повинностью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А13. Развитие сельского хозяйства и необходимость в особых знаниях и навыках в труде способствовали появлению: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200" dirty="0" smtClean="0"/>
              <a:t> 1) общины </a:t>
            </a:r>
          </a:p>
          <a:p>
            <a:r>
              <a:rPr lang="ru-RU" sz="3200" dirty="0" smtClean="0"/>
              <a:t>2) городов </a:t>
            </a:r>
          </a:p>
          <a:p>
            <a:r>
              <a:rPr lang="ru-RU" sz="3200" dirty="0" smtClean="0"/>
              <a:t> 3) государства </a:t>
            </a:r>
          </a:p>
          <a:p>
            <a:r>
              <a:rPr lang="ru-RU" sz="3200" dirty="0" smtClean="0"/>
              <a:t>4) феодальных поместий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А14. В период расцвета Средневековья города наиболее часто возникали: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578358" indent="-514350"/>
            <a:r>
              <a:rPr lang="ru-RU" dirty="0" smtClean="0"/>
              <a:t>1)</a:t>
            </a:r>
            <a:r>
              <a:rPr lang="ru-RU" sz="3200" dirty="0" smtClean="0"/>
              <a:t>около мостов </a:t>
            </a:r>
          </a:p>
          <a:p>
            <a:pPr marL="578358" indent="-514350"/>
            <a:r>
              <a:rPr lang="ru-RU" sz="3200" dirty="0" smtClean="0"/>
              <a:t>2) в густых лесах </a:t>
            </a:r>
          </a:p>
          <a:p>
            <a:r>
              <a:rPr lang="ru-RU" sz="3200" dirty="0" smtClean="0"/>
              <a:t> 3) на пустынном острове </a:t>
            </a:r>
          </a:p>
          <a:p>
            <a:r>
              <a:rPr lang="ru-RU" sz="3200" dirty="0" smtClean="0"/>
              <a:t>4) вдали от морских торговых путей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А15. Подобно ремесленникам, купцы объединялись в особые союзы, называемые: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r>
              <a:rPr lang="ru-RU" sz="3200" dirty="0" smtClean="0"/>
              <a:t>1) гильдии 	</a:t>
            </a:r>
          </a:p>
          <a:p>
            <a:r>
              <a:rPr lang="ru-RU" sz="3200" dirty="0" smtClean="0"/>
              <a:t> 2) братства </a:t>
            </a:r>
          </a:p>
          <a:p>
            <a:r>
              <a:rPr lang="ru-RU" sz="3200" dirty="0" smtClean="0"/>
              <a:t>3) уставы 	</a:t>
            </a:r>
          </a:p>
          <a:p>
            <a:r>
              <a:rPr lang="ru-RU" sz="3200" dirty="0" smtClean="0"/>
              <a:t> 4) торги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А16. С Востока в Европу привозили: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r>
              <a:rPr lang="ru-RU" sz="3200" dirty="0" smtClean="0"/>
              <a:t>1) предметы роскоши 	</a:t>
            </a:r>
          </a:p>
          <a:p>
            <a:r>
              <a:rPr lang="ru-RU" sz="3200" dirty="0" smtClean="0"/>
              <a:t>2) вино и масло </a:t>
            </a:r>
          </a:p>
          <a:p>
            <a:r>
              <a:rPr lang="ru-RU" sz="3200" dirty="0" smtClean="0"/>
              <a:t>3) зерно 	</a:t>
            </a:r>
          </a:p>
          <a:p>
            <a:r>
              <a:rPr lang="ru-RU" sz="3200" dirty="0" smtClean="0"/>
              <a:t>4) соль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А17. К концу эпохи Средних веков централизованное го­сударство сложилось: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578358" indent="-514350"/>
            <a:r>
              <a:rPr lang="ru-RU" sz="3200" dirty="0" smtClean="0"/>
              <a:t>1)в Арабском халифате </a:t>
            </a:r>
          </a:p>
          <a:p>
            <a:pPr marL="578358" indent="-514350"/>
            <a:r>
              <a:rPr lang="ru-RU" sz="3200" dirty="0" smtClean="0"/>
              <a:t> 2) во Франции </a:t>
            </a:r>
          </a:p>
          <a:p>
            <a:r>
              <a:rPr lang="ru-RU" sz="3200" dirty="0" smtClean="0"/>
              <a:t> 3) в Германии </a:t>
            </a:r>
          </a:p>
          <a:p>
            <a:r>
              <a:rPr lang="ru-RU" sz="3200" dirty="0" smtClean="0"/>
              <a:t>4) в Византии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А</a:t>
            </a:r>
            <a:r>
              <a:rPr lang="en-US" sz="4000" dirty="0" smtClean="0"/>
              <a:t>1</a:t>
            </a:r>
            <a:r>
              <a:rPr lang="ru-RU" sz="4000" dirty="0" smtClean="0"/>
              <a:t>. Средними веками (или Средневековьем) принято называть период: </a:t>
            </a:r>
            <a:r>
              <a:rPr lang="ru-RU" dirty="0" smtClean="0"/>
              <a:t/>
            </a:r>
            <a:br>
              <a:rPr lang="ru-RU" dirty="0" smtClean="0"/>
            </a:br>
            <a:endParaRPr lang="ru-RU" dirty="0"/>
          </a:p>
        </p:txBody>
      </p:sp>
      <p:sp>
        <p:nvSpPr>
          <p:cNvPr id="3" name="Подзаголовок 2"/>
          <p:cNvSpPr>
            <a:spLocks noGrp="1"/>
          </p:cNvSpPr>
          <p:nvPr>
            <p:ph type="subTitle" idx="1"/>
          </p:nvPr>
        </p:nvSpPr>
        <p:spPr>
          <a:xfrm>
            <a:off x="722376" y="3685032"/>
            <a:ext cx="7772400" cy="2552280"/>
          </a:xfrm>
        </p:spPr>
        <p:txBody>
          <a:bodyPr>
            <a:normAutofit lnSpcReduction="10000"/>
          </a:bodyPr>
          <a:lstStyle/>
          <a:p>
            <a:endParaRPr lang="ru-RU" dirty="0" smtClean="0"/>
          </a:p>
          <a:p>
            <a:pPr lvl="0"/>
            <a:r>
              <a:rPr lang="ru-RU" sz="3200" dirty="0" smtClean="0"/>
              <a:t>1)I-IX вв. 	</a:t>
            </a:r>
          </a:p>
          <a:p>
            <a:pPr lvl="0"/>
            <a:r>
              <a:rPr lang="ru-RU" sz="3200" dirty="0" smtClean="0"/>
              <a:t>2)III-XI вв. </a:t>
            </a:r>
          </a:p>
          <a:p>
            <a:pPr lvl="0"/>
            <a:r>
              <a:rPr lang="ru-RU" sz="3200" dirty="0" smtClean="0"/>
              <a:t>3) </a:t>
            </a:r>
            <a:r>
              <a:rPr lang="en-US" sz="3200" dirty="0" smtClean="0"/>
              <a:t>V-XV</a:t>
            </a:r>
            <a:r>
              <a:rPr lang="ru-RU" sz="3200" dirty="0" smtClean="0"/>
              <a:t> вв. 	</a:t>
            </a:r>
          </a:p>
          <a:p>
            <a:pPr lvl="0"/>
            <a:r>
              <a:rPr lang="ru-RU" sz="3200" dirty="0" smtClean="0"/>
              <a:t>4) VI-XIV вв.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А18. Общая черта, характерная для английского парламента и Генеральных штатов во Франции: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85000" lnSpcReduction="10000"/>
          </a:bodyPr>
          <a:lstStyle/>
          <a:p>
            <a:pPr marL="578358" indent="-514350"/>
            <a:endParaRPr lang="ru-RU" dirty="0" smtClean="0"/>
          </a:p>
          <a:p>
            <a:pPr marL="578358" indent="-514350"/>
            <a:r>
              <a:rPr lang="ru-RU" sz="3200" dirty="0" smtClean="0"/>
              <a:t>1)состояли из представителей различных сословий </a:t>
            </a:r>
          </a:p>
          <a:p>
            <a:pPr marL="578358" indent="-514350"/>
            <a:r>
              <a:rPr lang="ru-RU" sz="3200" dirty="0" smtClean="0"/>
              <a:t> 2) состояли из представителей крупных феодалов </a:t>
            </a:r>
          </a:p>
          <a:p>
            <a:pPr marL="578358" indent="-514350"/>
            <a:r>
              <a:rPr lang="ru-RU" sz="3200" dirty="0" smtClean="0"/>
              <a:t> 3) состояли из палаты лордов и палаты </a:t>
            </a:r>
            <a:r>
              <a:rPr lang="ru-RU" sz="3200" dirty="0" err="1" smtClean="0"/>
              <a:t>обшин</a:t>
            </a:r>
            <a:r>
              <a:rPr lang="ru-RU" sz="3200" dirty="0" smtClean="0"/>
              <a:t> </a:t>
            </a:r>
          </a:p>
          <a:p>
            <a:r>
              <a:rPr lang="ru-RU" sz="3200" dirty="0" smtClean="0"/>
              <a:t>4) не имели права утверждать новые налоги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А19. Как называется документ. из которого приведен отрывок?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62500" lnSpcReduction="20000"/>
          </a:bodyPr>
          <a:lstStyle/>
          <a:p>
            <a:pPr marL="578358" indent="-514350"/>
            <a:endParaRPr lang="ru-RU" dirty="0" smtClean="0"/>
          </a:p>
          <a:p>
            <a:r>
              <a:rPr lang="ru-RU" sz="2800" dirty="0" smtClean="0"/>
              <a:t>Здесь записано обследован е земель, как их королевские бароны обследовали, и е о по клятве шерифа графства, всех баронов и свободнорожденных, священника, старосты, шести вилланов из каждой де </a:t>
            </a:r>
            <a:r>
              <a:rPr lang="ru-RU" sz="2800" dirty="0" err="1" smtClean="0"/>
              <a:t>ревни</a:t>
            </a:r>
            <a:r>
              <a:rPr lang="ru-RU" sz="2800" dirty="0" smtClean="0"/>
              <a:t>. Именно, как зовется поместье, кто держал его во время Эдуарда-короля, кто теперь держит. Сколько в нем плугов на господской земле, сколько вилланов, сколько рабов, сколько свободных людей, сколько леса, сколько луга, сколько мельниц, сколько рыбных ловлей, сколько прибавилось или убавилось ... Все это трижды, именно во времена Эдуарда-короля, и когда король Вильгельм дал, и как оно есть теперь; и может ли давать больше, чем дает в настоящее время. </a:t>
            </a:r>
          </a:p>
          <a:p>
            <a:r>
              <a:rPr lang="ru-RU" sz="2800" dirty="0" smtClean="0"/>
              <a:t> </a:t>
            </a:r>
            <a:endParaRPr lang="ru-RU" sz="28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А19. Как называется документ. из которого приведен отрывок?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lnSpcReduction="10000"/>
          </a:bodyPr>
          <a:lstStyle/>
          <a:p>
            <a:pPr marL="578358" indent="-514350"/>
            <a:endParaRPr lang="ru-RU" dirty="0" smtClean="0"/>
          </a:p>
          <a:p>
            <a:r>
              <a:rPr lang="ru-RU" sz="1800" dirty="0" smtClean="0"/>
              <a:t> </a:t>
            </a:r>
            <a:r>
              <a:rPr lang="ru-RU" sz="3200" dirty="0" smtClean="0"/>
              <a:t>1) «Золотая булла» </a:t>
            </a:r>
          </a:p>
          <a:p>
            <a:r>
              <a:rPr lang="ru-RU" sz="3200" dirty="0" smtClean="0"/>
              <a:t> 2) </a:t>
            </a:r>
            <a:r>
              <a:rPr lang="ru-RU" sz="3200" dirty="0" err="1" smtClean="0"/>
              <a:t>Верденский</a:t>
            </a:r>
            <a:r>
              <a:rPr lang="ru-RU" sz="3200" dirty="0" smtClean="0"/>
              <a:t> договор </a:t>
            </a:r>
          </a:p>
          <a:p>
            <a:r>
              <a:rPr lang="ru-RU" sz="3200" dirty="0" smtClean="0"/>
              <a:t> 3) «Книга Страшного суда» </a:t>
            </a:r>
          </a:p>
          <a:p>
            <a:r>
              <a:rPr lang="ru-RU" sz="3200" dirty="0" smtClean="0"/>
              <a:t> 4) Великая хартия вольностей </a:t>
            </a:r>
          </a:p>
          <a:p>
            <a:r>
              <a:rPr lang="ru-RU" sz="2800" dirty="0" smtClean="0"/>
              <a:t> </a:t>
            </a:r>
            <a:endParaRPr lang="ru-RU" sz="28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А20. Война, которая длилась с 1337 по 1453 г., получила название: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lnSpcReduction="10000"/>
          </a:bodyPr>
          <a:lstStyle/>
          <a:p>
            <a:pPr marL="578358" indent="-514350"/>
            <a:endParaRPr lang="ru-RU" dirty="0" smtClean="0"/>
          </a:p>
          <a:p>
            <a:r>
              <a:rPr lang="ru-RU" sz="1800" dirty="0" smtClean="0"/>
              <a:t> </a:t>
            </a:r>
            <a:r>
              <a:rPr lang="ru-RU" sz="3200" dirty="0" smtClean="0"/>
              <a:t>1) Столетняя </a:t>
            </a:r>
          </a:p>
          <a:p>
            <a:r>
              <a:rPr lang="ru-RU" sz="3200" dirty="0" smtClean="0"/>
              <a:t> 2) Крестовая </a:t>
            </a:r>
          </a:p>
          <a:p>
            <a:r>
              <a:rPr lang="ru-RU" sz="3200" dirty="0" smtClean="0"/>
              <a:t> 3) Реконкиста </a:t>
            </a:r>
          </a:p>
          <a:p>
            <a:r>
              <a:rPr lang="ru-RU" sz="3200" dirty="0" smtClean="0"/>
              <a:t>4) Война Алой и Белой розы </a:t>
            </a:r>
          </a:p>
          <a:p>
            <a:r>
              <a:rPr lang="ru-RU" sz="2800" dirty="0" smtClean="0"/>
              <a:t> </a:t>
            </a:r>
            <a:endParaRPr lang="ru-RU" sz="28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А21. Орлеанской девой называют: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r>
              <a:rPr lang="ru-RU" sz="1800" dirty="0" smtClean="0"/>
              <a:t> </a:t>
            </a:r>
            <a:r>
              <a:rPr lang="ru-RU" sz="3200" dirty="0" smtClean="0"/>
              <a:t>1) прекрасную </a:t>
            </a:r>
            <a:r>
              <a:rPr lang="ru-RU" sz="3200" dirty="0" err="1" smtClean="0"/>
              <a:t>Лауру</a:t>
            </a:r>
            <a:r>
              <a:rPr lang="ru-RU" sz="3200" dirty="0" smtClean="0"/>
              <a:t> </a:t>
            </a:r>
          </a:p>
          <a:p>
            <a:r>
              <a:rPr lang="ru-RU" sz="3200" dirty="0" smtClean="0"/>
              <a:t>2) жену французского короля </a:t>
            </a:r>
          </a:p>
          <a:p>
            <a:r>
              <a:rPr lang="ru-RU" sz="3200" dirty="0" smtClean="0"/>
              <a:t>3) королеву Испании Изабеллу </a:t>
            </a:r>
          </a:p>
          <a:p>
            <a:r>
              <a:rPr lang="ru-RU" sz="3200" dirty="0" smtClean="0"/>
              <a:t> 4) героиню Франции Жанну </a:t>
            </a:r>
            <a:r>
              <a:rPr lang="ru-RU" sz="3200" dirty="0" err="1" smtClean="0"/>
              <a:t>д</a:t>
            </a:r>
            <a:r>
              <a:rPr lang="ru-RU" sz="3200" dirty="0" smtClean="0"/>
              <a:t>' </a:t>
            </a:r>
            <a:r>
              <a:rPr lang="ru-RU" sz="3200" dirty="0" err="1" smtClean="0"/>
              <a:t>Арк</a:t>
            </a:r>
            <a:r>
              <a:rPr lang="ru-RU" sz="3200" dirty="0" smtClean="0"/>
              <a:t>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А22. Прекращение междоусобных войн в </a:t>
            </a:r>
            <a:r>
              <a:rPr lang="ru-RU" dirty="0" err="1" smtClean="0"/>
              <a:t>xv</a:t>
            </a:r>
            <a:r>
              <a:rPr lang="ru-RU" dirty="0" smtClean="0"/>
              <a:t> </a:t>
            </a:r>
            <a:r>
              <a:rPr lang="ru-RU" dirty="0" err="1" smtClean="0"/>
              <a:t>в</a:t>
            </a:r>
            <a:r>
              <a:rPr lang="ru-RU" dirty="0" smtClean="0"/>
              <a:t>. в ряде стран Западной Европы связано с: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92500" lnSpcReduction="20000"/>
          </a:bodyPr>
          <a:lstStyle/>
          <a:p>
            <a:pPr marL="578358" indent="-514350"/>
            <a:endParaRPr lang="ru-RU" dirty="0" smtClean="0"/>
          </a:p>
          <a:p>
            <a:r>
              <a:rPr lang="ru-RU" sz="1800" dirty="0" smtClean="0"/>
              <a:t> </a:t>
            </a:r>
            <a:r>
              <a:rPr lang="ru-RU" sz="3200" dirty="0" smtClean="0"/>
              <a:t>1) ликвидацией рыцарства </a:t>
            </a:r>
          </a:p>
          <a:p>
            <a:r>
              <a:rPr lang="ru-RU" sz="3200" dirty="0" smtClean="0"/>
              <a:t>2) ослаблением королевской власти </a:t>
            </a:r>
          </a:p>
          <a:p>
            <a:r>
              <a:rPr lang="ru-RU" sz="3200" dirty="0" smtClean="0"/>
              <a:t> 3) образованием централизованных государств </a:t>
            </a:r>
          </a:p>
          <a:p>
            <a:r>
              <a:rPr lang="ru-RU" sz="3200" dirty="0" smtClean="0"/>
              <a:t> 4) подписанием договора о сокращении вооружения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А23. В раннем Средневековье в архитектуре Европы господствовал стиль: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406908" indent="-342900"/>
            <a:r>
              <a:rPr lang="ru-RU" sz="3200" dirty="0" smtClean="0"/>
              <a:t>1)романский </a:t>
            </a:r>
          </a:p>
          <a:p>
            <a:pPr marL="406908" indent="-342900"/>
            <a:r>
              <a:rPr lang="ru-RU" sz="3200" dirty="0" smtClean="0"/>
              <a:t>2) готический </a:t>
            </a:r>
          </a:p>
          <a:p>
            <a:pPr marL="406908" indent="-342900"/>
            <a:r>
              <a:rPr lang="ru-RU" sz="3200" dirty="0" smtClean="0"/>
              <a:t> 3) классический </a:t>
            </a:r>
          </a:p>
          <a:p>
            <a:r>
              <a:rPr lang="ru-RU" sz="3200" dirty="0" smtClean="0"/>
              <a:t> 4) гуманистический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А24. Чьи взгляды характеризует утверждение?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92500" lnSpcReduction="20000"/>
          </a:bodyPr>
          <a:lstStyle/>
          <a:p>
            <a:pPr marL="578358" indent="-514350"/>
            <a:endParaRPr lang="ru-RU" dirty="0" smtClean="0"/>
          </a:p>
          <a:p>
            <a:r>
              <a:rPr lang="ru-RU" sz="3200" dirty="0" smtClean="0"/>
              <a:t>Мир перестает быть тварью и становится «природой»; человеческое дело перестает быть служением, выражающим послушание Творцу, и само становится «творением», «творчеством»; человек, прежде слуга и раб, становится «созидателем». </a:t>
            </a:r>
          </a:p>
          <a:p>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А24. Чьи взгляды характеризует утверждение?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r>
              <a:rPr lang="ru-RU" sz="3200" dirty="0" smtClean="0"/>
              <a:t>1) иезуитов 	</a:t>
            </a:r>
          </a:p>
          <a:p>
            <a:r>
              <a:rPr lang="ru-RU" sz="3200" dirty="0" smtClean="0"/>
              <a:t>2) мистиков 	</a:t>
            </a:r>
          </a:p>
          <a:p>
            <a:r>
              <a:rPr lang="ru-RU" sz="3200" dirty="0" smtClean="0"/>
              <a:t>3) Схоластов</a:t>
            </a:r>
          </a:p>
          <a:p>
            <a:r>
              <a:rPr lang="ru-RU" sz="3200" dirty="0" smtClean="0"/>
              <a:t> 4) гуманистов</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А25. Впервые компас, порох и печатные книги появились в: </a:t>
            </a:r>
            <a:br>
              <a:rPr lang="ru-RU" dirty="0" smtClean="0"/>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578358" indent="-514350"/>
            <a:r>
              <a:rPr lang="ru-RU" sz="3200" dirty="0" smtClean="0"/>
              <a:t>1)Китае </a:t>
            </a:r>
          </a:p>
          <a:p>
            <a:pPr marL="578358" indent="-514350"/>
            <a:r>
              <a:rPr lang="ru-RU" sz="3200" dirty="0" smtClean="0"/>
              <a:t>2) Индии </a:t>
            </a:r>
          </a:p>
          <a:p>
            <a:r>
              <a:rPr lang="ru-RU" sz="3200" dirty="0" smtClean="0"/>
              <a:t> 3) государстве майя </a:t>
            </a:r>
          </a:p>
          <a:p>
            <a:r>
              <a:rPr lang="ru-RU" sz="3200" dirty="0" smtClean="0"/>
              <a:t>4) племени бушменов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3600" dirty="0" smtClean="0"/>
              <a:t> </a:t>
            </a:r>
            <a:r>
              <a:rPr lang="ru-RU" sz="4900" dirty="0" smtClean="0"/>
              <a:t>А2. Причина распада империи Карла Великого: </a:t>
            </a:r>
            <a:r>
              <a:rPr lang="ru-RU" sz="3600" dirty="0" smtClean="0"/>
              <a:t/>
            </a:r>
            <a:br>
              <a:rPr lang="ru-RU" sz="36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722376" y="3685032"/>
            <a:ext cx="7772400" cy="2552280"/>
          </a:xfrm>
        </p:spPr>
        <p:txBody>
          <a:bodyPr>
            <a:normAutofit fontScale="85000" lnSpcReduction="10000"/>
          </a:bodyPr>
          <a:lstStyle/>
          <a:p>
            <a:endParaRPr lang="ru-RU" dirty="0" smtClean="0"/>
          </a:p>
          <a:p>
            <a:r>
              <a:rPr lang="ru-RU" sz="3200" dirty="0" smtClean="0"/>
              <a:t>1) появление частной собственности </a:t>
            </a:r>
          </a:p>
          <a:p>
            <a:r>
              <a:rPr lang="ru-RU" sz="3200" dirty="0" smtClean="0"/>
              <a:t> 2) начало Великого переселения народов </a:t>
            </a:r>
          </a:p>
          <a:p>
            <a:r>
              <a:rPr lang="ru-RU" sz="3200" dirty="0" smtClean="0"/>
              <a:t> 3) отсутствие у Карла Великого наследников </a:t>
            </a:r>
          </a:p>
          <a:p>
            <a:r>
              <a:rPr lang="ru-RU" sz="3200" dirty="0" smtClean="0"/>
              <a:t> 4) отсутствие экономических связей меж</a:t>
            </a:r>
            <a:r>
              <a:rPr lang="ru-RU" sz="3200" dirty="0"/>
              <a:t>д</a:t>
            </a:r>
            <a:r>
              <a:rPr lang="ru-RU" sz="3200" dirty="0" smtClean="0"/>
              <a:t>у областями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А26. Длительные морские путешествия стали возможны благодаря появлению кораблей нового типа: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578358" indent="-514350"/>
            <a:r>
              <a:rPr lang="ru-RU" sz="3200" dirty="0" smtClean="0"/>
              <a:t>1)галер </a:t>
            </a:r>
          </a:p>
          <a:p>
            <a:pPr marL="578358" indent="-514350"/>
            <a:r>
              <a:rPr lang="ru-RU" sz="3200" dirty="0" smtClean="0"/>
              <a:t>2) триер 	</a:t>
            </a:r>
          </a:p>
          <a:p>
            <a:pPr marL="578358" indent="-514350"/>
            <a:r>
              <a:rPr lang="ru-RU" sz="3200" dirty="0" smtClean="0"/>
              <a:t> 3) каравелл </a:t>
            </a:r>
          </a:p>
          <a:p>
            <a:r>
              <a:rPr lang="ru-RU" sz="3200" dirty="0" smtClean="0"/>
              <a:t>4) парусников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А27. Знаменитым ученым Средневековья был: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578358" indent="-514350"/>
            <a:r>
              <a:rPr lang="ru-RU" sz="3200" dirty="0" smtClean="0"/>
              <a:t>1)Генрих Плантагенет </a:t>
            </a:r>
          </a:p>
          <a:p>
            <a:pPr marL="578358" indent="-514350"/>
            <a:r>
              <a:rPr lang="ru-RU" sz="3200" dirty="0" smtClean="0"/>
              <a:t> 2) </a:t>
            </a:r>
            <a:r>
              <a:rPr lang="ru-RU" sz="3200" dirty="0" err="1" smtClean="0"/>
              <a:t>Гильом</a:t>
            </a:r>
            <a:r>
              <a:rPr lang="ru-RU" sz="3200" dirty="0" smtClean="0"/>
              <a:t> </a:t>
            </a:r>
            <a:r>
              <a:rPr lang="ru-RU" sz="3200" dirty="0" err="1" smtClean="0"/>
              <a:t>Каль</a:t>
            </a:r>
            <a:r>
              <a:rPr lang="ru-RU" sz="3200" dirty="0" smtClean="0"/>
              <a:t> </a:t>
            </a:r>
          </a:p>
          <a:p>
            <a:r>
              <a:rPr lang="ru-RU" sz="3200" dirty="0" smtClean="0"/>
              <a:t> 3) Пьер Абеляр </a:t>
            </a:r>
          </a:p>
          <a:p>
            <a:r>
              <a:rPr lang="ru-RU" sz="3200" dirty="0" smtClean="0"/>
              <a:t>4) Ян Жижка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r>
              <a:rPr lang="ru-RU" sz="3600" dirty="0" smtClean="0"/>
              <a:t> В 1. Расположите в правильной хронологической последовательности события. Укажите ответ в виде последовательности буквенных обозначений выбранных элементов. </a:t>
            </a: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lnSpcReduction="10000"/>
          </a:bodyPr>
          <a:lstStyle/>
          <a:p>
            <a:pPr marL="578358" indent="-514350"/>
            <a:endParaRPr lang="ru-RU" dirty="0" smtClean="0"/>
          </a:p>
          <a:p>
            <a:r>
              <a:rPr lang="ru-RU" sz="3200" dirty="0" smtClean="0"/>
              <a:t>А) создание Испанского королевства</a:t>
            </a:r>
          </a:p>
          <a:p>
            <a:r>
              <a:rPr lang="ru-RU" sz="3200" dirty="0" smtClean="0"/>
              <a:t> Б) создание Франкского государства </a:t>
            </a:r>
          </a:p>
          <a:p>
            <a:r>
              <a:rPr lang="ru-RU" sz="3200" dirty="0" smtClean="0"/>
              <a:t>В) образование Византийской империи </a:t>
            </a:r>
          </a:p>
          <a:p>
            <a:r>
              <a:rPr lang="ru-RU" sz="3200" dirty="0" smtClean="0"/>
              <a:t>Г) образование Священной Римской империи </a:t>
            </a:r>
          </a:p>
          <a:p>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r>
              <a:rPr lang="ru-RU" sz="3600" dirty="0" smtClean="0"/>
              <a:t> </a:t>
            </a:r>
            <a:r>
              <a:rPr lang="ru-RU" sz="3200" dirty="0" smtClean="0"/>
              <a:t>В2. Расположите в правильной причинно-следственной последовательности явления. Укажите ответ в виде последовательности буквенных обозначений выбранных элементов. </a:t>
            </a:r>
            <a:br>
              <a:rPr lang="ru-RU" sz="32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85000" lnSpcReduction="10000"/>
          </a:bodyPr>
          <a:lstStyle/>
          <a:p>
            <a:pPr marL="578358" indent="-514350"/>
            <a:endParaRPr lang="ru-RU" dirty="0" smtClean="0"/>
          </a:p>
          <a:p>
            <a:r>
              <a:rPr lang="ru-RU" sz="3200" dirty="0" smtClean="0"/>
              <a:t>А) наступление феодальной раздробленности</a:t>
            </a:r>
          </a:p>
          <a:p>
            <a:r>
              <a:rPr lang="ru-RU" sz="3200" dirty="0" smtClean="0"/>
              <a:t> Б) образование централизованных государств В) укрепление собственности феодала на землю </a:t>
            </a:r>
          </a:p>
          <a:p>
            <a:r>
              <a:rPr lang="ru-RU" sz="3200" dirty="0" smtClean="0"/>
              <a:t>Г) развитие сельского хозяйства, ремесла и торговли </a:t>
            </a:r>
          </a:p>
          <a:p>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r>
              <a:rPr lang="ru-RU" sz="3200" dirty="0" smtClean="0"/>
              <a:t> </a:t>
            </a:r>
            <a:br>
              <a:rPr lang="ru-RU" sz="3200" dirty="0" smtClean="0"/>
            </a:br>
            <a:r>
              <a:rPr lang="ru-RU" sz="3200" dirty="0" smtClean="0"/>
              <a:t/>
            </a:r>
            <a:br>
              <a:rPr lang="ru-RU" sz="3200" dirty="0" smtClean="0"/>
            </a:br>
            <a:r>
              <a:rPr lang="ru-RU" dirty="0" smtClean="0"/>
              <a:t> </a:t>
            </a:r>
            <a:r>
              <a:rPr lang="ru-RU" sz="4000" dirty="0" smtClean="0"/>
              <a:t>ВЗ. Какие поговорки и крылатые выражения возникли в Средневековье? Укажите два верных ответа из пяти предложенных. </a:t>
            </a:r>
            <a:br>
              <a:rPr lang="ru-RU" sz="4000" dirty="0" smtClean="0"/>
            </a:br>
            <a:endParaRPr lang="ru-RU" sz="4000" dirty="0"/>
          </a:p>
        </p:txBody>
      </p:sp>
      <p:sp>
        <p:nvSpPr>
          <p:cNvPr id="3" name="Подзаголовок 2"/>
          <p:cNvSpPr>
            <a:spLocks noGrp="1"/>
          </p:cNvSpPr>
          <p:nvPr>
            <p:ph type="subTitle" idx="1"/>
          </p:nvPr>
        </p:nvSpPr>
        <p:spPr>
          <a:xfrm>
            <a:off x="395536" y="3685032"/>
            <a:ext cx="8099240" cy="2984328"/>
          </a:xfrm>
        </p:spPr>
        <p:txBody>
          <a:bodyPr>
            <a:normAutofit/>
          </a:bodyPr>
          <a:lstStyle/>
          <a:p>
            <a:pPr marL="578358" indent="-514350"/>
            <a:endParaRPr lang="ru-RU" dirty="0" smtClean="0"/>
          </a:p>
          <a:p>
            <a:pPr marL="578358" lvl="0" indent="-514350">
              <a:buFont typeface="+mj-lt"/>
              <a:buAutoNum type="arabicPeriod"/>
            </a:pPr>
            <a:r>
              <a:rPr lang="ru-RU" sz="2800" dirty="0" smtClean="0"/>
              <a:t>«Вассал моего вассала - не мой вассал» </a:t>
            </a:r>
          </a:p>
          <a:p>
            <a:pPr marL="578358" lvl="0" indent="-514350">
              <a:buFont typeface="+mj-lt"/>
              <a:buAutoNum type="arabicPeriod"/>
            </a:pPr>
            <a:r>
              <a:rPr lang="ru-RU" sz="2800" dirty="0" smtClean="0"/>
              <a:t>«Что с возу упало, то пропало» </a:t>
            </a:r>
          </a:p>
          <a:p>
            <a:pPr marL="578358" lvl="0" indent="-514350">
              <a:buFont typeface="+mj-lt"/>
              <a:buAutoNum type="arabicPeriod"/>
            </a:pPr>
            <a:r>
              <a:rPr lang="ru-RU" sz="2800" dirty="0" smtClean="0"/>
              <a:t>«Вавилонское столпотворение» </a:t>
            </a:r>
          </a:p>
          <a:p>
            <a:pPr marL="578358" lvl="0" indent="-514350">
              <a:buFont typeface="+mj-lt"/>
              <a:buAutoNum type="arabicPeriod"/>
            </a:pPr>
            <a:r>
              <a:rPr lang="ru-RU" sz="2800" dirty="0" smtClean="0"/>
              <a:t>«Разделяй и властвуй» </a:t>
            </a:r>
          </a:p>
          <a:p>
            <a:pPr marL="578358" lvl="0" indent="-514350">
              <a:buFont typeface="+mj-lt"/>
              <a:buAutoNum type="arabicPeriod"/>
            </a:pPr>
            <a:r>
              <a:rPr lang="ru-RU" sz="2800" dirty="0" smtClean="0"/>
              <a:t>«Гуси Рим спасли» </a:t>
            </a:r>
          </a:p>
          <a:p>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800" b="1" dirty="0" smtClean="0"/>
              <a:t>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000" dirty="0" smtClean="0"/>
              <a:t/>
            </a:r>
            <a:br>
              <a:rPr lang="ru-RU" sz="4000"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r>
              <a:rPr lang="ru-RU" sz="3200" dirty="0" smtClean="0"/>
              <a:t> </a:t>
            </a:r>
            <a:br>
              <a:rPr lang="ru-RU" sz="3200" dirty="0" smtClean="0"/>
            </a:br>
            <a:r>
              <a:rPr lang="ru-RU" sz="3200" dirty="0" smtClean="0"/>
              <a:t/>
            </a:r>
            <a:br>
              <a:rPr lang="ru-RU" sz="3200" dirty="0" smtClean="0"/>
            </a:br>
            <a:r>
              <a:rPr lang="ru-RU" sz="3100" dirty="0" smtClean="0"/>
              <a:t> В4. Какие причины заставили католическую церковь выступить инициатором Крестовых походов? Укажите два верных ответа из пяти предложенных. </a:t>
            </a:r>
            <a:r>
              <a:rPr lang="ru-RU" dirty="0" smtClean="0"/>
              <a:t/>
            </a:r>
            <a:br>
              <a:rPr lang="ru-RU" dirty="0" smtClean="0"/>
            </a:br>
            <a:endParaRPr lang="ru-RU" sz="4000" dirty="0"/>
          </a:p>
        </p:txBody>
      </p:sp>
      <p:sp>
        <p:nvSpPr>
          <p:cNvPr id="3" name="Подзаголовок 2"/>
          <p:cNvSpPr>
            <a:spLocks noGrp="1"/>
          </p:cNvSpPr>
          <p:nvPr>
            <p:ph type="subTitle" idx="1"/>
          </p:nvPr>
        </p:nvSpPr>
        <p:spPr>
          <a:xfrm>
            <a:off x="395536" y="3685032"/>
            <a:ext cx="8099240" cy="2984328"/>
          </a:xfrm>
        </p:spPr>
        <p:txBody>
          <a:bodyPr>
            <a:normAutofit fontScale="92500" lnSpcReduction="10000"/>
          </a:bodyPr>
          <a:lstStyle/>
          <a:p>
            <a:pPr marL="578358" indent="-514350"/>
            <a:endParaRPr lang="ru-RU" dirty="0" smtClean="0"/>
          </a:p>
          <a:p>
            <a:pPr marL="578358" lvl="0" indent="-514350">
              <a:buFont typeface="+mj-lt"/>
              <a:buAutoNum type="arabicPeriod"/>
            </a:pPr>
            <a:r>
              <a:rPr lang="ru-RU" sz="2800" dirty="0" smtClean="0"/>
              <a:t>изучение основ ислама </a:t>
            </a:r>
          </a:p>
          <a:p>
            <a:pPr marL="578358" lvl="0" indent="-514350">
              <a:buFont typeface="+mj-lt"/>
              <a:buAutoNum type="arabicPeriod"/>
            </a:pPr>
            <a:r>
              <a:rPr lang="ru-RU" sz="2800" dirty="0" smtClean="0"/>
              <a:t>расширение сферы влияния </a:t>
            </a:r>
          </a:p>
          <a:p>
            <a:pPr marL="578358" lvl="0" indent="-514350">
              <a:buFont typeface="+mj-lt"/>
              <a:buAutoNum type="arabicPeriod"/>
            </a:pPr>
            <a:r>
              <a:rPr lang="ru-RU" sz="2800" dirty="0" smtClean="0"/>
              <a:t>расширение торговли с Востоком </a:t>
            </a:r>
          </a:p>
          <a:p>
            <a:pPr marL="578358" lvl="0" indent="-514350">
              <a:buFont typeface="+mj-lt"/>
              <a:buAutoNum type="arabicPeriod"/>
            </a:pPr>
            <a:r>
              <a:rPr lang="ru-RU" sz="2800" dirty="0" smtClean="0"/>
              <a:t>стремление укрепить авторитет пап в Европе </a:t>
            </a:r>
          </a:p>
          <a:p>
            <a:pPr marL="578358" lvl="0" indent="-514350">
              <a:buFont typeface="+mj-lt"/>
              <a:buAutoNum type="arabicPeriod"/>
            </a:pPr>
            <a:r>
              <a:rPr lang="ru-RU" sz="2800" dirty="0" smtClean="0"/>
              <a:t>стремление стать привилегированным сословием </a:t>
            </a:r>
          </a:p>
          <a:p>
            <a:pPr marL="578358" lvl="0" indent="-514350">
              <a:buFont typeface="+mj-lt"/>
              <a:buAutoNum type="arabicPeriod"/>
            </a:pPr>
            <a:endParaRPr lang="ru-RU" sz="2800" dirty="0" smtClean="0"/>
          </a:p>
          <a:p>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2400" dirty="0" smtClean="0"/>
              <a:t>В5. Установите соответствие между историческим деяте­лем и событием. Одному элементу левого столбика соответствует один элемент правого.</a:t>
            </a:r>
            <a:endParaRPr lang="ru-RU" sz="2400" dirty="0"/>
          </a:p>
        </p:txBody>
      </p:sp>
      <p:graphicFrame>
        <p:nvGraphicFramePr>
          <p:cNvPr id="6" name="Содержимое 5"/>
          <p:cNvGraphicFramePr>
            <a:graphicFrameLocks noGrp="1"/>
          </p:cNvGraphicFramePr>
          <p:nvPr>
            <p:ph idx="1"/>
          </p:nvPr>
        </p:nvGraphicFramePr>
        <p:xfrm>
          <a:off x="457200" y="2249488"/>
          <a:ext cx="8229600" cy="4299580"/>
        </p:xfrm>
        <a:graphic>
          <a:graphicData uri="http://schemas.openxmlformats.org/drawingml/2006/table">
            <a:tbl>
              <a:tblPr firstRow="1" bandRow="1">
                <a:tableStyleId>{5C22544A-7EE6-4342-B048-85BDC9FD1C3A}</a:tableStyleId>
              </a:tblPr>
              <a:tblGrid>
                <a:gridCol w="4114800"/>
                <a:gridCol w="4114800"/>
              </a:tblGrid>
              <a:tr h="549115">
                <a:tc>
                  <a:txBody>
                    <a:bodyPr/>
                    <a:lstStyle/>
                    <a:p>
                      <a:pPr marL="27305">
                        <a:lnSpc>
                          <a:spcPct val="115000"/>
                        </a:lnSpc>
                        <a:spcAft>
                          <a:spcPts val="0"/>
                        </a:spcAft>
                      </a:pPr>
                      <a:r>
                        <a:rPr lang="ru-RU" sz="2000" dirty="0">
                          <a:latin typeface="Times New Roman"/>
                          <a:ea typeface="Times New Roman"/>
                        </a:rPr>
                        <a:t>Исторический </a:t>
                      </a:r>
                      <a:r>
                        <a:rPr lang="ru-RU" sz="2000" dirty="0" smtClean="0">
                          <a:latin typeface="Times New Roman"/>
                          <a:ea typeface="Times New Roman"/>
                        </a:rPr>
                        <a:t> деятель</a:t>
                      </a:r>
                      <a:endParaRPr lang="ru-RU" sz="2000" dirty="0">
                        <a:latin typeface="Times New Roman"/>
                        <a:ea typeface="Times New Roman"/>
                      </a:endParaRPr>
                    </a:p>
                  </a:txBody>
                  <a:tcPr marL="0" marR="0" marT="0" marB="0" anchor="ctr"/>
                </a:tc>
                <a:tc>
                  <a:txBody>
                    <a:bodyPr/>
                    <a:lstStyle/>
                    <a:p>
                      <a:pPr marR="899160" algn="r">
                        <a:lnSpc>
                          <a:spcPct val="115000"/>
                        </a:lnSpc>
                        <a:spcAft>
                          <a:spcPts val="0"/>
                        </a:spcAft>
                      </a:pPr>
                      <a:r>
                        <a:rPr lang="ru-RU" sz="2000">
                          <a:latin typeface="Times New Roman"/>
                          <a:ea typeface="Times New Roman"/>
                        </a:rPr>
                        <a:t>Событие </a:t>
                      </a:r>
                    </a:p>
                  </a:txBody>
                  <a:tcPr marL="0" marR="0" marT="0" marB="0" anchor="ctr"/>
                </a:tc>
              </a:tr>
              <a:tr h="549115">
                <a:tc>
                  <a:txBody>
                    <a:bodyPr/>
                    <a:lstStyle/>
                    <a:p>
                      <a:pPr marR="100330" algn="ctr">
                        <a:lnSpc>
                          <a:spcPct val="115000"/>
                        </a:lnSpc>
                        <a:spcAft>
                          <a:spcPts val="0"/>
                        </a:spcAft>
                      </a:pPr>
                      <a:endParaRPr lang="ru-RU" sz="2000" dirty="0">
                        <a:latin typeface="Times New Roman"/>
                        <a:ea typeface="Times New Roman"/>
                      </a:endParaRPr>
                    </a:p>
                  </a:txBody>
                  <a:tcPr marL="0" marR="0" marT="0" marB="0" anchor="ctr"/>
                </a:tc>
                <a:tc>
                  <a:txBody>
                    <a:bodyPr/>
                    <a:lstStyle/>
                    <a:p>
                      <a:pPr algn="ctr">
                        <a:lnSpc>
                          <a:spcPct val="115000"/>
                        </a:lnSpc>
                        <a:spcAft>
                          <a:spcPts val="0"/>
                        </a:spcAft>
                      </a:pPr>
                      <a:endParaRPr lang="ru-RU" sz="2000" dirty="0">
                        <a:latin typeface="Times New Roman"/>
                        <a:ea typeface="Times New Roman"/>
                      </a:endParaRPr>
                    </a:p>
                  </a:txBody>
                  <a:tcPr marL="0" marR="0" marT="0" marB="0" anchor="ctr"/>
                </a:tc>
              </a:tr>
              <a:tr h="549115">
                <a:tc>
                  <a:txBody>
                    <a:bodyPr/>
                    <a:lstStyle/>
                    <a:p>
                      <a:pPr marR="100330" algn="ctr">
                        <a:lnSpc>
                          <a:spcPct val="115000"/>
                        </a:lnSpc>
                        <a:spcAft>
                          <a:spcPts val="0"/>
                        </a:spcAft>
                      </a:pPr>
                      <a:r>
                        <a:rPr lang="ru-RU" sz="2000">
                          <a:latin typeface="Times New Roman"/>
                          <a:ea typeface="Times New Roman"/>
                        </a:rPr>
                        <a:t>А) Людовик ХI </a:t>
                      </a:r>
                    </a:p>
                  </a:txBody>
                  <a:tcPr marL="0" marR="0" marT="0" marB="0" anchor="ctr"/>
                </a:tc>
                <a:tc>
                  <a:txBody>
                    <a:bodyPr/>
                    <a:lstStyle/>
                    <a:p>
                      <a:pPr marL="109220">
                        <a:lnSpc>
                          <a:spcPct val="115000"/>
                        </a:lnSpc>
                        <a:spcAft>
                          <a:spcPts val="0"/>
                        </a:spcAft>
                      </a:pPr>
                      <a:r>
                        <a:rPr lang="ru-RU" sz="2000" dirty="0">
                          <a:latin typeface="Times New Roman"/>
                          <a:ea typeface="Times New Roman"/>
                        </a:rPr>
                        <a:t>1) основание монашеского ордена </a:t>
                      </a:r>
                    </a:p>
                  </a:txBody>
                  <a:tcPr marL="0" marR="0" marT="0" marB="0" anchor="ctr"/>
                </a:tc>
              </a:tr>
              <a:tr h="549115">
                <a:tc>
                  <a:txBody>
                    <a:bodyPr/>
                    <a:lstStyle/>
                    <a:p>
                      <a:pPr marL="27305" marR="0" indent="0" algn="l" defTabSz="914400" rtl="0" eaLnBrk="1" fontAlgn="auto" latinLnBrk="0" hangingPunct="1">
                        <a:lnSpc>
                          <a:spcPct val="115000"/>
                        </a:lnSpc>
                        <a:spcBef>
                          <a:spcPts val="0"/>
                        </a:spcBef>
                        <a:spcAft>
                          <a:spcPts val="0"/>
                        </a:spcAft>
                        <a:buClrTx/>
                        <a:buSzTx/>
                        <a:buFontTx/>
                        <a:buNone/>
                        <a:tabLst/>
                        <a:defRPr/>
                      </a:pPr>
                      <a:r>
                        <a:rPr lang="ru-RU" sz="2000" dirty="0">
                          <a:latin typeface="Times New Roman"/>
                          <a:ea typeface="Times New Roman"/>
                        </a:rPr>
                        <a:t>Б) Франциск </a:t>
                      </a:r>
                      <a:r>
                        <a:rPr lang="ru-RU" sz="2000" dirty="0" smtClean="0">
                          <a:latin typeface="Times New Roman"/>
                          <a:ea typeface="Times New Roman"/>
                        </a:rPr>
                        <a:t>Ассизский </a:t>
                      </a:r>
                    </a:p>
                    <a:p>
                      <a:pPr marL="27305">
                        <a:lnSpc>
                          <a:spcPct val="115000"/>
                        </a:lnSpc>
                        <a:spcAft>
                          <a:spcPts val="0"/>
                        </a:spcAft>
                      </a:pPr>
                      <a:endParaRPr lang="ru-RU" sz="2000" dirty="0">
                        <a:latin typeface="Times New Roman"/>
                        <a:ea typeface="Times New Roman"/>
                      </a:endParaRPr>
                    </a:p>
                  </a:txBody>
                  <a:tcPr marL="0" marR="0" marT="0" marB="0" anchor="ctr"/>
                </a:tc>
                <a:tc>
                  <a:txBody>
                    <a:bodyPr/>
                    <a:lstStyle/>
                    <a:p>
                      <a:pPr marL="109220">
                        <a:lnSpc>
                          <a:spcPct val="115000"/>
                        </a:lnSpc>
                        <a:spcAft>
                          <a:spcPts val="0"/>
                        </a:spcAft>
                      </a:pPr>
                      <a:r>
                        <a:rPr lang="ru-RU" sz="2000" dirty="0">
                          <a:latin typeface="Times New Roman"/>
                          <a:ea typeface="Times New Roman"/>
                        </a:rPr>
                        <a:t>2) завоевание Константинополя </a:t>
                      </a:r>
                    </a:p>
                  </a:txBody>
                  <a:tcPr marL="0" marR="0" marT="0" marB="0" anchor="ctr"/>
                </a:tc>
              </a:tr>
              <a:tr h="549115">
                <a:tc>
                  <a:txBody>
                    <a:bodyPr/>
                    <a:lstStyle/>
                    <a:p>
                      <a:pPr marR="198120" algn="r">
                        <a:lnSpc>
                          <a:spcPct val="115000"/>
                        </a:lnSpc>
                        <a:spcAft>
                          <a:spcPts val="0"/>
                        </a:spcAft>
                      </a:pPr>
                      <a:endParaRPr lang="ru-RU" sz="2000" dirty="0">
                        <a:latin typeface="Times New Roman"/>
                        <a:ea typeface="Times New Roman"/>
                      </a:endParaRPr>
                    </a:p>
                  </a:txBody>
                  <a:tcPr marL="0" marR="0" marT="0" marB="0" anchor="ctr"/>
                </a:tc>
                <a:tc>
                  <a:txBody>
                    <a:bodyPr/>
                    <a:lstStyle/>
                    <a:p>
                      <a:pPr marL="109220">
                        <a:lnSpc>
                          <a:spcPct val="115000"/>
                        </a:lnSpc>
                        <a:spcAft>
                          <a:spcPts val="0"/>
                        </a:spcAft>
                      </a:pPr>
                      <a:r>
                        <a:rPr lang="ru-RU" sz="2000" dirty="0">
                          <a:latin typeface="Times New Roman"/>
                          <a:ea typeface="Times New Roman"/>
                        </a:rPr>
                        <a:t>3) создание славянской письменности </a:t>
                      </a:r>
                    </a:p>
                  </a:txBody>
                  <a:tcPr marL="0" marR="0" marT="0" marB="0" anchor="ctr"/>
                </a:tc>
              </a:tr>
              <a:tr h="549115">
                <a:tc>
                  <a:txBody>
                    <a:bodyPr/>
                    <a:lstStyle/>
                    <a:p>
                      <a:pPr marL="27305">
                        <a:lnSpc>
                          <a:spcPct val="115000"/>
                        </a:lnSpc>
                        <a:spcAft>
                          <a:spcPts val="0"/>
                        </a:spcAft>
                      </a:pPr>
                      <a:r>
                        <a:rPr lang="ru-RU" sz="2000">
                          <a:latin typeface="Times New Roman"/>
                          <a:ea typeface="Times New Roman"/>
                        </a:rPr>
                        <a:t>В) Мехмед 11 </a:t>
                      </a:r>
                    </a:p>
                  </a:txBody>
                  <a:tcPr marL="0" marR="0" marT="0" marB="0" anchor="ctr"/>
                </a:tc>
                <a:tc>
                  <a:txBody>
                    <a:bodyPr/>
                    <a:lstStyle/>
                    <a:p>
                      <a:pPr marL="109220">
                        <a:lnSpc>
                          <a:spcPct val="115000"/>
                        </a:lnSpc>
                        <a:spcAft>
                          <a:spcPts val="0"/>
                        </a:spcAft>
                      </a:pPr>
                      <a:r>
                        <a:rPr lang="ru-RU" sz="2000" dirty="0">
                          <a:latin typeface="Times New Roman"/>
                          <a:ea typeface="Times New Roman"/>
                        </a:rPr>
                        <a:t>4) завершение объединения Франции </a:t>
                      </a:r>
                    </a:p>
                  </a:txBody>
                  <a:tcPr marL="0" marR="0" marT="0" marB="0" anchor="ctr"/>
                </a:tc>
              </a:tr>
              <a:tr h="549115">
                <a:tc>
                  <a:txBody>
                    <a:bodyPr/>
                    <a:lstStyle/>
                    <a:p>
                      <a:endParaRPr lang="ru-RU" dirty="0"/>
                    </a:p>
                  </a:txBody>
                  <a:tcPr/>
                </a:tc>
                <a:tc>
                  <a:txBody>
                    <a:bodyPr/>
                    <a:lstStyle/>
                    <a:p>
                      <a:endParaRPr lang="ru-RU" dirty="0"/>
                    </a:p>
                  </a:txBody>
                  <a:tcPr/>
                </a:tc>
              </a:tr>
            </a:tbl>
          </a:graphicData>
        </a:graphic>
      </p:graphicFrame>
      <p:sp>
        <p:nvSpPr>
          <p:cNvPr id="2" name="Нижний колонтитул 1"/>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836712"/>
            <a:ext cx="8229600" cy="1373088"/>
          </a:xfrm>
        </p:spPr>
        <p:txBody>
          <a:bodyPr>
            <a:noAutofit/>
          </a:bodyPr>
          <a:lstStyle/>
          <a:p>
            <a:r>
              <a:rPr lang="ru-RU" sz="2800" b="1" dirty="0" smtClean="0"/>
              <a:t>В6. </a:t>
            </a:r>
            <a:r>
              <a:rPr lang="ru-RU" sz="2800" dirty="0" smtClean="0"/>
              <a:t>Установите соответствие между понятием и определением. Одному элементу левого столбика соответствует один элемент правого. </a:t>
            </a:r>
            <a:endParaRPr lang="ru-RU" sz="2800" dirty="0"/>
          </a:p>
        </p:txBody>
      </p:sp>
      <p:graphicFrame>
        <p:nvGraphicFramePr>
          <p:cNvPr id="6" name="Содержимое 5"/>
          <p:cNvGraphicFramePr>
            <a:graphicFrameLocks noGrp="1"/>
          </p:cNvGraphicFramePr>
          <p:nvPr>
            <p:ph idx="1"/>
          </p:nvPr>
        </p:nvGraphicFramePr>
        <p:xfrm>
          <a:off x="395537" y="2249488"/>
          <a:ext cx="8291264" cy="4147655"/>
        </p:xfrm>
        <a:graphic>
          <a:graphicData uri="http://schemas.openxmlformats.org/drawingml/2006/table">
            <a:tbl>
              <a:tblPr firstRow="1" bandRow="1">
                <a:tableStyleId>{5C22544A-7EE6-4342-B048-85BDC9FD1C3A}</a:tableStyleId>
              </a:tblPr>
              <a:tblGrid>
                <a:gridCol w="4176464"/>
                <a:gridCol w="4114800"/>
              </a:tblGrid>
              <a:tr h="549115">
                <a:tc>
                  <a:txBody>
                    <a:bodyPr/>
                    <a:lstStyle/>
                    <a:p>
                      <a:pPr marR="81915" algn="ctr">
                        <a:lnSpc>
                          <a:spcPct val="115000"/>
                        </a:lnSpc>
                        <a:spcAft>
                          <a:spcPts val="0"/>
                        </a:spcAft>
                      </a:pPr>
                      <a:r>
                        <a:rPr lang="ru-RU" sz="2000" b="1" dirty="0">
                          <a:latin typeface="Times New Roman"/>
                          <a:ea typeface="Times New Roman"/>
                        </a:rPr>
                        <a:t>Понятие </a:t>
                      </a:r>
                      <a:endParaRPr lang="ru-RU" sz="2000" dirty="0">
                        <a:latin typeface="Times New Roman"/>
                        <a:ea typeface="Times New Roman"/>
                      </a:endParaRPr>
                    </a:p>
                  </a:txBody>
                  <a:tcPr marL="0" marR="0" marT="0" marB="0" anchor="ctr"/>
                </a:tc>
                <a:tc>
                  <a:txBody>
                    <a:bodyPr/>
                    <a:lstStyle/>
                    <a:p>
                      <a:pPr marR="871220" algn="r">
                        <a:lnSpc>
                          <a:spcPct val="115000"/>
                        </a:lnSpc>
                        <a:spcAft>
                          <a:spcPts val="0"/>
                        </a:spcAft>
                      </a:pPr>
                      <a:r>
                        <a:rPr lang="ru-RU" sz="2000" b="1" dirty="0">
                          <a:latin typeface="Times New Roman"/>
                          <a:ea typeface="Times New Roman"/>
                        </a:rPr>
                        <a:t>Определение </a:t>
                      </a:r>
                      <a:endParaRPr lang="ru-RU" sz="2000" dirty="0">
                        <a:latin typeface="Times New Roman"/>
                        <a:ea typeface="Times New Roman"/>
                      </a:endParaRPr>
                    </a:p>
                  </a:txBody>
                  <a:tcPr marL="0" marR="0" marT="0" marB="0" anchor="ctr"/>
                </a:tc>
              </a:tr>
              <a:tr h="549115">
                <a:tc>
                  <a:txBody>
                    <a:bodyPr/>
                    <a:lstStyle/>
                    <a:p>
                      <a:pPr algn="ctr">
                        <a:lnSpc>
                          <a:spcPct val="115000"/>
                        </a:lnSpc>
                        <a:spcAft>
                          <a:spcPts val="0"/>
                        </a:spcAft>
                      </a:pPr>
                      <a:endParaRPr lang="ru-RU" sz="2000">
                        <a:latin typeface="Times New Roman"/>
                        <a:ea typeface="Times New Roman"/>
                      </a:endParaRPr>
                    </a:p>
                  </a:txBody>
                  <a:tcPr marL="0" marR="0" marT="0" marB="0" anchor="ctr"/>
                </a:tc>
                <a:tc>
                  <a:txBody>
                    <a:bodyPr/>
                    <a:lstStyle/>
                    <a:p>
                      <a:pPr marL="112395">
                        <a:lnSpc>
                          <a:spcPct val="115000"/>
                        </a:lnSpc>
                        <a:spcAft>
                          <a:spcPts val="0"/>
                        </a:spcAft>
                      </a:pPr>
                      <a:r>
                        <a:rPr lang="ru-RU" sz="2000" dirty="0">
                          <a:latin typeface="Times New Roman"/>
                          <a:ea typeface="Times New Roman"/>
                        </a:rPr>
                        <a:t>1) собрание представителей сословий </a:t>
                      </a:r>
                    </a:p>
                  </a:txBody>
                  <a:tcPr marL="0" marR="0" marT="0" marB="0" anchor="ctr"/>
                </a:tc>
              </a:tr>
              <a:tr h="549115">
                <a:tc>
                  <a:txBody>
                    <a:bodyPr/>
                    <a:lstStyle/>
                    <a:p>
                      <a:pPr marL="17780" algn="ctr">
                        <a:lnSpc>
                          <a:spcPct val="115000"/>
                        </a:lnSpc>
                        <a:spcAft>
                          <a:spcPts val="0"/>
                        </a:spcAft>
                      </a:pPr>
                      <a:r>
                        <a:rPr lang="ru-RU" sz="2000">
                          <a:latin typeface="Times New Roman"/>
                          <a:ea typeface="Times New Roman"/>
                        </a:rPr>
                        <a:t>А) вотчина </a:t>
                      </a:r>
                    </a:p>
                  </a:txBody>
                  <a:tcPr marL="0" marR="0" marT="0" marB="0" anchor="ctr"/>
                </a:tc>
                <a:tc>
                  <a:txBody>
                    <a:bodyPr/>
                    <a:lstStyle/>
                    <a:p>
                      <a:pPr marL="255905">
                        <a:lnSpc>
                          <a:spcPct val="115000"/>
                        </a:lnSpc>
                        <a:spcAft>
                          <a:spcPts val="0"/>
                        </a:spcAft>
                      </a:pPr>
                      <a:r>
                        <a:rPr lang="ru-RU" sz="2000" dirty="0">
                          <a:latin typeface="Times New Roman"/>
                          <a:ea typeface="Times New Roman"/>
                        </a:rPr>
                        <a:t>в Испании </a:t>
                      </a:r>
                    </a:p>
                  </a:txBody>
                  <a:tcPr marL="0" marR="0" marT="0" marB="0" anchor="ctr"/>
                </a:tc>
              </a:tr>
              <a:tr h="549115">
                <a:tc>
                  <a:txBody>
                    <a:bodyPr/>
                    <a:lstStyle/>
                    <a:p>
                      <a:pPr algn="ctr">
                        <a:lnSpc>
                          <a:spcPct val="115000"/>
                        </a:lnSpc>
                        <a:spcAft>
                          <a:spcPts val="0"/>
                        </a:spcAft>
                      </a:pPr>
                      <a:endParaRPr lang="ru-RU" sz="2000">
                        <a:latin typeface="Times New Roman"/>
                        <a:ea typeface="Times New Roman"/>
                      </a:endParaRPr>
                    </a:p>
                  </a:txBody>
                  <a:tcPr marL="0" marR="0" marT="0" marB="0" anchor="ctr"/>
                </a:tc>
                <a:tc>
                  <a:txBody>
                    <a:bodyPr/>
                    <a:lstStyle/>
                    <a:p>
                      <a:pPr marL="112395">
                        <a:lnSpc>
                          <a:spcPct val="115000"/>
                        </a:lnSpc>
                        <a:spcAft>
                          <a:spcPts val="0"/>
                        </a:spcAft>
                      </a:pPr>
                      <a:r>
                        <a:rPr lang="ru-RU" sz="2000" dirty="0">
                          <a:latin typeface="Times New Roman"/>
                          <a:ea typeface="Times New Roman"/>
                        </a:rPr>
                        <a:t>2) города, освободившиеся от власти </a:t>
                      </a:r>
                    </a:p>
                  </a:txBody>
                  <a:tcPr marL="0" marR="0" marT="0" marB="0" anchor="ctr"/>
                </a:tc>
              </a:tr>
              <a:tr h="549115">
                <a:tc>
                  <a:txBody>
                    <a:bodyPr/>
                    <a:lstStyle/>
                    <a:p>
                      <a:pPr marR="81915" algn="ctr">
                        <a:lnSpc>
                          <a:spcPct val="115000"/>
                        </a:lnSpc>
                        <a:spcAft>
                          <a:spcPts val="0"/>
                        </a:spcAft>
                      </a:pPr>
                      <a:r>
                        <a:rPr lang="ru-RU" sz="2000" dirty="0">
                          <a:latin typeface="Times New Roman"/>
                          <a:ea typeface="Times New Roman"/>
                        </a:rPr>
                        <a:t>Б) коммуна </a:t>
                      </a:r>
                    </a:p>
                  </a:txBody>
                  <a:tcPr marL="0" marR="0" marT="0" marB="0" anchor="ctr"/>
                </a:tc>
                <a:tc>
                  <a:txBody>
                    <a:bodyPr/>
                    <a:lstStyle/>
                    <a:p>
                      <a:pPr marL="255905">
                        <a:lnSpc>
                          <a:spcPct val="115000"/>
                        </a:lnSpc>
                        <a:spcAft>
                          <a:spcPts val="0"/>
                        </a:spcAft>
                      </a:pPr>
                      <a:r>
                        <a:rPr lang="ru-RU" sz="2000" dirty="0">
                          <a:latin typeface="Times New Roman"/>
                          <a:ea typeface="Times New Roman"/>
                        </a:rPr>
                        <a:t>сеньоров </a:t>
                      </a:r>
                    </a:p>
                  </a:txBody>
                  <a:tcPr marL="0" marR="0" marT="0" marB="0" anchor="ctr"/>
                </a:tc>
              </a:tr>
              <a:tr h="549115">
                <a:tc>
                  <a:txBody>
                    <a:bodyPr/>
                    <a:lstStyle/>
                    <a:p>
                      <a:pPr algn="ctr">
                        <a:lnSpc>
                          <a:spcPct val="115000"/>
                        </a:lnSpc>
                        <a:spcAft>
                          <a:spcPts val="0"/>
                        </a:spcAft>
                      </a:pPr>
                      <a:endParaRPr lang="ru-RU" sz="2000">
                        <a:latin typeface="Times New Roman"/>
                        <a:ea typeface="Times New Roman"/>
                      </a:endParaRPr>
                    </a:p>
                  </a:txBody>
                  <a:tcPr marL="0" marR="0" marT="0" marB="0" anchor="ctr"/>
                </a:tc>
                <a:tc>
                  <a:txBody>
                    <a:bodyPr/>
                    <a:lstStyle/>
                    <a:p>
                      <a:pPr marL="112395">
                        <a:lnSpc>
                          <a:spcPct val="115000"/>
                        </a:lnSpc>
                        <a:spcAft>
                          <a:spcPts val="0"/>
                        </a:spcAft>
                      </a:pPr>
                      <a:r>
                        <a:rPr lang="ru-RU" sz="2000" dirty="0">
                          <a:latin typeface="Times New Roman"/>
                          <a:ea typeface="Times New Roman"/>
                        </a:rPr>
                        <a:t>3) </a:t>
                      </a:r>
                      <a:r>
                        <a:rPr lang="ru-RU" sz="2000" dirty="0" err="1">
                          <a:latin typeface="Times New Roman"/>
                          <a:ea typeface="Times New Roman"/>
                        </a:rPr>
                        <a:t>хранилише</a:t>
                      </a:r>
                      <a:r>
                        <a:rPr lang="ru-RU" sz="2000" dirty="0">
                          <a:latin typeface="Times New Roman"/>
                          <a:ea typeface="Times New Roman"/>
                        </a:rPr>
                        <a:t> больших сумм денег </a:t>
                      </a:r>
                    </a:p>
                  </a:txBody>
                  <a:tcPr marL="0" marR="0" marT="0" marB="0" anchor="ctr"/>
                </a:tc>
              </a:tr>
              <a:tr h="549115">
                <a:tc>
                  <a:txBody>
                    <a:bodyPr/>
                    <a:lstStyle/>
                    <a:p>
                      <a:pPr marR="81915" algn="ctr">
                        <a:lnSpc>
                          <a:spcPct val="115000"/>
                        </a:lnSpc>
                        <a:spcAft>
                          <a:spcPts val="0"/>
                        </a:spcAft>
                      </a:pPr>
                      <a:r>
                        <a:rPr lang="ru-RU" sz="2000" dirty="0">
                          <a:latin typeface="Times New Roman"/>
                          <a:ea typeface="Times New Roman"/>
                        </a:rPr>
                        <a:t>В) кортесы </a:t>
                      </a:r>
                    </a:p>
                  </a:txBody>
                  <a:tcPr marL="0" marR="0" marT="0" marB="0" anchor="ctr"/>
                </a:tc>
                <a:tc>
                  <a:txBody>
                    <a:bodyPr/>
                    <a:lstStyle/>
                    <a:p>
                      <a:pPr marL="112395">
                        <a:lnSpc>
                          <a:spcPct val="115000"/>
                        </a:lnSpc>
                        <a:spcAft>
                          <a:spcPts val="0"/>
                        </a:spcAft>
                      </a:pPr>
                      <a:r>
                        <a:rPr lang="ru-RU" sz="2000" dirty="0">
                          <a:latin typeface="Times New Roman"/>
                          <a:ea typeface="Times New Roman"/>
                        </a:rPr>
                        <a:t>4) хозяйство феодала, в котором работа- </a:t>
                      </a:r>
                    </a:p>
                  </a:txBody>
                  <a:tcPr marL="0" marR="0" marT="0" marB="0" anchor="ctr"/>
                </a:tc>
              </a:tr>
            </a:tbl>
          </a:graphicData>
        </a:graphic>
      </p:graphicFrame>
      <p:sp>
        <p:nvSpPr>
          <p:cNvPr id="2" name="Нижний колонтитул 1"/>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2400" b="1" dirty="0" smtClean="0"/>
              <a:t>В7. </a:t>
            </a:r>
            <a:r>
              <a:rPr lang="ru-RU" sz="2400" dirty="0" smtClean="0"/>
              <a:t>Установите соответствие между датой и событием. Одному элементу левого столбика соответствует один элемент правого. </a:t>
            </a:r>
            <a:endParaRPr lang="ru-RU" sz="2400" dirty="0"/>
          </a:p>
        </p:txBody>
      </p:sp>
      <p:graphicFrame>
        <p:nvGraphicFramePr>
          <p:cNvPr id="6" name="Содержимое 5"/>
          <p:cNvGraphicFramePr>
            <a:graphicFrameLocks noGrp="1"/>
          </p:cNvGraphicFramePr>
          <p:nvPr>
            <p:ph idx="1"/>
          </p:nvPr>
        </p:nvGraphicFramePr>
        <p:xfrm>
          <a:off x="457200" y="2249488"/>
          <a:ext cx="8229600" cy="3621974"/>
        </p:xfrm>
        <a:graphic>
          <a:graphicData uri="http://schemas.openxmlformats.org/drawingml/2006/table">
            <a:tbl>
              <a:tblPr firstRow="1" bandRow="1">
                <a:tableStyleId>{5C22544A-7EE6-4342-B048-85BDC9FD1C3A}</a:tableStyleId>
              </a:tblPr>
              <a:tblGrid>
                <a:gridCol w="4114800"/>
                <a:gridCol w="4114800"/>
              </a:tblGrid>
              <a:tr h="549115">
                <a:tc>
                  <a:txBody>
                    <a:bodyPr/>
                    <a:lstStyle/>
                    <a:p>
                      <a:pPr marR="106680" algn="ctr">
                        <a:lnSpc>
                          <a:spcPct val="115000"/>
                        </a:lnSpc>
                        <a:spcAft>
                          <a:spcPts val="0"/>
                        </a:spcAft>
                      </a:pPr>
                      <a:r>
                        <a:rPr lang="ru-RU" sz="2400" b="1" dirty="0">
                          <a:latin typeface="Times New Roman"/>
                          <a:ea typeface="Times New Roman"/>
                        </a:rPr>
                        <a:t>Дата </a:t>
                      </a:r>
                      <a:endParaRPr lang="ru-RU" sz="2400" dirty="0">
                        <a:latin typeface="Times New Roman"/>
                        <a:ea typeface="Times New Roman"/>
                      </a:endParaRPr>
                    </a:p>
                  </a:txBody>
                  <a:tcPr marL="0" marR="0" marT="0" marB="0" anchor="ctr"/>
                </a:tc>
                <a:tc>
                  <a:txBody>
                    <a:bodyPr/>
                    <a:lstStyle/>
                    <a:p>
                      <a:pPr marR="1054100" algn="r">
                        <a:lnSpc>
                          <a:spcPct val="115000"/>
                        </a:lnSpc>
                        <a:spcAft>
                          <a:spcPts val="0"/>
                        </a:spcAft>
                      </a:pPr>
                      <a:r>
                        <a:rPr lang="ru-RU" sz="2400" b="1" dirty="0">
                          <a:latin typeface="Times New Roman"/>
                          <a:ea typeface="Times New Roman"/>
                        </a:rPr>
                        <a:t>Событие </a:t>
                      </a:r>
                      <a:endParaRPr lang="ru-RU" sz="2400" dirty="0">
                        <a:latin typeface="Times New Roman"/>
                        <a:ea typeface="Times New Roman"/>
                      </a:endParaRPr>
                    </a:p>
                  </a:txBody>
                  <a:tcPr marL="0" marR="0" marT="0" marB="0" anchor="ctr"/>
                </a:tc>
              </a:tr>
              <a:tr h="549115">
                <a:tc>
                  <a:txBody>
                    <a:bodyPr/>
                    <a:lstStyle/>
                    <a:p>
                      <a:pPr marL="15240" algn="ctr">
                        <a:lnSpc>
                          <a:spcPct val="115000"/>
                        </a:lnSpc>
                        <a:spcAft>
                          <a:spcPts val="0"/>
                        </a:spcAft>
                      </a:pPr>
                      <a:r>
                        <a:rPr lang="ru-RU" sz="2400">
                          <a:latin typeface="Times New Roman"/>
                          <a:ea typeface="Times New Roman"/>
                        </a:rPr>
                        <a:t>А) 630 г. </a:t>
                      </a:r>
                    </a:p>
                  </a:txBody>
                  <a:tcPr marL="0" marR="0" marT="0" marB="0" anchor="ctr"/>
                </a:tc>
                <a:tc>
                  <a:txBody>
                    <a:bodyPr/>
                    <a:lstStyle/>
                    <a:p>
                      <a:pPr marL="109220">
                        <a:lnSpc>
                          <a:spcPct val="115000"/>
                        </a:lnSpc>
                        <a:spcAft>
                          <a:spcPts val="0"/>
                        </a:spcAft>
                      </a:pPr>
                      <a:r>
                        <a:rPr lang="ru-RU" sz="2400">
                          <a:latin typeface="Times New Roman"/>
                          <a:ea typeface="Times New Roman"/>
                        </a:rPr>
                        <a:t>1) созыв Генеральных штатов во Франции </a:t>
                      </a:r>
                    </a:p>
                  </a:txBody>
                  <a:tcPr marL="0" marR="0" marT="0" marB="0" anchor="ctr"/>
                </a:tc>
              </a:tr>
              <a:tr h="549115">
                <a:tc>
                  <a:txBody>
                    <a:bodyPr/>
                    <a:lstStyle/>
                    <a:p>
                      <a:pPr marR="106680" algn="ctr">
                        <a:lnSpc>
                          <a:spcPct val="115000"/>
                        </a:lnSpc>
                        <a:spcAft>
                          <a:spcPts val="0"/>
                        </a:spcAft>
                      </a:pPr>
                      <a:r>
                        <a:rPr lang="ru-RU" sz="2400">
                          <a:latin typeface="Times New Roman"/>
                          <a:ea typeface="Times New Roman"/>
                        </a:rPr>
                        <a:t>Б) 1204 г. </a:t>
                      </a:r>
                    </a:p>
                  </a:txBody>
                  <a:tcPr marL="0" marR="0" marT="0" marB="0" anchor="ctr"/>
                </a:tc>
                <a:tc>
                  <a:txBody>
                    <a:bodyPr/>
                    <a:lstStyle/>
                    <a:p>
                      <a:pPr marL="109220">
                        <a:lnSpc>
                          <a:spcPct val="115000"/>
                        </a:lnSpc>
                        <a:spcAft>
                          <a:spcPts val="0"/>
                        </a:spcAft>
                      </a:pPr>
                      <a:r>
                        <a:rPr lang="ru-RU" sz="2400">
                          <a:latin typeface="Times New Roman"/>
                          <a:ea typeface="Times New Roman"/>
                        </a:rPr>
                        <a:t>2) восстание Уота Тайлера </a:t>
                      </a:r>
                    </a:p>
                  </a:txBody>
                  <a:tcPr marL="0" marR="0" marT="0" marB="0" anchor="ctr"/>
                </a:tc>
              </a:tr>
              <a:tr h="549115">
                <a:tc>
                  <a:txBody>
                    <a:bodyPr/>
                    <a:lstStyle/>
                    <a:p>
                      <a:pPr marR="106680" algn="ctr">
                        <a:lnSpc>
                          <a:spcPct val="115000"/>
                        </a:lnSpc>
                        <a:spcAft>
                          <a:spcPts val="0"/>
                        </a:spcAft>
                      </a:pPr>
                      <a:r>
                        <a:rPr lang="ru-RU" sz="2400" dirty="0">
                          <a:latin typeface="Times New Roman"/>
                          <a:ea typeface="Times New Roman"/>
                        </a:rPr>
                        <a:t>В) 1381 г. </a:t>
                      </a:r>
                    </a:p>
                  </a:txBody>
                  <a:tcPr marL="0" marR="0" marT="0" marB="0" anchor="ctr"/>
                </a:tc>
                <a:tc>
                  <a:txBody>
                    <a:bodyPr/>
                    <a:lstStyle/>
                    <a:p>
                      <a:pPr marL="109220">
                        <a:lnSpc>
                          <a:spcPct val="115000"/>
                        </a:lnSpc>
                        <a:spcAft>
                          <a:spcPts val="0"/>
                        </a:spcAft>
                      </a:pPr>
                      <a:r>
                        <a:rPr lang="ru-RU" sz="2400">
                          <a:latin typeface="Times New Roman"/>
                          <a:ea typeface="Times New Roman"/>
                        </a:rPr>
                        <a:t>3) захват крестоносцами Константинополя </a:t>
                      </a:r>
                    </a:p>
                  </a:txBody>
                  <a:tcPr marL="0" marR="0" marT="0" marB="0" anchor="ctr"/>
                </a:tc>
              </a:tr>
              <a:tr h="549115">
                <a:tc>
                  <a:txBody>
                    <a:bodyPr/>
                    <a:lstStyle/>
                    <a:p>
                      <a:pPr algn="ctr">
                        <a:lnSpc>
                          <a:spcPct val="115000"/>
                        </a:lnSpc>
                        <a:spcAft>
                          <a:spcPts val="0"/>
                        </a:spcAft>
                      </a:pPr>
                      <a:endParaRPr lang="ru-RU" sz="2400">
                        <a:latin typeface="Times New Roman"/>
                        <a:ea typeface="Times New Roman"/>
                      </a:endParaRPr>
                    </a:p>
                  </a:txBody>
                  <a:tcPr marL="0" marR="0" marT="0" marB="0" anchor="ctr"/>
                </a:tc>
                <a:tc>
                  <a:txBody>
                    <a:bodyPr/>
                    <a:lstStyle/>
                    <a:p>
                      <a:pPr marL="109220">
                        <a:lnSpc>
                          <a:spcPct val="115000"/>
                        </a:lnSpc>
                        <a:spcAft>
                          <a:spcPts val="0"/>
                        </a:spcAft>
                      </a:pPr>
                      <a:r>
                        <a:rPr lang="ru-RU" sz="2400" dirty="0">
                          <a:latin typeface="Times New Roman"/>
                          <a:ea typeface="Times New Roman"/>
                        </a:rPr>
                        <a:t>4) образование Арабского государства </a:t>
                      </a:r>
                    </a:p>
                  </a:txBody>
                  <a:tcPr marL="0" marR="0" marT="0" marB="0" anchor="ctr"/>
                </a:tc>
              </a:tr>
            </a:tbl>
          </a:graphicData>
        </a:graphic>
      </p:graphicFrame>
      <p:sp>
        <p:nvSpPr>
          <p:cNvPr id="2" name="Нижний колонтитул 1"/>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692697"/>
            <a:ext cx="7772400" cy="720080"/>
          </a:xfrm>
        </p:spPr>
        <p:txBody>
          <a:bodyPr/>
          <a:lstStyle/>
          <a:p>
            <a:r>
              <a:rPr lang="ru-RU" dirty="0" smtClean="0"/>
              <a:t>Ключ</a:t>
            </a:r>
            <a:endParaRPr lang="ru-RU" dirty="0"/>
          </a:p>
        </p:txBody>
      </p:sp>
      <p:sp>
        <p:nvSpPr>
          <p:cNvPr id="3" name="Текст 2"/>
          <p:cNvSpPr>
            <a:spLocks noGrp="1"/>
          </p:cNvSpPr>
          <p:nvPr>
            <p:ph type="body" idx="1"/>
          </p:nvPr>
        </p:nvSpPr>
        <p:spPr>
          <a:xfrm>
            <a:off x="722313" y="1412776"/>
            <a:ext cx="7772400" cy="4680520"/>
          </a:xfrm>
        </p:spPr>
        <p:txBody>
          <a:bodyPr numCol="3">
            <a:normAutofit/>
          </a:bodyPr>
          <a:lstStyle/>
          <a:p>
            <a:r>
              <a:rPr lang="ru-RU" dirty="0" smtClean="0"/>
              <a:t>А1-3</a:t>
            </a:r>
          </a:p>
          <a:p>
            <a:r>
              <a:rPr lang="ru-RU" dirty="0" smtClean="0"/>
              <a:t>А2-4</a:t>
            </a:r>
          </a:p>
          <a:p>
            <a:r>
              <a:rPr lang="ru-RU" dirty="0" smtClean="0"/>
              <a:t>А3-2</a:t>
            </a:r>
          </a:p>
          <a:p>
            <a:r>
              <a:rPr lang="ru-RU" dirty="0" smtClean="0"/>
              <a:t>А4-4</a:t>
            </a:r>
          </a:p>
          <a:p>
            <a:r>
              <a:rPr lang="ru-RU" dirty="0" smtClean="0"/>
              <a:t>А5-1</a:t>
            </a:r>
          </a:p>
          <a:p>
            <a:r>
              <a:rPr lang="ru-RU" dirty="0" smtClean="0"/>
              <a:t>А6-1</a:t>
            </a:r>
          </a:p>
          <a:p>
            <a:r>
              <a:rPr lang="ru-RU" dirty="0" smtClean="0"/>
              <a:t>А7-2</a:t>
            </a:r>
          </a:p>
          <a:p>
            <a:r>
              <a:rPr lang="ru-RU" dirty="0" smtClean="0"/>
              <a:t>А8-2</a:t>
            </a:r>
          </a:p>
          <a:p>
            <a:r>
              <a:rPr lang="ru-RU" dirty="0" smtClean="0"/>
              <a:t>А9-3</a:t>
            </a:r>
          </a:p>
          <a:p>
            <a:r>
              <a:rPr lang="ru-RU" dirty="0" smtClean="0"/>
              <a:t>А10-4</a:t>
            </a:r>
          </a:p>
          <a:p>
            <a:r>
              <a:rPr lang="ru-RU" dirty="0" smtClean="0"/>
              <a:t>А11-1</a:t>
            </a:r>
          </a:p>
          <a:p>
            <a:r>
              <a:rPr lang="ru-RU" dirty="0" smtClean="0"/>
              <a:t>А12-3</a:t>
            </a:r>
          </a:p>
          <a:p>
            <a:r>
              <a:rPr lang="ru-RU" dirty="0" smtClean="0"/>
              <a:t>А13-2</a:t>
            </a:r>
          </a:p>
          <a:p>
            <a:r>
              <a:rPr lang="ru-RU" dirty="0" smtClean="0"/>
              <a:t>А14-1</a:t>
            </a:r>
          </a:p>
          <a:p>
            <a:r>
              <a:rPr lang="ru-RU" dirty="0" smtClean="0"/>
              <a:t>А15-1</a:t>
            </a:r>
          </a:p>
          <a:p>
            <a:r>
              <a:rPr lang="ru-RU" dirty="0" smtClean="0"/>
              <a:t>А16-1</a:t>
            </a:r>
          </a:p>
          <a:p>
            <a:r>
              <a:rPr lang="ru-RU" dirty="0" smtClean="0"/>
              <a:t>А17-2</a:t>
            </a:r>
          </a:p>
          <a:p>
            <a:r>
              <a:rPr lang="ru-RU" dirty="0" smtClean="0"/>
              <a:t>А18-1</a:t>
            </a:r>
          </a:p>
          <a:p>
            <a:r>
              <a:rPr lang="ru-RU" dirty="0" smtClean="0"/>
              <a:t>А19-3</a:t>
            </a:r>
          </a:p>
          <a:p>
            <a:r>
              <a:rPr lang="ru-RU" dirty="0" smtClean="0"/>
              <a:t>А20-1</a:t>
            </a:r>
          </a:p>
          <a:p>
            <a:r>
              <a:rPr lang="ru-RU" dirty="0" smtClean="0"/>
              <a:t>А21-4</a:t>
            </a:r>
          </a:p>
          <a:p>
            <a:r>
              <a:rPr lang="ru-RU" dirty="0" smtClean="0"/>
              <a:t>А22-3</a:t>
            </a:r>
          </a:p>
          <a:p>
            <a:r>
              <a:rPr lang="ru-RU" dirty="0" smtClean="0"/>
              <a:t>А23-1</a:t>
            </a:r>
          </a:p>
          <a:p>
            <a:r>
              <a:rPr lang="ru-RU" dirty="0" smtClean="0"/>
              <a:t>А24-4</a:t>
            </a:r>
          </a:p>
          <a:p>
            <a:r>
              <a:rPr lang="ru-RU" dirty="0" smtClean="0"/>
              <a:t>А25-1</a:t>
            </a:r>
          </a:p>
          <a:p>
            <a:r>
              <a:rPr lang="ru-RU" dirty="0" smtClean="0"/>
              <a:t>А26-3</a:t>
            </a:r>
          </a:p>
          <a:p>
            <a:r>
              <a:rPr lang="ru-RU" dirty="0" smtClean="0"/>
              <a:t>А27-3</a:t>
            </a:r>
          </a:p>
          <a:p>
            <a:r>
              <a:rPr lang="ru-RU" dirty="0" smtClean="0"/>
              <a:t>В1-ВБГА</a:t>
            </a:r>
          </a:p>
          <a:p>
            <a:r>
              <a:rPr lang="ru-RU" dirty="0" smtClean="0"/>
              <a:t>В2-ВАГБ</a:t>
            </a:r>
          </a:p>
          <a:p>
            <a:r>
              <a:rPr lang="ru-RU" dirty="0" smtClean="0"/>
              <a:t>В3-12</a:t>
            </a:r>
          </a:p>
          <a:p>
            <a:r>
              <a:rPr lang="ru-RU" dirty="0" smtClean="0"/>
              <a:t>В4-24</a:t>
            </a:r>
          </a:p>
          <a:p>
            <a:r>
              <a:rPr lang="ru-RU" dirty="0" smtClean="0"/>
              <a:t>В5-А4Б1В2</a:t>
            </a:r>
          </a:p>
          <a:p>
            <a:r>
              <a:rPr lang="ru-RU" dirty="0" smtClean="0"/>
              <a:t>В6-А4Б2В1</a:t>
            </a:r>
          </a:p>
          <a:p>
            <a:r>
              <a:rPr lang="ru-RU" smtClean="0"/>
              <a:t>В7-А4Б3В3</a:t>
            </a:r>
            <a:endParaRPr lang="ru-RU"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3600" dirty="0" smtClean="0"/>
              <a:t> </a:t>
            </a:r>
            <a:r>
              <a:rPr lang="ru-RU" sz="4800" dirty="0" smtClean="0"/>
              <a:t>АЗ. О каком историческом деятеле идет речь в отрывке из документа? </a:t>
            </a:r>
            <a:br>
              <a:rPr lang="ru-RU" sz="48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77500" lnSpcReduction="20000"/>
          </a:bodyPr>
          <a:lstStyle/>
          <a:p>
            <a:endParaRPr lang="ru-RU" dirty="0" smtClean="0"/>
          </a:p>
          <a:p>
            <a:r>
              <a:rPr lang="ru-RU" sz="2800" dirty="0" smtClean="0"/>
              <a:t>По прошествии года приказал он собраться все­му войску с оружием, чтобы показать на Мартовском поле, насколько исправно содержится это оружие. И вот, когда обходил там ряды, подошел к тому, кто разрубил чашу, и сказал ему: «Никто не содержит в та­ком непорядке оружие, как ты", - и, вырвавши у него секиру, бросил ее на землю. А когда тот наклонился, чтобы поднять ее, король, взмахнувши своею секи­рою, разрубил ему голову: «Так, - сказал он, - ты по­ступил с чашею в </a:t>
            </a:r>
            <a:r>
              <a:rPr lang="ru-RU" sz="2800" dirty="0" err="1" smtClean="0"/>
              <a:t>Суассоне</a:t>
            </a:r>
            <a:r>
              <a:rPr lang="ru-RU" sz="2800" dirty="0" smtClean="0"/>
              <a:t> ••. </a:t>
            </a:r>
            <a:endParaRPr lang="ru-RU" sz="28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3600" dirty="0" smtClean="0"/>
              <a:t> </a:t>
            </a:r>
            <a:r>
              <a:rPr lang="ru-RU" sz="4800" dirty="0" smtClean="0"/>
              <a:t>АЗ. О каком историческом деятеле идет речь в отрывке из документа? </a:t>
            </a:r>
            <a:br>
              <a:rPr lang="ru-RU" sz="48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600" dirty="0" smtClean="0"/>
              <a:t>1) об Османе </a:t>
            </a:r>
          </a:p>
          <a:p>
            <a:r>
              <a:rPr lang="ru-RU" sz="3600" dirty="0" smtClean="0"/>
              <a:t> 2) о </a:t>
            </a:r>
            <a:r>
              <a:rPr lang="ru-RU" sz="3600" dirty="0" err="1" smtClean="0"/>
              <a:t>Хлодвиге</a:t>
            </a:r>
            <a:r>
              <a:rPr lang="ru-RU" sz="3600" dirty="0" smtClean="0"/>
              <a:t> </a:t>
            </a:r>
          </a:p>
          <a:p>
            <a:r>
              <a:rPr lang="ru-RU" sz="3600" dirty="0" smtClean="0"/>
              <a:t> 3) о Юстиниане </a:t>
            </a:r>
          </a:p>
          <a:p>
            <a:r>
              <a:rPr lang="ru-RU" sz="3600" dirty="0" smtClean="0"/>
              <a:t> 4) о Вильгельме Завоевателе </a:t>
            </a:r>
            <a:endParaRPr lang="ru-RU" sz="36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3600" dirty="0" smtClean="0"/>
              <a:t> </a:t>
            </a:r>
            <a:r>
              <a:rPr lang="ru-RU" dirty="0" smtClean="0"/>
              <a:t>А4. В Средневековье возникла новая религия: </a:t>
            </a:r>
            <a:br>
              <a:rPr lang="ru-RU" dirty="0" smtClean="0"/>
            </a:br>
            <a:r>
              <a:rPr lang="ru-RU" sz="4800" dirty="0" smtClean="0"/>
              <a:t/>
            </a:r>
            <a:br>
              <a:rPr lang="ru-RU" sz="48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600" dirty="0" smtClean="0"/>
              <a:t>1) христианство 	</a:t>
            </a:r>
          </a:p>
          <a:p>
            <a:r>
              <a:rPr lang="ru-RU" sz="3600" dirty="0" smtClean="0"/>
              <a:t>2) язычество </a:t>
            </a:r>
          </a:p>
          <a:p>
            <a:r>
              <a:rPr lang="ru-RU" sz="3600" dirty="0" smtClean="0"/>
              <a:t>3)Буддизм</a:t>
            </a:r>
          </a:p>
          <a:p>
            <a:r>
              <a:rPr lang="ru-RU" sz="3600" dirty="0" smtClean="0"/>
              <a:t>4) ислам	</a:t>
            </a:r>
            <a:endParaRPr lang="ru-RU" sz="36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 А5. Земельное владение, дававшееся при условии  несения военной службы и передаваемое по наследству называлось:</a:t>
            </a:r>
            <a:br>
              <a:rPr lang="ru-RU" sz="40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600" dirty="0" smtClean="0"/>
              <a:t> 1) феод </a:t>
            </a:r>
          </a:p>
          <a:p>
            <a:pPr lvl="0"/>
            <a:r>
              <a:rPr lang="ru-RU" sz="3600" dirty="0" smtClean="0"/>
              <a:t>2)домен </a:t>
            </a:r>
          </a:p>
          <a:p>
            <a:pPr lvl="0"/>
            <a:r>
              <a:rPr lang="ru-RU" sz="3600" dirty="0" smtClean="0"/>
              <a:t>3)орден </a:t>
            </a:r>
          </a:p>
          <a:p>
            <a:pPr lvl="0"/>
            <a:r>
              <a:rPr lang="ru-RU" sz="3600" dirty="0" smtClean="0"/>
              <a:t>4)майордом </a:t>
            </a:r>
            <a:endParaRPr lang="ru-RU" sz="36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 </a:t>
            </a:r>
            <a:r>
              <a:rPr lang="ru-RU" sz="4000" b="1" dirty="0" smtClean="0"/>
              <a:t>А6. </a:t>
            </a:r>
            <a:r>
              <a:rPr lang="ru-RU" sz="4000" dirty="0" smtClean="0"/>
              <a:t>Право феодала собирать налоги с подвластного населения и судить его свидетельствовало о: </a:t>
            </a:r>
            <a:br>
              <a:rPr lang="ru-RU" sz="4000" dirty="0" smtClean="0"/>
            </a:br>
            <a:r>
              <a:rPr lang="ru-RU" sz="4000" dirty="0" smtClean="0"/>
              <a:t/>
            </a:r>
            <a:br>
              <a:rPr lang="ru-RU" sz="40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fontScale="77500" lnSpcReduction="20000"/>
          </a:bodyPr>
          <a:lstStyle/>
          <a:p>
            <a:endParaRPr lang="ru-RU" dirty="0" smtClean="0"/>
          </a:p>
          <a:p>
            <a:pPr marL="806958" indent="-742950"/>
            <a:r>
              <a:rPr lang="ru-RU" sz="3600" dirty="0" smtClean="0"/>
              <a:t>1)наступлении периода феодальной раздробленности </a:t>
            </a:r>
          </a:p>
          <a:p>
            <a:pPr marL="806958" indent="-742950"/>
            <a:r>
              <a:rPr lang="ru-RU" sz="3600" dirty="0" smtClean="0"/>
              <a:t> 2) создании централизованного государства </a:t>
            </a:r>
          </a:p>
          <a:p>
            <a:r>
              <a:rPr lang="ru-RU" sz="3600" dirty="0" smtClean="0"/>
              <a:t>3) развитии товарно-денежных отношений </a:t>
            </a:r>
          </a:p>
          <a:p>
            <a:r>
              <a:rPr lang="ru-RU" sz="3600" dirty="0" smtClean="0"/>
              <a:t> 4) формировании </a:t>
            </a:r>
            <a:r>
              <a:rPr lang="ru-RU" sz="3600" dirty="0" err="1" smtClean="0"/>
              <a:t>правовorо</a:t>
            </a:r>
            <a:r>
              <a:rPr lang="ru-RU" sz="3600" dirty="0" smtClean="0"/>
              <a:t> государства </a:t>
            </a:r>
            <a:endParaRPr lang="ru-RU" sz="36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400" dirty="0" smtClean="0"/>
              <a:t/>
            </a:r>
            <a:br>
              <a:rPr lang="ru-RU" sz="4400" dirty="0" smtClean="0"/>
            </a:br>
            <a:r>
              <a:rPr lang="ru-RU" sz="4000" dirty="0" smtClean="0"/>
              <a:t/>
            </a:r>
            <a:br>
              <a:rPr lang="ru-RU" sz="4000" dirty="0" smtClean="0"/>
            </a:br>
            <a:r>
              <a:rPr lang="ru-RU" sz="4000" dirty="0" smtClean="0"/>
              <a:t> </a:t>
            </a:r>
            <a:r>
              <a:rPr lang="ru-RU" sz="3600" dirty="0" smtClean="0"/>
              <a:t>А 7. Участие в военном походе со своим отрядом, участие в суде сеньора и выкуп его из плена являлись обязанностями: </a:t>
            </a:r>
            <a:br>
              <a:rPr lang="ru-RU" sz="3600" dirty="0" smtClean="0"/>
            </a:br>
            <a:r>
              <a:rPr lang="ru-RU" sz="4000" dirty="0" smtClean="0"/>
              <a:t/>
            </a:r>
            <a:br>
              <a:rPr lang="ru-RU" sz="40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3685032"/>
            <a:ext cx="8099240" cy="2984328"/>
          </a:xfrm>
        </p:spPr>
        <p:txBody>
          <a:bodyPr>
            <a:normAutofit/>
          </a:bodyPr>
          <a:lstStyle/>
          <a:p>
            <a:endParaRPr lang="ru-RU" dirty="0" smtClean="0"/>
          </a:p>
          <a:p>
            <a:r>
              <a:rPr lang="ru-RU" sz="3200" dirty="0" smtClean="0"/>
              <a:t> 1) церкви </a:t>
            </a:r>
          </a:p>
          <a:p>
            <a:pPr lvl="0"/>
            <a:r>
              <a:rPr lang="ru-RU" sz="3200" dirty="0" smtClean="0"/>
              <a:t>2)вассала </a:t>
            </a:r>
          </a:p>
          <a:p>
            <a:pPr lvl="0"/>
            <a:r>
              <a:rPr lang="ru-RU" sz="3200" dirty="0" smtClean="0"/>
              <a:t>3)короля </a:t>
            </a:r>
          </a:p>
          <a:p>
            <a:pPr lvl="0"/>
            <a:r>
              <a:rPr lang="ru-RU" sz="3200" dirty="0" smtClean="0"/>
              <a:t>4)крестьянина </a:t>
            </a:r>
            <a:endParaRPr lang="ru-RU" sz="3200" dirty="0"/>
          </a:p>
        </p:txBody>
      </p:sp>
      <p:sp>
        <p:nvSpPr>
          <p:cNvPr id="4" name="Нижний колонтитул 3"/>
          <p:cNvSpPr>
            <a:spLocks noGrp="1"/>
          </p:cNvSpPr>
          <p:nvPr>
            <p:ph type="ftr" sz="quarter" idx="11"/>
          </p:nvPr>
        </p:nvSpPr>
        <p:spPr/>
        <p:txBody>
          <a:bodyPr/>
          <a:lstStyle/>
          <a:p>
            <a:r>
              <a:rPr lang="ru-RU" smtClean="0"/>
              <a:t>У4У.РФ</a:t>
            </a: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66</TotalTime>
  <Words>1012</Words>
  <Application>Microsoft Office PowerPoint</Application>
  <PresentationFormat>Экран (4:3)</PresentationFormat>
  <Paragraphs>309</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Городская</vt:lpstr>
      <vt:lpstr>Тест 1 . Итоговый по курсу «История Средних веков»  </vt:lpstr>
      <vt:lpstr>      А1. Средними веками (или Средневековьем) принято называть период:  </vt:lpstr>
      <vt:lpstr>       А2. Причина распада империи Карла Великого:   </vt:lpstr>
      <vt:lpstr>       АЗ. О каком историческом деятеле идет речь в отрывке из документа?   </vt:lpstr>
      <vt:lpstr>       АЗ. О каком историческом деятеле идет речь в отрывке из документа?   </vt:lpstr>
      <vt:lpstr>       А4. В Средневековье возникла новая религия:    </vt:lpstr>
      <vt:lpstr>       А5. Земельное владение, дававшееся при условии  несения военной службы и передаваемое по наследству называлось:  </vt:lpstr>
      <vt:lpstr>       А6. Право феодала собирать налоги с подвластного населения и судить его свидетельствовало о:    </vt:lpstr>
      <vt:lpstr>       А 7. Участие в военном походе со своим отрядом, участие в суде сеньора и выкуп его из плена являлись обязанностями:    </vt:lpstr>
      <vt:lpstr>       А8. Основу мировоззрения средневекового человека со­ставляли:    </vt:lpstr>
      <vt:lpstr>       А9. К истории Византийской империи относится событие:    </vt:lpstr>
      <vt:lpstr>       АI0. Труд средневекового крестьянина отражает понятие:    </vt:lpstr>
      <vt:lpstr>       А11. Третье сословие состояло из:   </vt:lpstr>
      <vt:lpstr>               А12. Состояние экономики, когда все необходимое производится для собственного потребления, а не для продажи, называется:  </vt:lpstr>
      <vt:lpstr>               А13. Развитие сельского хозяйства и необходимость в особых знаниях и навыках в труде способствовали появлению:  </vt:lpstr>
      <vt:lpstr>               А14. В период расцвета Средневековья города наиболее часто возникали:   </vt:lpstr>
      <vt:lpstr>               А15. Подобно ремесленникам, купцы объединялись в особые союзы, называемые:    </vt:lpstr>
      <vt:lpstr>               А16. С Востока в Европу привозили:     </vt:lpstr>
      <vt:lpstr>                    А17. К концу эпохи Средних веков централизованное го­сударство сложилось:  </vt:lpstr>
      <vt:lpstr>                    А18. Общая черта, характерная для английского парламента и Генеральных штатов во Франции:  </vt:lpstr>
      <vt:lpstr>                    А19. Как называется документ. из которого приведен отрывок?  </vt:lpstr>
      <vt:lpstr>                    А19. Как называется документ. из которого приведен отрывок?  </vt:lpstr>
      <vt:lpstr>                    А20. Война, которая длилась с 1337 по 1453 г., получила название:  </vt:lpstr>
      <vt:lpstr>                    А21. Орлеанской девой называют:   </vt:lpstr>
      <vt:lpstr>                    А22. Прекращение междоусобных войн в xv в. в ряде стран Западной Европы связано с:    </vt:lpstr>
      <vt:lpstr>                    А23. В раннем Средневековье в архитектуре Европы господствовал стиль:    </vt:lpstr>
      <vt:lpstr>                    А24. Чьи взгляды характеризует утверждение?    </vt:lpstr>
      <vt:lpstr>                    А24. Чьи взгляды характеризует утверждение?    </vt:lpstr>
      <vt:lpstr>                    А25. Впервые компас, порох и печатные книги появились в:    </vt:lpstr>
      <vt:lpstr>                     А26. Длительные морские путешествия стали возможны благодаря появлению кораблей нового типа:   </vt:lpstr>
      <vt:lpstr>                      А27. Знаменитым ученым Средневековья был:   </vt:lpstr>
      <vt:lpstr>                         В 1. Расположите в правильной хронологической последовательности события. Укажите ответ в виде последовательности буквенных обозначений выбранных элементов.  </vt:lpstr>
      <vt:lpstr>                         В2. Расположите в правильной причинно-следственной последовательности явления. Укажите ответ в виде последовательности буквенных обозначений выбранных элементов.   </vt:lpstr>
      <vt:lpstr>                            ВЗ. Какие поговорки и крылатые выражения возникли в Средневековье? Укажите два верных ответа из пяти предложенных.  </vt:lpstr>
      <vt:lpstr>                            В4. Какие причины заставили католическую церковь выступить инициатором Крестовых походов? Укажите два верных ответа из пяти предложенных.  </vt:lpstr>
      <vt:lpstr>В5. Установите соответствие между историческим деяте­лем и событием. Одному элементу левого столбика соответствует один элемент правого.</vt:lpstr>
      <vt:lpstr>В6. Установите соответствие между понятием и определением. Одному элементу левого столбика соответствует один элемент правого. </vt:lpstr>
      <vt:lpstr>В7. Установите соответствие между датой и событием. Одному элементу левого столбика соответствует один элемент правого. </vt:lpstr>
      <vt:lpstr>Ключ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 1 . Итоговый по курсу «История Средних веков»</dc:title>
  <dc:creator>Дом</dc:creator>
  <cp:lastModifiedBy>Leon</cp:lastModifiedBy>
  <cp:revision>9</cp:revision>
  <dcterms:created xsi:type="dcterms:W3CDTF">2013-02-13T14:32:54Z</dcterms:created>
  <dcterms:modified xsi:type="dcterms:W3CDTF">2018-11-18T18:29:38Z</dcterms:modified>
</cp:coreProperties>
</file>