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0" r:id="rId14"/>
    <p:sldId id="272" r:id="rId15"/>
    <p:sldId id="273" r:id="rId16"/>
    <p:sldId id="274" r:id="rId17"/>
    <p:sldId id="275" r:id="rId18"/>
    <p:sldId id="261" r:id="rId19"/>
    <p:sldId id="266" r:id="rId20"/>
    <p:sldId id="271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FC5A24-2535-4321-82B3-2F7E4089B587}" type="datetimeFigureOut">
              <a:rPr lang="ru-RU" smtClean="0"/>
              <a:t>18.11.2018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1EABBF-21E7-4850-BBB8-8F8E6AF4EC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5657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4F035B9-0972-40BF-A53B-35F176A6CF9A}" type="datetime1">
              <a:rPr lang="ru-RU" smtClean="0"/>
              <a:t>18.11.2018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CF8EE00-23BE-4822-9D4A-79D87DF2D8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2E6BE-FAF7-4B45-BA52-CC4949209C66}" type="datetime1">
              <a:rPr lang="ru-RU" smtClean="0"/>
              <a:t>18.11.2018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8EE00-23BE-4822-9D4A-79D87DF2D8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466CF-675E-4CA3-9916-EAD527E7003D}" type="datetime1">
              <a:rPr lang="ru-RU" smtClean="0"/>
              <a:t>18.11.2018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8EE00-23BE-4822-9D4A-79D87DF2D8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AD1BA-3E10-403E-B730-A3B9FD90AD83}" type="datetime1">
              <a:rPr lang="ru-RU" smtClean="0"/>
              <a:t>18.11.2018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8EE00-23BE-4822-9D4A-79D87DF2D8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D933B-25FC-41D3-82E5-DCBE1FFAC536}" type="datetime1">
              <a:rPr lang="ru-RU" smtClean="0"/>
              <a:t>18.11.2018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8EE00-23BE-4822-9D4A-79D87DF2D8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3162-5204-4397-ABFE-277C183852B5}" type="datetime1">
              <a:rPr lang="ru-RU" smtClean="0"/>
              <a:t>18.11.2018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8EE00-23BE-4822-9D4A-79D87DF2D8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2F0A805-98BC-4910-A781-2D1F3AC70ED5}" type="datetime1">
              <a:rPr lang="ru-RU" smtClean="0"/>
              <a:t>18.11.2018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CF8EE00-23BE-4822-9D4A-79D87DF2D8D3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DA3DAF0-B33C-4823-8C3A-9C2C6381814A}" type="datetime1">
              <a:rPr lang="ru-RU" smtClean="0"/>
              <a:t>18.11.2018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CF8EE00-23BE-4822-9D4A-79D87DF2D8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6BB3-3283-436B-9D37-4B7B9999B14D}" type="datetime1">
              <a:rPr lang="ru-RU" smtClean="0"/>
              <a:t>18.11.2018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8EE00-23BE-4822-9D4A-79D87DF2D8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066B-A281-4E6D-B02E-6D288142C692}" type="datetime1">
              <a:rPr lang="ru-RU" smtClean="0"/>
              <a:t>18.11.2018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8EE00-23BE-4822-9D4A-79D87DF2D8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4BCC2-2BF4-4F07-AC58-A709A1F4DE9D}" type="datetime1">
              <a:rPr lang="ru-RU" smtClean="0"/>
              <a:t>18.11.2018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8EE00-23BE-4822-9D4A-79D87DF2D8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B37BF54-DB23-4093-880C-10349F4DC24F}" type="datetime1">
              <a:rPr lang="ru-RU" smtClean="0"/>
              <a:t>18.11.2018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CF8EE00-23BE-4822-9D4A-79D87DF2D8D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1512912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400" dirty="0" smtClean="0"/>
              <a:t> </a:t>
            </a:r>
            <a:br>
              <a:rPr lang="ru-RU" sz="44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3100" dirty="0" smtClean="0"/>
              <a:t>Тест 12-13. Начало Реформации в Европе. </a:t>
            </a:r>
            <a:br>
              <a:rPr lang="ru-RU" sz="3100" dirty="0" smtClean="0"/>
            </a:br>
            <a:r>
              <a:rPr lang="ru-RU" sz="3100" dirty="0" smtClean="0"/>
              <a:t>Обновление христианства </a:t>
            </a:r>
            <a:br>
              <a:rPr lang="ru-RU" sz="3100" dirty="0" smtClean="0"/>
            </a:br>
            <a:r>
              <a:rPr lang="ru-RU" sz="3100" dirty="0" smtClean="0"/>
              <a:t> Распространение Реформации в Европе. Контрреформация </a:t>
            </a:r>
            <a:endParaRPr lang="ru-RU" sz="31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7 класс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А9. Сторонников Реформации во всех странах Европы обобщенно называют: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1) православными</a:t>
            </a:r>
          </a:p>
          <a:p>
            <a:r>
              <a:rPr lang="ru-RU" sz="3600" dirty="0" smtClean="0"/>
              <a:t> 2) протестантами </a:t>
            </a:r>
          </a:p>
          <a:p>
            <a:r>
              <a:rPr lang="ru-RU" sz="3600" dirty="0" smtClean="0"/>
              <a:t> 3) иезуитами</a:t>
            </a:r>
          </a:p>
          <a:p>
            <a:r>
              <a:rPr lang="ru-RU" sz="3600" dirty="0" smtClean="0"/>
              <a:t> 4) пасторами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А10. Главной моральной ценностью кальвинизм провозглашал: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1) почитание власти папы римского </a:t>
            </a:r>
          </a:p>
          <a:p>
            <a:r>
              <a:rPr lang="ru-RU" sz="3600" dirty="0" smtClean="0"/>
              <a:t>2) презрение к богатству </a:t>
            </a:r>
          </a:p>
          <a:p>
            <a:r>
              <a:rPr lang="ru-RU" sz="3600" dirty="0" smtClean="0"/>
              <a:t> 3) борьбу с ересью </a:t>
            </a:r>
          </a:p>
          <a:p>
            <a:r>
              <a:rPr lang="ru-RU" sz="3600" dirty="0" smtClean="0"/>
              <a:t> 4) упорный труд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А11. «Женевским папой» в период Реформации называли: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1) Ж. Кальвина</a:t>
            </a:r>
          </a:p>
          <a:p>
            <a:r>
              <a:rPr lang="ru-RU" sz="3600" dirty="0" smtClean="0"/>
              <a:t>2) М. Лютера </a:t>
            </a:r>
          </a:p>
          <a:p>
            <a:r>
              <a:rPr lang="ru-RU" sz="3600" dirty="0" smtClean="0"/>
              <a:t>3) Г. Галилея</a:t>
            </a:r>
          </a:p>
          <a:p>
            <a:r>
              <a:rPr lang="ru-RU" sz="3600" dirty="0" smtClean="0"/>
              <a:t>4) И. Лойолу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А12. Последствие победы Реформации в ряде стран Европы: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1) укрепление светской власти </a:t>
            </a:r>
          </a:p>
          <a:p>
            <a:r>
              <a:rPr lang="ru-RU" sz="3600" dirty="0" smtClean="0"/>
              <a:t> 2) упадок капиталистического хозяйства </a:t>
            </a:r>
          </a:p>
          <a:p>
            <a:r>
              <a:rPr lang="ru-RU" sz="3600" dirty="0" smtClean="0"/>
              <a:t> 3) окончательное закрепощение крестьян </a:t>
            </a:r>
          </a:p>
          <a:p>
            <a:r>
              <a:rPr lang="ru-RU" sz="3600" dirty="0" smtClean="0"/>
              <a:t>4) усиление религиозного влияния на сознание людей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А13. Кальвинистскую церковь по-другому еще называют: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1) пресвитерианской</a:t>
            </a:r>
          </a:p>
          <a:p>
            <a:r>
              <a:rPr lang="ru-RU" sz="3600" dirty="0" smtClean="0"/>
              <a:t> 2) лютеранской </a:t>
            </a:r>
          </a:p>
          <a:p>
            <a:r>
              <a:rPr lang="ru-RU" sz="3600" dirty="0" smtClean="0"/>
              <a:t> 3) католической</a:t>
            </a:r>
          </a:p>
          <a:p>
            <a:r>
              <a:rPr lang="ru-RU" sz="3600" dirty="0" smtClean="0"/>
              <a:t> 4) религиозной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А14. Главный лозунг кальвинистской церкви: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 1) «Молись и работай!» </a:t>
            </a:r>
          </a:p>
          <a:p>
            <a:r>
              <a:rPr lang="ru-RU" sz="3600" dirty="0" smtClean="0"/>
              <a:t> 2) «Чья страна, того и вера!» </a:t>
            </a:r>
          </a:p>
          <a:p>
            <a:r>
              <a:rPr lang="ru-RU" sz="3600" dirty="0" smtClean="0"/>
              <a:t> 3) «Власть должна быть отдана простому народу!» </a:t>
            </a:r>
          </a:p>
          <a:p>
            <a:r>
              <a:rPr lang="ru-RU" sz="3600" dirty="0" smtClean="0"/>
              <a:t> 4) «Папе надлежит повиноваться без всяких разговоров!»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А15. Центром кальвинистской церкви в период Реформации стал город: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 1) Лондон</a:t>
            </a:r>
          </a:p>
          <a:p>
            <a:r>
              <a:rPr lang="ru-RU" sz="3600" dirty="0" smtClean="0"/>
              <a:t> 2) Женева </a:t>
            </a:r>
          </a:p>
          <a:p>
            <a:r>
              <a:rPr lang="ru-RU" sz="3600" dirty="0" smtClean="0"/>
              <a:t>3) Париж</a:t>
            </a:r>
          </a:p>
          <a:p>
            <a:r>
              <a:rPr lang="ru-RU" sz="3600" dirty="0" smtClean="0"/>
              <a:t>4) Рим </a:t>
            </a:r>
          </a:p>
          <a:p>
            <a:endParaRPr lang="ru-RU" sz="36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А16. Последствие победы Реформации в ряде стран Европы: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/>
              <a:t> 1) укрепление власти папы римского </a:t>
            </a:r>
          </a:p>
          <a:p>
            <a:r>
              <a:rPr lang="ru-RU" sz="3200" dirty="0" smtClean="0"/>
              <a:t> 2) полная ликвидация феодальных отношений </a:t>
            </a:r>
          </a:p>
          <a:p>
            <a:r>
              <a:rPr lang="ru-RU" sz="3200" dirty="0" smtClean="0"/>
              <a:t> 3) развитие капиталистического хозяйства </a:t>
            </a:r>
          </a:p>
          <a:p>
            <a:r>
              <a:rPr lang="ru-RU" sz="3200" dirty="0" smtClean="0"/>
              <a:t> 4) полный отказ большинства людей от веры в Бога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>В1. Установите соответствие между датой и событием. Одному элементу левого столбика соответствует один элемент правого.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300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marL="203835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/>
                          <a:ea typeface="Times New Roman"/>
                          <a:cs typeface="Times New Roman"/>
                        </a:rPr>
                        <a:t>Дата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1017905">
                        <a:spcAft>
                          <a:spcPts val="0"/>
                        </a:spcAft>
                      </a:pPr>
                      <a:r>
                        <a:rPr lang="ru-RU" sz="2000">
                          <a:latin typeface="Arial"/>
                          <a:ea typeface="Times New Roman"/>
                          <a:cs typeface="Times New Roman"/>
                        </a:rPr>
                        <a:t>Событие 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33020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/>
                          <a:ea typeface="Times New Roman"/>
                          <a:cs typeface="Times New Roman"/>
                        </a:rPr>
                        <a:t>А) 1517г.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12395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/>
                          <a:ea typeface="Times New Roman"/>
                          <a:cs typeface="Times New Roman"/>
                        </a:rPr>
                        <a:t>1) начало Реформации 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33020">
                        <a:spcAft>
                          <a:spcPts val="0"/>
                        </a:spcAft>
                      </a:pPr>
                      <a:r>
                        <a:rPr lang="ru-RU" sz="2000">
                          <a:latin typeface="Arial"/>
                          <a:ea typeface="Times New Roman"/>
                          <a:cs typeface="Times New Roman"/>
                        </a:rPr>
                        <a:t>Б) 1526 г.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12395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/>
                          <a:ea typeface="Times New Roman"/>
                          <a:cs typeface="Times New Roman"/>
                        </a:rPr>
                        <a:t>2) сожжение на костре Джордано Бруно 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33020">
                        <a:spcAft>
                          <a:spcPts val="0"/>
                        </a:spcAft>
                      </a:pPr>
                      <a:r>
                        <a:rPr lang="ru-RU" sz="2000">
                          <a:latin typeface="Arial"/>
                          <a:ea typeface="Times New Roman"/>
                          <a:cs typeface="Times New Roman"/>
                        </a:rPr>
                        <a:t>В) 1600 г.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1239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latin typeface="Arial"/>
                          <a:ea typeface="Times New Roman"/>
                          <a:cs typeface="Times New Roman"/>
                        </a:rPr>
                        <a:t>3) подавление крестьянской войны </a:t>
                      </a:r>
                      <a:r>
                        <a:rPr lang="ru-RU" sz="2000" dirty="0" smtClean="0">
                          <a:latin typeface="Arial"/>
                          <a:ea typeface="Times New Roman"/>
                          <a:cs typeface="Times New Roman"/>
                        </a:rPr>
                        <a:t>в Германии </a:t>
                      </a:r>
                    </a:p>
                    <a:p>
                      <a:pPr marL="112395">
                        <a:spcAft>
                          <a:spcPts val="0"/>
                        </a:spcAft>
                      </a:pPr>
                      <a:endParaRPr lang="ru-RU" sz="2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61620">
                        <a:spcAft>
                          <a:spcPts val="0"/>
                        </a:spcAft>
                      </a:pPr>
                      <a:endParaRPr lang="ru-RU" sz="2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12395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/>
                          <a:ea typeface="Times New Roman"/>
                          <a:cs typeface="Times New Roman"/>
                        </a:rPr>
                        <a:t>4) «</a:t>
                      </a:r>
                      <a:r>
                        <a:rPr lang="ru-RU" sz="2000" dirty="0" err="1">
                          <a:latin typeface="Arial"/>
                          <a:ea typeface="Times New Roman"/>
                          <a:cs typeface="Times New Roman"/>
                        </a:rPr>
                        <a:t>Авиньонское</a:t>
                      </a:r>
                      <a:r>
                        <a:rPr lang="ru-RU" sz="2000" dirty="0">
                          <a:latin typeface="Arial"/>
                          <a:ea typeface="Times New Roman"/>
                          <a:cs typeface="Times New Roman"/>
                        </a:rPr>
                        <a:t> пленение пап» 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>В2. Установите соответствие между датой и событием. Одному элементу левого столбика соответствует один элемент правого.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7" y="2249488"/>
          <a:ext cx="8291264" cy="2575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4"/>
                <a:gridCol w="4114800"/>
              </a:tblGrid>
              <a:tr h="370840">
                <a:tc>
                  <a:txBody>
                    <a:bodyPr/>
                    <a:lstStyle/>
                    <a:p>
                      <a:pPr marR="127635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"/>
                          <a:ea typeface="Times New Roman"/>
                          <a:cs typeface="Times New Roman"/>
                        </a:rPr>
                        <a:t>Дата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1060450"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"/>
                          <a:ea typeface="Times New Roman"/>
                          <a:cs typeface="Times New Roman"/>
                        </a:rPr>
                        <a:t>Событие 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R="127635"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"/>
                          <a:ea typeface="Times New Roman"/>
                          <a:cs typeface="Times New Roman"/>
                        </a:rPr>
                        <a:t>А) 1492 г.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6680"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"/>
                          <a:ea typeface="Times New Roman"/>
                          <a:cs typeface="Times New Roman"/>
                        </a:rPr>
                        <a:t>1) начало Реформации 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R="127635"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"/>
                          <a:ea typeface="Times New Roman"/>
                          <a:cs typeface="Times New Roman"/>
                        </a:rPr>
                        <a:t>Б) 1524 г.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6680"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"/>
                          <a:ea typeface="Times New Roman"/>
                          <a:cs typeface="Times New Roman"/>
                        </a:rPr>
                        <a:t>2) заключение Аугсбургского мира 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R="127635"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"/>
                          <a:ea typeface="Times New Roman"/>
                          <a:cs typeface="Times New Roman"/>
                        </a:rPr>
                        <a:t>В) 1555 г.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6680"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"/>
                          <a:ea typeface="Times New Roman"/>
                          <a:cs typeface="Times New Roman"/>
                        </a:rPr>
                        <a:t>3) начало крестьянской войны в Германии 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6680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"/>
                          <a:ea typeface="Times New Roman"/>
                          <a:cs typeface="Times New Roman"/>
                        </a:rPr>
                        <a:t>4) завершение Реконкисты 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А1. Коренной переворот, перелом в жизни человеческого общества получил название: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l</a:t>
            </a:r>
            <a:r>
              <a:rPr lang="ru-RU" dirty="0" smtClean="0"/>
              <a:t>)Реформация</a:t>
            </a:r>
          </a:p>
          <a:p>
            <a:r>
              <a:rPr lang="ru-RU" dirty="0" smtClean="0"/>
              <a:t> 2) революция </a:t>
            </a:r>
          </a:p>
          <a:p>
            <a:r>
              <a:rPr lang="ru-RU" dirty="0" smtClean="0"/>
              <a:t>3)обмирщение</a:t>
            </a:r>
          </a:p>
          <a:p>
            <a:r>
              <a:rPr lang="ru-RU" dirty="0" smtClean="0"/>
              <a:t> 4) </a:t>
            </a:r>
            <a:r>
              <a:rPr lang="ru-RU" dirty="0" err="1" smtClean="0"/>
              <a:t>гуманизация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/>
              <a:t>В 3. Установите соответствие между </a:t>
            </a:r>
            <a:r>
              <a:rPr lang="ru-RU" sz="2700" dirty="0" err="1" smtClean="0"/>
              <a:t>элемента~</a:t>
            </a:r>
            <a:r>
              <a:rPr lang="ru-RU" sz="2700" dirty="0" smtClean="0"/>
              <a:t> левого и правого столбика. Одному элементу левого столбика соответствует один элемент правого.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2249488"/>
          <a:ext cx="8291264" cy="329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4"/>
                <a:gridCol w="4114800"/>
              </a:tblGrid>
              <a:tr h="370840">
                <a:tc>
                  <a:txBody>
                    <a:bodyPr/>
                    <a:lstStyle/>
                    <a:p>
                      <a:pPr marL="12763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Arial"/>
                          <a:ea typeface="Times New Roman"/>
                          <a:cs typeface="Times New Roman"/>
                        </a:rPr>
                        <a:t>Деятель эпохи </a:t>
                      </a:r>
                      <a:r>
                        <a:rPr lang="ru-RU" sz="1600" dirty="0" smtClean="0">
                          <a:latin typeface="Arial"/>
                          <a:ea typeface="Times New Roman"/>
                          <a:cs typeface="Times New Roman"/>
                        </a:rPr>
                        <a:t>Реформации </a:t>
                      </a:r>
                    </a:p>
                    <a:p>
                      <a:pPr marL="127635">
                        <a:spcAft>
                          <a:spcPts val="0"/>
                        </a:spcAft>
                      </a:pPr>
                      <a:endParaRPr lang="ru-RU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Arial"/>
                          <a:ea typeface="Times New Roman"/>
                          <a:cs typeface="Times New Roman"/>
                        </a:rPr>
                        <a:t>Взгляды на Бога, церковь </a:t>
                      </a:r>
                      <a:r>
                        <a:rPr lang="ru-RU" sz="1600" dirty="0" smtClean="0">
                          <a:latin typeface="Arial"/>
                          <a:ea typeface="Times New Roman"/>
                          <a:cs typeface="Times New Roman"/>
                        </a:rPr>
                        <a:t>и богатство </a:t>
                      </a:r>
                    </a:p>
                    <a:p>
                      <a:pPr marL="51435">
                        <a:spcAft>
                          <a:spcPts val="0"/>
                        </a:spcAft>
                      </a:pPr>
                      <a:endParaRPr lang="ru-RU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185420">
                        <a:spcAft>
                          <a:spcPts val="0"/>
                        </a:spcAft>
                      </a:pPr>
                      <a:endParaRPr lang="ru-RU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>
                        <a:spcAft>
                          <a:spcPts val="0"/>
                        </a:spcAft>
                      </a:pPr>
                      <a:endParaRPr lang="ru-RU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1524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Arial"/>
                          <a:ea typeface="Times New Roman"/>
                          <a:cs typeface="Times New Roman"/>
                        </a:rPr>
                        <a:t>А) священник </a:t>
                      </a:r>
                      <a:r>
                        <a:rPr lang="ru-RU" sz="1600" dirty="0" smtClean="0">
                          <a:latin typeface="Arial"/>
                          <a:ea typeface="Times New Roman"/>
                          <a:cs typeface="Times New Roman"/>
                        </a:rPr>
                        <a:t>Томас Мюнцер</a:t>
                      </a:r>
                    </a:p>
                    <a:p>
                      <a:pPr marL="15240">
                        <a:spcAft>
                          <a:spcPts val="0"/>
                        </a:spcAft>
                      </a:pPr>
                      <a:endParaRPr lang="ru-RU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668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Arial"/>
                          <a:ea typeface="Times New Roman"/>
                          <a:cs typeface="Times New Roman"/>
                        </a:rPr>
                        <a:t>1) церковная община должна </a:t>
                      </a:r>
                      <a:r>
                        <a:rPr lang="ru-RU" sz="1600" dirty="0" smtClean="0">
                          <a:latin typeface="Arial"/>
                          <a:ea typeface="Times New Roman"/>
                          <a:cs typeface="Times New Roman"/>
                        </a:rPr>
                        <a:t>пользоваться правом самоуправления</a:t>
                      </a:r>
                    </a:p>
                    <a:p>
                      <a:pPr marL="106680">
                        <a:spcAft>
                          <a:spcPts val="0"/>
                        </a:spcAft>
                      </a:pPr>
                      <a:endParaRPr lang="ru-RU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185420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Arial"/>
                          <a:ea typeface="Times New Roman"/>
                          <a:cs typeface="Times New Roman"/>
                        </a:rPr>
                        <a:t>Б) проповедник Жан Кальвин </a:t>
                      </a:r>
                      <a:endParaRPr lang="ru-RU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5273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Arial"/>
                          <a:ea typeface="Times New Roman"/>
                          <a:cs typeface="Times New Roman"/>
                        </a:rPr>
                        <a:t>2) человек спасается только верой </a:t>
                      </a:r>
                    </a:p>
                    <a:p>
                      <a:pPr marL="252730">
                        <a:spcAft>
                          <a:spcPts val="0"/>
                        </a:spcAft>
                      </a:pPr>
                      <a:endParaRPr lang="ru-RU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18542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Arial"/>
                          <a:ea typeface="Times New Roman"/>
                          <a:cs typeface="Times New Roman"/>
                        </a:rPr>
                        <a:t>В) богослов Мартин Лютер </a:t>
                      </a:r>
                    </a:p>
                    <a:p>
                      <a:pPr marL="185420">
                        <a:spcAft>
                          <a:spcPts val="0"/>
                        </a:spcAft>
                      </a:pPr>
                      <a:endParaRPr lang="ru-RU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5273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Arial"/>
                          <a:ea typeface="Times New Roman"/>
                          <a:cs typeface="Times New Roman"/>
                        </a:rPr>
                        <a:t>3) все имущество должно быть общим</a:t>
                      </a:r>
                    </a:p>
                    <a:p>
                      <a:pPr marL="252730">
                        <a:spcAft>
                          <a:spcPts val="0"/>
                        </a:spcAft>
                      </a:pPr>
                      <a:endParaRPr lang="ru-RU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1524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15240">
                        <a:spcAft>
                          <a:spcPts val="0"/>
                        </a:spcAft>
                      </a:pPr>
                      <a:endParaRPr lang="ru-RU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Arial"/>
                          <a:ea typeface="Times New Roman"/>
                          <a:cs typeface="Times New Roman"/>
                        </a:rPr>
                        <a:t>4) человек должен повиноваться приказаниям папы римского </a:t>
                      </a:r>
                    </a:p>
                    <a:p>
                      <a:pPr marL="51435">
                        <a:spcAft>
                          <a:spcPts val="0"/>
                        </a:spcAft>
                      </a:pPr>
                      <a:endParaRPr lang="ru-RU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/>
              <a:t>В4. Установите соответствие между элементами левого и правого столбика. Одному элементу левого столбика соответствует один элемент правого.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11560" y="2249488"/>
          <a:ext cx="8075240" cy="392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0"/>
                <a:gridCol w="4114800"/>
              </a:tblGrid>
              <a:tr h="370840">
                <a:tc>
                  <a:txBody>
                    <a:bodyPr/>
                    <a:lstStyle/>
                    <a:p>
                      <a:pPr marL="0" marR="8509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Arial"/>
                          <a:ea typeface="Times New Roman"/>
                          <a:cs typeface="Times New Roman"/>
                        </a:rPr>
                        <a:t>Деятель </a:t>
                      </a:r>
                      <a:r>
                        <a:rPr lang="ru-RU" sz="1600" dirty="0" smtClean="0">
                          <a:latin typeface="Arial"/>
                          <a:ea typeface="Times New Roman"/>
                          <a:cs typeface="Times New Roman"/>
                        </a:rPr>
                        <a:t>эпохи Реформации </a:t>
                      </a:r>
                    </a:p>
                    <a:p>
                      <a:pPr marL="0" marR="8509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R="85090">
                        <a:spcAft>
                          <a:spcPts val="0"/>
                        </a:spcAft>
                      </a:pPr>
                      <a:endParaRPr lang="ru-RU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Arial"/>
                          <a:ea typeface="Times New Roman"/>
                          <a:cs typeface="Times New Roman"/>
                        </a:rPr>
                        <a:t>Взгляды на Бога и церковь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2413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Arial"/>
                          <a:ea typeface="Times New Roman"/>
                          <a:cs typeface="Times New Roman"/>
                        </a:rPr>
                        <a:t>А) Жан </a:t>
                      </a:r>
                      <a:r>
                        <a:rPr lang="ru-RU" sz="1600" dirty="0" smtClean="0">
                          <a:latin typeface="Arial"/>
                          <a:ea typeface="Times New Roman"/>
                          <a:cs typeface="Times New Roman"/>
                        </a:rPr>
                        <a:t>Кальвин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6680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/>
                          <a:ea typeface="Times New Roman"/>
                          <a:cs typeface="Times New Roman"/>
                        </a:rPr>
                        <a:t>1) повиновение приказаниям папы </a:t>
                      </a:r>
                      <a:r>
                        <a:rPr lang="ru-RU" sz="1600" dirty="0" smtClean="0">
                          <a:latin typeface="Arial"/>
                          <a:ea typeface="Times New Roman"/>
                          <a:cs typeface="Times New Roman"/>
                        </a:rPr>
                        <a:t>римского</a:t>
                      </a:r>
                      <a:endParaRPr lang="ru-RU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194945">
                        <a:spcAft>
                          <a:spcPts val="0"/>
                        </a:spcAft>
                      </a:pPr>
                      <a:endParaRPr lang="ru-RU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49555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ru-RU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2413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Arial"/>
                          <a:ea typeface="Times New Roman"/>
                          <a:cs typeface="Times New Roman"/>
                        </a:rPr>
                        <a:t>Б) Игнатий </a:t>
                      </a:r>
                      <a:r>
                        <a:rPr lang="ru-RU" sz="1600" dirty="0" smtClean="0">
                          <a:latin typeface="Arial"/>
                          <a:ea typeface="Times New Roman"/>
                          <a:cs typeface="Times New Roman"/>
                        </a:rPr>
                        <a:t>Лойола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6680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/>
                          <a:ea typeface="Times New Roman"/>
                          <a:cs typeface="Times New Roman"/>
                        </a:rPr>
                        <a:t>2) отрицание существования Бога 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194945">
                        <a:spcAft>
                          <a:spcPts val="0"/>
                        </a:spcAft>
                      </a:pPr>
                      <a:endParaRPr lang="ru-RU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668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Arial"/>
                          <a:ea typeface="Times New Roman"/>
                          <a:cs typeface="Times New Roman"/>
                        </a:rPr>
                        <a:t>3) обязанность человека - выявлять </a:t>
                      </a:r>
                      <a:r>
                        <a:rPr lang="ru-RU" sz="1600" dirty="0" smtClean="0">
                          <a:latin typeface="Arial"/>
                          <a:ea typeface="Times New Roman"/>
                          <a:cs typeface="Times New Roman"/>
                        </a:rPr>
                        <a:t>заложенные в нем Богом способности </a:t>
                      </a:r>
                    </a:p>
                    <a:p>
                      <a:pPr marL="106680">
                        <a:spcAft>
                          <a:spcPts val="0"/>
                        </a:spcAft>
                      </a:pPr>
                      <a:endParaRPr lang="ru-RU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2413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Arial"/>
                          <a:ea typeface="Times New Roman"/>
                          <a:cs typeface="Times New Roman"/>
                        </a:rPr>
                        <a:t>В) Мартин </a:t>
                      </a:r>
                      <a:r>
                        <a:rPr lang="ru-RU" sz="1600" dirty="0" smtClean="0">
                          <a:latin typeface="Arial"/>
                          <a:ea typeface="Times New Roman"/>
                          <a:cs typeface="Times New Roman"/>
                        </a:rPr>
                        <a:t>Лютер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49555">
                        <a:spcAft>
                          <a:spcPts val="0"/>
                        </a:spcAft>
                      </a:pPr>
                      <a:endParaRPr lang="ru-RU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R="85090">
                        <a:spcAft>
                          <a:spcPts val="0"/>
                        </a:spcAft>
                      </a:pPr>
                      <a:endParaRPr lang="ru-RU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6680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/>
                          <a:ea typeface="Times New Roman"/>
                          <a:cs typeface="Times New Roman"/>
                        </a:rPr>
                        <a:t>4) отрицание роли церкви как </a:t>
                      </a:r>
                      <a:r>
                        <a:rPr lang="ru-RU" sz="1600" dirty="0" smtClean="0">
                          <a:latin typeface="Arial"/>
                          <a:ea typeface="Times New Roman"/>
                          <a:cs typeface="Times New Roman"/>
                        </a:rPr>
                        <a:t>посредника</a:t>
                      </a:r>
                      <a:r>
                        <a:rPr lang="ru-RU" sz="16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 smtClean="0">
                          <a:latin typeface="Arial"/>
                          <a:ea typeface="Times New Roman"/>
                          <a:cs typeface="Times New Roman"/>
                        </a:rPr>
                        <a:t> между Богом и человеком </a:t>
                      </a:r>
                      <a:endParaRPr lang="ru-RU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49555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ru-RU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92500" lnSpcReduction="10000"/>
          </a:bodyPr>
          <a:lstStyle/>
          <a:p>
            <a:r>
              <a:rPr lang="ru-RU" dirty="0" smtClean="0"/>
              <a:t>1-2</a:t>
            </a:r>
          </a:p>
          <a:p>
            <a:r>
              <a:rPr lang="ru-RU" dirty="0" smtClean="0"/>
              <a:t>2-3</a:t>
            </a:r>
          </a:p>
          <a:p>
            <a:r>
              <a:rPr lang="ru-RU" dirty="0" smtClean="0"/>
              <a:t>3-1</a:t>
            </a:r>
          </a:p>
          <a:p>
            <a:r>
              <a:rPr lang="ru-RU" dirty="0" smtClean="0"/>
              <a:t>4-3</a:t>
            </a:r>
          </a:p>
          <a:p>
            <a:r>
              <a:rPr lang="ru-RU" dirty="0" smtClean="0"/>
              <a:t>5-1</a:t>
            </a:r>
          </a:p>
          <a:p>
            <a:r>
              <a:rPr lang="ru-RU" dirty="0" smtClean="0"/>
              <a:t>6-3</a:t>
            </a:r>
          </a:p>
          <a:p>
            <a:r>
              <a:rPr lang="ru-RU" dirty="0" smtClean="0"/>
              <a:t>7-3</a:t>
            </a:r>
          </a:p>
          <a:p>
            <a:r>
              <a:rPr lang="ru-RU" dirty="0" smtClean="0"/>
              <a:t>8-4</a:t>
            </a:r>
          </a:p>
          <a:p>
            <a:r>
              <a:rPr lang="ru-RU" dirty="0" smtClean="0"/>
              <a:t>9-2</a:t>
            </a:r>
          </a:p>
          <a:p>
            <a:r>
              <a:rPr lang="ru-RU" dirty="0" smtClean="0"/>
              <a:t>10-4</a:t>
            </a:r>
          </a:p>
          <a:p>
            <a:r>
              <a:rPr lang="ru-RU" dirty="0" smtClean="0"/>
              <a:t>11-1</a:t>
            </a:r>
          </a:p>
          <a:p>
            <a:r>
              <a:rPr lang="ru-RU" dirty="0" smtClean="0"/>
              <a:t>12-1</a:t>
            </a:r>
          </a:p>
          <a:p>
            <a:r>
              <a:rPr lang="ru-RU" dirty="0" smtClean="0"/>
              <a:t>13-1</a:t>
            </a:r>
          </a:p>
          <a:p>
            <a:r>
              <a:rPr lang="ru-RU" dirty="0" smtClean="0"/>
              <a:t>14-1</a:t>
            </a:r>
          </a:p>
          <a:p>
            <a:r>
              <a:rPr lang="ru-RU" dirty="0" smtClean="0"/>
              <a:t>15-2</a:t>
            </a:r>
          </a:p>
          <a:p>
            <a:r>
              <a:rPr lang="ru-RU" dirty="0" smtClean="0"/>
              <a:t>16-3</a:t>
            </a:r>
          </a:p>
          <a:p>
            <a:r>
              <a:rPr lang="ru-RU" dirty="0" smtClean="0"/>
              <a:t>В1  А1Б3В2</a:t>
            </a:r>
          </a:p>
          <a:p>
            <a:r>
              <a:rPr lang="ru-RU" dirty="0" smtClean="0"/>
              <a:t>В2  А4Б3В2</a:t>
            </a:r>
          </a:p>
          <a:p>
            <a:r>
              <a:rPr lang="ru-RU" dirty="0" smtClean="0"/>
              <a:t>В3  А3Б1В2</a:t>
            </a:r>
          </a:p>
          <a:p>
            <a:r>
              <a:rPr lang="ru-RU" dirty="0" smtClean="0"/>
              <a:t>В4   А3Б1В4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А2. Сторонники Реформации выдвигали требование: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1) прекратить гонения на церковь </a:t>
            </a:r>
          </a:p>
          <a:p>
            <a:r>
              <a:rPr lang="ru-RU" sz="3600" dirty="0" smtClean="0"/>
              <a:t>2) организовать новые крестовые походы </a:t>
            </a:r>
          </a:p>
          <a:p>
            <a:r>
              <a:rPr lang="ru-RU" sz="3600" dirty="0" smtClean="0"/>
              <a:t> 3) подчинить церковь светским правителям </a:t>
            </a:r>
          </a:p>
          <a:p>
            <a:r>
              <a:rPr lang="ru-RU" sz="3600" dirty="0" smtClean="0"/>
              <a:t> 4) усилить церковный контроль в сфере образования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АЗ. Религиозные войны в Германии велись между: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1) католиками и протестантами </a:t>
            </a:r>
          </a:p>
          <a:p>
            <a:r>
              <a:rPr lang="ru-RU" sz="3600" dirty="0" smtClean="0"/>
              <a:t> 2) протестантами и лютеранами </a:t>
            </a:r>
          </a:p>
          <a:p>
            <a:r>
              <a:rPr lang="ru-RU" sz="3600" dirty="0" smtClean="0"/>
              <a:t>3) лютеранами и князьями </a:t>
            </a:r>
          </a:p>
          <a:p>
            <a:r>
              <a:rPr lang="ru-RU" sz="3600" dirty="0" smtClean="0"/>
              <a:t>4) князьями и католиками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А4. Кому принадлежат следующие слова?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Когда, какою заповедью бог дал князьям такую власть, что мы, бедняки, должны проводить на барщине все хорошие дни и можем работать у себя на поле только в дождь, обливаясь кровавым потом ... Проклятие их позорной власти и разбойничьим нравам! </a:t>
            </a:r>
          </a:p>
          <a:p>
            <a:r>
              <a:rPr lang="ru-RU" dirty="0" smtClean="0"/>
              <a:t> 1) </a:t>
            </a:r>
            <a:r>
              <a:rPr lang="ru-RU" dirty="0" err="1" smtClean="0"/>
              <a:t>КарлуV</a:t>
            </a:r>
            <a:endParaRPr lang="ru-RU" dirty="0" smtClean="0"/>
          </a:p>
          <a:p>
            <a:r>
              <a:rPr lang="ru-RU" dirty="0" smtClean="0"/>
              <a:t>2) папе Льву Х </a:t>
            </a:r>
          </a:p>
          <a:p>
            <a:r>
              <a:rPr lang="ru-RU" dirty="0" smtClean="0"/>
              <a:t>3) Томасу Мюнцеру</a:t>
            </a:r>
          </a:p>
          <a:p>
            <a:r>
              <a:rPr lang="ru-RU" dirty="0" smtClean="0"/>
              <a:t> 4) Мартину Лютеру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24744"/>
            <a:ext cx="8229600" cy="1066800"/>
          </a:xfrm>
        </p:spPr>
        <p:txBody>
          <a:bodyPr>
            <a:noAutofit/>
          </a:bodyPr>
          <a:lstStyle/>
          <a:p>
            <a:r>
              <a:rPr lang="ru-RU" sz="2800" dirty="0" smtClean="0"/>
              <a:t>А5. Движение за переустройство католической церкви, возникшее в Европе XVI в., получило название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 1) Реформация  </a:t>
            </a:r>
          </a:p>
          <a:p>
            <a:r>
              <a:rPr lang="ru-RU" sz="3600" dirty="0" smtClean="0"/>
              <a:t> 2) революция </a:t>
            </a:r>
          </a:p>
          <a:p>
            <a:r>
              <a:rPr lang="ru-RU" sz="3600" dirty="0" smtClean="0"/>
              <a:t>3) обмирщение</a:t>
            </a:r>
          </a:p>
          <a:p>
            <a:r>
              <a:rPr lang="ru-RU" sz="3600" dirty="0" smtClean="0"/>
              <a:t> 4) </a:t>
            </a:r>
            <a:r>
              <a:rPr lang="ru-RU" sz="3600" dirty="0" err="1" smtClean="0"/>
              <a:t>гуманизация</a:t>
            </a:r>
            <a:r>
              <a:rPr lang="ru-RU" sz="3600" dirty="0" smtClean="0"/>
              <a:t>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А6. Сторонники Реформации выдвигали требование: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/>
              <a:t>1) передать княжеские земли церкви </a:t>
            </a:r>
          </a:p>
          <a:p>
            <a:r>
              <a:rPr lang="ru-RU" sz="3200" dirty="0" smtClean="0"/>
              <a:t> 2) увеличить плату за церковные обряды </a:t>
            </a:r>
          </a:p>
          <a:p>
            <a:r>
              <a:rPr lang="ru-RU" sz="3200" dirty="0" smtClean="0"/>
              <a:t> 3) сократить траты на содержание духовенства </a:t>
            </a:r>
          </a:p>
          <a:p>
            <a:r>
              <a:rPr lang="ru-RU" sz="3200" dirty="0" smtClean="0"/>
              <a:t>4) причислить к лику СВЯТЫХ светских правителей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А7. Страной - родиной Реформации стала: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3600" dirty="0" smtClean="0"/>
              <a:t>1) Англия</a:t>
            </a:r>
          </a:p>
          <a:p>
            <a:r>
              <a:rPr lang="ru-RU" sz="3600" dirty="0" smtClean="0"/>
              <a:t>2) Франция </a:t>
            </a:r>
          </a:p>
          <a:p>
            <a:r>
              <a:rPr lang="ru-RU" sz="3600" dirty="0" smtClean="0"/>
              <a:t> 3) Германия</a:t>
            </a:r>
          </a:p>
          <a:p>
            <a:r>
              <a:rPr lang="ru-RU" sz="3600" dirty="0" smtClean="0"/>
              <a:t>4) Швейцария </a:t>
            </a:r>
          </a:p>
          <a:p>
            <a:endParaRPr lang="ru-RU" sz="36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А8. Как называется документ, из которого приведен отрывок?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.. .пусть ни его императорское величество, ни курфюрсты, князья и т. д. не чинят никакому чину империи никакого насилия или зла по поводу ... исповедания, но предоставят им в мире придерживаться своих религиозных убеждений ... </a:t>
            </a:r>
          </a:p>
          <a:p>
            <a:r>
              <a:rPr lang="ru-RU" dirty="0" smtClean="0"/>
              <a:t>1) «95 тезисов» </a:t>
            </a:r>
          </a:p>
          <a:p>
            <a:r>
              <a:rPr lang="ru-RU" dirty="0" smtClean="0"/>
              <a:t>2) «12 статей» </a:t>
            </a:r>
          </a:p>
          <a:p>
            <a:r>
              <a:rPr lang="ru-RU" dirty="0" smtClean="0"/>
              <a:t>3) </a:t>
            </a:r>
            <a:r>
              <a:rPr lang="ru-RU" dirty="0" err="1" smtClean="0"/>
              <a:t>Вормсский</a:t>
            </a:r>
            <a:r>
              <a:rPr lang="ru-RU" dirty="0" smtClean="0"/>
              <a:t> эдикт </a:t>
            </a:r>
          </a:p>
          <a:p>
            <a:r>
              <a:rPr lang="ru-RU" dirty="0" smtClean="0"/>
              <a:t>4) </a:t>
            </a:r>
            <a:r>
              <a:rPr lang="ru-RU" dirty="0" err="1" smtClean="0"/>
              <a:t>Аугсбургский</a:t>
            </a:r>
            <a:r>
              <a:rPr lang="ru-RU" dirty="0" smtClean="0"/>
              <a:t> религиозный мир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41</TotalTime>
  <Words>894</Words>
  <Application>Microsoft Office PowerPoint</Application>
  <PresentationFormat>Экран (4:3)</PresentationFormat>
  <Paragraphs>169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Городская</vt:lpstr>
      <vt:lpstr>                      Тест 12-13. Начало Реформации в Европе.  Обновление христианства   Распространение Реформации в Европе. Контрреформация </vt:lpstr>
      <vt:lpstr>А1. Коренной переворот, перелом в жизни человеческого общества получил название:  </vt:lpstr>
      <vt:lpstr>А2. Сторонники Реформации выдвигали требование: </vt:lpstr>
      <vt:lpstr>АЗ. Религиозные войны в Германии велись между:  </vt:lpstr>
      <vt:lpstr>А4. Кому принадлежат следующие слова?  </vt:lpstr>
      <vt:lpstr>А5. Движение за переустройство католической церкви, возникшее в Европе XVI в., получило название</vt:lpstr>
      <vt:lpstr>А6. Сторонники Реформации выдвигали требование:  </vt:lpstr>
      <vt:lpstr>А7. Страной - родиной Реформации стала:  </vt:lpstr>
      <vt:lpstr>А8. Как называется документ, из которого приведен отрывок?  </vt:lpstr>
      <vt:lpstr>А9. Сторонников Реформации во всех странах Европы обобщенно называют:  </vt:lpstr>
      <vt:lpstr>А10. Главной моральной ценностью кальвинизм провозглашал:  </vt:lpstr>
      <vt:lpstr>А11. «Женевским папой» в период Реформации называли:  </vt:lpstr>
      <vt:lpstr>А12. Последствие победы Реформации в ряде стран Европы:  </vt:lpstr>
      <vt:lpstr>А13. Кальвинистскую церковь по-другому еще называют:  </vt:lpstr>
      <vt:lpstr>А14. Главный лозунг кальвинистской церкви:  </vt:lpstr>
      <vt:lpstr>А15. Центром кальвинистской церкви в период Реформации стал город:  </vt:lpstr>
      <vt:lpstr>А16. Последствие победы Реформации в ряде стран Европы:  </vt:lpstr>
      <vt:lpstr>В1. Установите соответствие между датой и событием. Одному элементу левого столбика соответствует один элемент правого.  </vt:lpstr>
      <vt:lpstr>В2. Установите соответствие между датой и событием. Одному элементу левого столбика соответствует один элемент правого.  </vt:lpstr>
      <vt:lpstr>В 3. Установите соответствие между элемента~ левого и правого столбика. Одному элементу левого столбика соответствует один элемент правого.  </vt:lpstr>
      <vt:lpstr>В4. Установите соответствие между элементами левого и правого столбика. Одному элементу левого столбика соответствует один элемент правого.  </vt:lpstr>
      <vt:lpstr>Ответы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12. Начало Реформации в Европе.  Обновление христианства</dc:title>
  <dc:creator>Uzver</dc:creator>
  <cp:lastModifiedBy>Leon</cp:lastModifiedBy>
  <cp:revision>6</cp:revision>
  <dcterms:created xsi:type="dcterms:W3CDTF">2013-10-06T18:35:21Z</dcterms:created>
  <dcterms:modified xsi:type="dcterms:W3CDTF">2018-11-18T18:32:03Z</dcterms:modified>
</cp:coreProperties>
</file>