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0B046-29BC-4846-8F0A-74FE240C63CE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08202-2FF3-4F5C-B9AE-5B61F1B72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35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53795-D403-4E58-8B81-28659A6AA2BA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4D38B-F42B-423B-A65A-D94938861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51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EA2E-8223-4881-B9C0-E8D18F05F1A2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20B6-95BE-4C0D-9BC9-9E8D91654BCB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A096-2C38-4E66-BCA8-CF50742937A5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761B-17EB-46D9-B34D-D6AE66E71381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16AF-8A89-4C7B-81D0-05803E31BF95}" type="datetime1">
              <a:rPr lang="ru-RU" smtClean="0"/>
              <a:t>24.02.2019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5683-1468-44A5-8CE2-12BC38CFCB6A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04F1-B7BE-4D32-B354-A8EBF5C3423B}" type="datetime1">
              <a:rPr lang="ru-RU" smtClean="0"/>
              <a:t>24.02.2019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CA0D-8C87-41FA-B2C9-A88AE19D4275}" type="datetime1">
              <a:rPr lang="ru-RU" smtClean="0"/>
              <a:t>24.02.2019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A5B9-09A9-4206-B8E4-4533820CA559}" type="datetime1">
              <a:rPr lang="ru-RU" smtClean="0"/>
              <a:t>24.02.2019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81A3-4AD9-41B7-8ACE-88D31BECBA12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0039-08EB-4762-804F-BDF81E800997}" type="datetime1">
              <a:rPr lang="ru-RU" smtClean="0"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2E5D9C-991E-43D1-81E1-9580847CE028}" type="datetime1">
              <a:rPr lang="ru-RU" smtClean="0"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пптшки.рф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988839"/>
            <a:ext cx="4419600" cy="2016225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tabLst/>
            </a:pP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200" i="1" spc="0" dirty="0">
                <a:ln>
                  <a:noFill/>
                </a:ln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2200" i="1" spc="0" dirty="0">
                <a:ln>
                  <a:noFill/>
                </a:ln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ru-RU" sz="4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785" y="2020779"/>
            <a:ext cx="4572000" cy="280076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/>
            <a:r>
              <a:rPr lang="ru-RU" sz="4000" b="1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Грамматика </a:t>
            </a:r>
          </a:p>
          <a:p>
            <a:pPr algn="ctr"/>
            <a:r>
              <a:rPr lang="ru-RU" sz="4000" b="1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 класс</a:t>
            </a:r>
            <a:r>
              <a:rPr lang="ru-RU" sz="4000" b="1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b="1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400" b="1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b="1" i="1" dirty="0"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 учебнику «Первые шаги» И.Л. Бим, Л.И. Рыжова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особых (сильных) глаголов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015363"/>
              </p:ext>
            </p:extLst>
          </p:nvPr>
        </p:nvGraphicFramePr>
        <p:xfrm>
          <a:off x="251520" y="1556792"/>
          <a:ext cx="8651304" cy="4297680"/>
        </p:xfrm>
        <a:graphic>
          <a:graphicData uri="http://schemas.openxmlformats.org/drawingml/2006/table">
            <a:tbl>
              <a:tblPr firstRow="1" bandRow="1"/>
              <a:tblGrid>
                <a:gridCol w="1416579"/>
                <a:gridCol w="2054469"/>
                <a:gridCol w="2732528"/>
                <a:gridCol w="24477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→ ä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 </a:t>
                      </a: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kumimoji="0" lang="de-DE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äu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Singular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  fahre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  fahre 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  laufe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   f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   f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hrst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   l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äu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f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hrt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f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hrt    Rad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 l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äu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ft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Plural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  fahren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  fahren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   laufen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   fahrt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   fahrt  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    lauft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   fahren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fahren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   fahren  Rad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fahren 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sie     laufen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 laufen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модальных глаголов 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können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wollen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667813"/>
              </p:ext>
            </p:extLst>
          </p:nvPr>
        </p:nvGraphicFramePr>
        <p:xfrm>
          <a:off x="179512" y="1340768"/>
          <a:ext cx="8784978" cy="4297680"/>
        </p:xfrm>
        <a:graphic>
          <a:graphicData uri="http://schemas.openxmlformats.org/drawingml/2006/table">
            <a:tbl>
              <a:tblPr firstRow="1" bandRow="1"/>
              <a:tblGrid>
                <a:gridCol w="1368154"/>
                <a:gridCol w="1872208"/>
                <a:gridCol w="1864012"/>
                <a:gridCol w="1880404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können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мочь, уметь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wollen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хотеть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Singular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k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могу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ich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хочу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k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 можешь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w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 хочешь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k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 может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w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 хочет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Plural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AutoNum type="arabicPeriod"/>
                      </a:pP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 können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 можем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wollen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 хотим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könnt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можете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wollt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хотите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können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können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 могут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можете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wollen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wollen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 хотят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хотите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3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24744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Артикли.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340" y="593304"/>
            <a:ext cx="885698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немецком языке перед существительными всегда стоят артикли. Артикль – это служебное слово, которое показывает род, число и падеж существительного и на русский язык не переводиться.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2 вида артиклей: неопределенный артикль и определенный артикль.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Неопределённый артикль 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(ein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eine, 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употребляется, когда мы называем лицо или предмет в первый раз.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ist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Mann. Das ist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Frau. Das ist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Mädchen.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Определённый артикль 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(der, die, das)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употребляется, когда мы называем лицо или предмет повторно.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 heißt Herr Pohl.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Frau heißt Frau Holle.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Mädchen heißt Katrin. </a:t>
            </a:r>
          </a:p>
          <a:p>
            <a:pPr marL="0" indent="0">
              <a:buNone/>
            </a:pPr>
            <a:endParaRPr lang="de-DE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Артикли и личные местоимения</a:t>
            </a:r>
            <a:endParaRPr lang="ru-RU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918583"/>
              </p:ext>
            </p:extLst>
          </p:nvPr>
        </p:nvGraphicFramePr>
        <p:xfrm>
          <a:off x="395536" y="1340768"/>
          <a:ext cx="8229600" cy="4983480"/>
        </p:xfrm>
        <a:graphic>
          <a:graphicData uri="http://schemas.openxmlformats.org/drawingml/2006/table">
            <a:tbl>
              <a:tblPr firstRow="1" bandRow="1"/>
              <a:tblGrid>
                <a:gridCol w="1872208"/>
                <a:gridCol w="1594520"/>
                <a:gridCol w="2437928"/>
                <a:gridCol w="23249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Род, число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</a:t>
                      </a:r>
                      <a:r>
                        <a:rPr lang="ru-RU" sz="2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местоимение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Определённый артикль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Неопределён</a:t>
                      </a:r>
                      <a:endParaRPr lang="de-DE" sz="2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2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артикль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род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ru-RU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(он)</a:t>
                      </a:r>
                      <a:endParaRPr lang="ru-RU" sz="2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Mann</a:t>
                      </a:r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Mann</a:t>
                      </a:r>
                      <a:r>
                        <a:rPr lang="de-DE" sz="2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род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ru-RU" sz="2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(оно)</a:t>
                      </a:r>
                      <a:endParaRPr lang="ru-RU" sz="2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Mädchen</a:t>
                      </a:r>
                      <a:r>
                        <a:rPr lang="de-DE" sz="2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Mädchen</a:t>
                      </a:r>
                      <a:r>
                        <a:rPr lang="de-DE" sz="2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endParaRPr lang="ru-RU" sz="2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(она)</a:t>
                      </a:r>
                      <a:endParaRPr lang="ru-RU" sz="2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 Frau</a:t>
                      </a:r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eine 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eine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Frau</a:t>
                      </a:r>
                      <a:r>
                        <a:rPr lang="de-DE" sz="2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endParaRPr lang="ru-RU" sz="2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(они)</a:t>
                      </a:r>
                      <a:endParaRPr lang="ru-RU" sz="2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</a:t>
                      </a:r>
                    </a:p>
                    <a:p>
                      <a:pPr algn="ctr"/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(die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Mädchen)</a:t>
                      </a:r>
                      <a:endParaRPr lang="ru-RU" sz="27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7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 </a:t>
                      </a:r>
                      <a:endParaRPr kumimoji="0" lang="de-DE" sz="27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7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(Mädchen)</a:t>
                      </a:r>
                      <a:endParaRPr kumimoji="0" lang="ru-RU" sz="27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Личные местоимения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немецком языке различают личные местоимения единственного и множественного числа.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44300"/>
              </p:ext>
            </p:extLst>
          </p:nvPr>
        </p:nvGraphicFramePr>
        <p:xfrm>
          <a:off x="251520" y="2492896"/>
          <a:ext cx="8496945" cy="2560320"/>
        </p:xfrm>
        <a:graphic>
          <a:graphicData uri="http://schemas.openxmlformats.org/drawingml/2006/table">
            <a:tbl>
              <a:tblPr firstRow="1" bandRow="1"/>
              <a:tblGrid>
                <a:gridCol w="1656185"/>
                <a:gridCol w="3528392"/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Единственное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мы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2-е 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вы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3-е 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он, 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она, 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оно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они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Вы (вежливая форма)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глагола-связки </a:t>
            </a:r>
            <a:r>
              <a:rPr lang="de-D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253197"/>
              </p:ext>
            </p:extLst>
          </p:nvPr>
        </p:nvGraphicFramePr>
        <p:xfrm>
          <a:off x="323528" y="1196975"/>
          <a:ext cx="8424936" cy="3444240"/>
        </p:xfrm>
        <a:graphic>
          <a:graphicData uri="http://schemas.openxmlformats.org/drawingml/2006/table">
            <a:tbl>
              <a:tblPr firstRow="1" bandRow="1"/>
              <a:tblGrid>
                <a:gridCol w="4212468"/>
                <a:gridCol w="421246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 – связка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Единственное число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(я) </a:t>
                      </a:r>
                      <a:r>
                        <a:rPr kumimoji="0" lang="de-DE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de-DE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lustig</a:t>
                      </a:r>
                      <a:endParaRPr kumimoji="0" lang="ru-RU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(мы)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sind </a:t>
                      </a:r>
                      <a:r>
                        <a:rPr lang="de-DE" sz="28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nett</a:t>
                      </a:r>
                      <a:endParaRPr lang="ru-RU" sz="2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(ты) </a:t>
                      </a:r>
                      <a:r>
                        <a:rPr kumimoji="0" lang="de-DE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bist</a:t>
                      </a: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de-DE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groß</a:t>
                      </a:r>
                      <a:endParaRPr lang="ru-RU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de-DE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de-DE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(вы) </a:t>
                      </a:r>
                      <a:r>
                        <a:rPr lang="de-DE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seid </a:t>
                      </a:r>
                      <a:r>
                        <a:rPr lang="de-DE" sz="28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fleißig</a:t>
                      </a:r>
                      <a:endParaRPr lang="ru-RU" sz="2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(он)</a:t>
                      </a:r>
                      <a:endParaRPr lang="de-DE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(она)</a:t>
                      </a:r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 </a:t>
                      </a:r>
                      <a:r>
                        <a:rPr lang="de-DE" sz="28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klein</a:t>
                      </a:r>
                    </a:p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(оно)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(они)</a:t>
                      </a:r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(Вы)</a:t>
                      </a:r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sind </a:t>
                      </a:r>
                      <a:r>
                        <a:rPr lang="de-DE" sz="28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klug</a:t>
                      </a:r>
                      <a:endParaRPr lang="ru-RU" sz="2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1907704" y="3532585"/>
            <a:ext cx="502274" cy="914400"/>
          </a:xfrm>
          <a:prstGeom prst="rightBrace">
            <a:avLst>
              <a:gd name="adj1" fmla="val 8333"/>
              <a:gd name="adj2" fmla="val 545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372200" y="3629745"/>
            <a:ext cx="288032" cy="817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 местоимения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406855"/>
              </p:ext>
            </p:extLst>
          </p:nvPr>
        </p:nvGraphicFramePr>
        <p:xfrm>
          <a:off x="280735" y="620688"/>
          <a:ext cx="8611745" cy="2651760"/>
        </p:xfrm>
        <a:graphic>
          <a:graphicData uri="http://schemas.openxmlformats.org/drawingml/2006/table">
            <a:tbl>
              <a:tblPr firstRow="1" bandRow="1"/>
              <a:tblGrid>
                <a:gridCol w="1584300"/>
                <a:gridCol w="3600400"/>
                <a:gridCol w="34270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Род,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муж. род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Vater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мой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Onkel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дядя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жен.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Mutter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моя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Tante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тётя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сред. род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Kind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моё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дитя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Kind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твоё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дитя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Geschwister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братья и сёстры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Kinder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851241"/>
              </p:ext>
            </p:extLst>
          </p:nvPr>
        </p:nvGraphicFramePr>
        <p:xfrm>
          <a:off x="251522" y="3501008"/>
          <a:ext cx="8712970" cy="3108960"/>
        </p:xfrm>
        <a:graphic>
          <a:graphicData uri="http://schemas.openxmlformats.org/drawingml/2006/table">
            <a:tbl>
              <a:tblPr firstRow="1" bandRow="1"/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местоимение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/моё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её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9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 местоимения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95"/>
              </p:ext>
            </p:extLst>
          </p:nvPr>
        </p:nvGraphicFramePr>
        <p:xfrm>
          <a:off x="107503" y="1268760"/>
          <a:ext cx="8856985" cy="5120640"/>
        </p:xfrm>
        <a:graphic>
          <a:graphicData uri="http://schemas.openxmlformats.org/drawingml/2006/table">
            <a:tbl>
              <a:tblPr firstRow="1" bandRow="1"/>
              <a:tblGrid>
                <a:gridCol w="1275828"/>
                <a:gridCol w="1748509"/>
                <a:gridCol w="1872208"/>
                <a:gridCol w="2016224"/>
                <a:gridCol w="1944216"/>
              </a:tblGrid>
              <a:tr h="991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местоимение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/моё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её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</a:t>
                      </a:r>
                      <a:r>
                        <a:rPr lang="de-DE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мы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наш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/наша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наше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unsere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/наши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euer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/ваш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ваша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euer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ваше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eure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ваши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Вы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/Ваш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Ваша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Ваше</a:t>
                      </a:r>
                      <a:endParaRPr lang="ru-RU" sz="2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Ваши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3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большинства глаголов.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92178"/>
              </p:ext>
            </p:extLst>
          </p:nvPr>
        </p:nvGraphicFramePr>
        <p:xfrm>
          <a:off x="467544" y="692696"/>
          <a:ext cx="8229600" cy="2926080"/>
        </p:xfrm>
        <a:graphic>
          <a:graphicData uri="http://schemas.openxmlformats.org/drawingml/2006/table">
            <a:tbl>
              <a:tblPr firstRow="1" bandRow="1"/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Единственное число</a:t>
                      </a:r>
                      <a:endParaRPr lang="de-DE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Singular (</a:t>
                      </a:r>
                      <a:r>
                        <a:rPr lang="de-DE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de-DE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Plural</a:t>
                      </a:r>
                      <a:r>
                        <a:rPr lang="de-DE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(Pl.)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  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    mal-</a:t>
                      </a:r>
                      <a:r>
                        <a:rPr lang="de-DE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ihr       mal-</a:t>
                      </a:r>
                      <a:r>
                        <a:rPr lang="de-DE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   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(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20246"/>
              </p:ext>
            </p:extLst>
          </p:nvPr>
        </p:nvGraphicFramePr>
        <p:xfrm>
          <a:off x="1403648" y="3717032"/>
          <a:ext cx="6096000" cy="3017520"/>
        </p:xfrm>
        <a:graphic>
          <a:graphicData uri="http://schemas.openxmlformats.org/drawingml/2006/table">
            <a:tbl>
              <a:tblPr firstRow="1" bandRow="1"/>
              <a:tblGrid>
                <a:gridCol w="936104"/>
                <a:gridCol w="2111896"/>
                <a:gridCol w="984448"/>
                <a:gridCol w="206355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Личные окончания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Един.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2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особых (сильных) глаголов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083528"/>
              </p:ext>
            </p:extLst>
          </p:nvPr>
        </p:nvGraphicFramePr>
        <p:xfrm>
          <a:off x="539552" y="1196752"/>
          <a:ext cx="8229600" cy="4358640"/>
        </p:xfrm>
        <a:graphic>
          <a:graphicData uri="http://schemas.openxmlformats.org/drawingml/2006/table">
            <a:tbl>
              <a:tblPr firstRow="1" bandRow="1"/>
              <a:tblGrid>
                <a:gridCol w="1512168"/>
                <a:gridCol w="2232248"/>
                <a:gridCol w="2088232"/>
                <a:gridCol w="23969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Singular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  seh-e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  les-e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  sprech-e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  s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h-</a:t>
                      </a:r>
                      <a:r>
                        <a:rPr lang="de-DE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   l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   spr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ch-</a:t>
                      </a:r>
                      <a:r>
                        <a:rPr lang="de-DE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s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h-t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    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l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s-t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spr</a:t>
                      </a:r>
                      <a:r>
                        <a:rPr kumimoji="0" lang="de-DE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ch-t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Plural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   seh-en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   les-en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   sprech-en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   seh-t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    les-t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    sprech-t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seh-en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seh-en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 les-en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les-en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 sprech-en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 sprech-en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пптшки.рф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805</TotalTime>
  <Words>1070</Words>
  <Application>Microsoft Office PowerPoint</Application>
  <PresentationFormat>Экран (4:3)</PresentationFormat>
  <Paragraphs>332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         </vt:lpstr>
      <vt:lpstr>Артикли.</vt:lpstr>
      <vt:lpstr>Артикли и личные местоимения</vt:lpstr>
      <vt:lpstr>Личные местоимения</vt:lpstr>
      <vt:lpstr>Спряжение глагола-связки sein</vt:lpstr>
      <vt:lpstr>Притяжательные местоимения</vt:lpstr>
      <vt:lpstr>Притяжательные местоимения</vt:lpstr>
      <vt:lpstr>Спряжение большинства глаголов.</vt:lpstr>
      <vt:lpstr>Спряжение особых (сильных) глаголов</vt:lpstr>
      <vt:lpstr>Спряжение особых (сильных) глаголов</vt:lpstr>
      <vt:lpstr>Спряжение модальных глаголов   können и wollen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Граммамтика</dc:title>
  <dc:creator>Виктор Алексеевич Бебешко</dc:creator>
  <cp:lastModifiedBy>Leon</cp:lastModifiedBy>
  <cp:revision>44</cp:revision>
  <cp:lastPrinted>2014-02-28T07:16:18Z</cp:lastPrinted>
  <dcterms:created xsi:type="dcterms:W3CDTF">2013-12-06T05:04:39Z</dcterms:created>
  <dcterms:modified xsi:type="dcterms:W3CDTF">2019-02-24T17:10:01Z</dcterms:modified>
</cp:coreProperties>
</file>