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sldIdLst>
    <p:sldId id="277" r:id="rId2"/>
    <p:sldId id="292" r:id="rId3"/>
    <p:sldId id="293" r:id="rId4"/>
    <p:sldId id="258" r:id="rId5"/>
    <p:sldId id="257" r:id="rId6"/>
    <p:sldId id="294" r:id="rId7"/>
    <p:sldId id="312" r:id="rId8"/>
    <p:sldId id="286" r:id="rId9"/>
    <p:sldId id="295" r:id="rId10"/>
    <p:sldId id="296" r:id="rId11"/>
    <p:sldId id="297" r:id="rId12"/>
    <p:sldId id="301" r:id="rId13"/>
    <p:sldId id="298" r:id="rId14"/>
    <p:sldId id="299" r:id="rId15"/>
    <p:sldId id="302" r:id="rId16"/>
    <p:sldId id="300" r:id="rId17"/>
    <p:sldId id="303" r:id="rId18"/>
    <p:sldId id="304" r:id="rId19"/>
    <p:sldId id="306" r:id="rId20"/>
    <p:sldId id="280" r:id="rId21"/>
    <p:sldId id="307" r:id="rId22"/>
    <p:sldId id="309" r:id="rId23"/>
    <p:sldId id="310" r:id="rId24"/>
    <p:sldId id="308" r:id="rId25"/>
    <p:sldId id="272" r:id="rId26"/>
    <p:sldId id="311" r:id="rId27"/>
    <p:sldId id="267" r:id="rId28"/>
    <p:sldId id="273" r:id="rId29"/>
    <p:sldId id="274" r:id="rId30"/>
    <p:sldId id="313" r:id="rId31"/>
  </p:sldIdLst>
  <p:sldSz cx="9144000" cy="6858000" type="screen4x3"/>
  <p:notesSz cx="6858000" cy="9144000"/>
  <p:defaultTextStyle>
    <a:defPPr>
      <a:defRPr lang="ru-RU"/>
    </a:defPPr>
    <a:lvl1pPr algn="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imes New Roman Cyr" charset="-52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imes New Roman Cyr" charset="-52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imes New Roman Cyr" charset="-52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imes New Roman Cyr" charset="-5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4C0000"/>
    <a:srgbClr val="3366CC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E79EA-066B-4347-9B84-463CACE7A14A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C9D75-C367-4DB8-9444-A135AA884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8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C9D75-C367-4DB8-9444-A135AA8843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0" name="Group 48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074" name="Rectangle 2"/>
            <p:cNvSpPr>
              <a:spLocks noChangeArrowheads="1"/>
            </p:cNvSpPr>
            <p:nvPr/>
          </p:nvSpPr>
          <p:spPr bwMode="hidden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78" name="Group 6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076" name="Freeform 4"/>
              <p:cNvSpPr>
                <a:spLocks/>
              </p:cNvSpPr>
              <p:nvPr/>
            </p:nvSpPr>
            <p:spPr bwMode="ltGray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ltGray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81" name="Group 9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079" name="Freeform 7"/>
              <p:cNvSpPr>
                <a:spLocks/>
              </p:cNvSpPr>
              <p:nvPr/>
            </p:nvSpPr>
            <p:spPr bwMode="ltGray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ltGray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19" name="Group 47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3100" name="Group 28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3082" name="Freeform 10"/>
                <p:cNvSpPr>
                  <a:spLocks/>
                </p:cNvSpPr>
                <p:nvPr/>
              </p:nvSpPr>
              <p:spPr bwMode="ltGray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3" name="Freeform 11"/>
                <p:cNvSpPr>
                  <a:spLocks/>
                </p:cNvSpPr>
                <p:nvPr/>
              </p:nvSpPr>
              <p:spPr bwMode="ltGray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4" name="Freeform 12"/>
                <p:cNvSpPr>
                  <a:spLocks/>
                </p:cNvSpPr>
                <p:nvPr/>
              </p:nvSpPr>
              <p:spPr bwMode="ltGray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5" name="Freeform 13"/>
                <p:cNvSpPr>
                  <a:spLocks/>
                </p:cNvSpPr>
                <p:nvPr/>
              </p:nvSpPr>
              <p:spPr bwMode="ltGray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6" name="Line 14"/>
                <p:cNvSpPr>
                  <a:spLocks noChangeShapeType="1"/>
                </p:cNvSpPr>
                <p:nvPr/>
              </p:nvSpPr>
              <p:spPr bwMode="ltGray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87" name="Freeform 15"/>
                <p:cNvSpPr>
                  <a:spLocks/>
                </p:cNvSpPr>
                <p:nvPr/>
              </p:nvSpPr>
              <p:spPr bwMode="ltGray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8" name="Freeform 16"/>
                <p:cNvSpPr>
                  <a:spLocks/>
                </p:cNvSpPr>
                <p:nvPr/>
              </p:nvSpPr>
              <p:spPr bwMode="ltGray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9" name="Freeform 17"/>
                <p:cNvSpPr>
                  <a:spLocks/>
                </p:cNvSpPr>
                <p:nvPr/>
              </p:nvSpPr>
              <p:spPr bwMode="ltGray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0" name="Freeform 18"/>
                <p:cNvSpPr>
                  <a:spLocks/>
                </p:cNvSpPr>
                <p:nvPr/>
              </p:nvSpPr>
              <p:spPr bwMode="ltGray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1" name="Freeform 19"/>
                <p:cNvSpPr>
                  <a:spLocks/>
                </p:cNvSpPr>
                <p:nvPr/>
              </p:nvSpPr>
              <p:spPr bwMode="ltGray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2" name="Freeform 20"/>
                <p:cNvSpPr>
                  <a:spLocks/>
                </p:cNvSpPr>
                <p:nvPr/>
              </p:nvSpPr>
              <p:spPr bwMode="ltGray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3" name="Freeform 21"/>
                <p:cNvSpPr>
                  <a:spLocks/>
                </p:cNvSpPr>
                <p:nvPr/>
              </p:nvSpPr>
              <p:spPr bwMode="ltGray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4" name="Freeform 22"/>
                <p:cNvSpPr>
                  <a:spLocks/>
                </p:cNvSpPr>
                <p:nvPr/>
              </p:nvSpPr>
              <p:spPr bwMode="ltGray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5" name="Freeform 23"/>
                <p:cNvSpPr>
                  <a:spLocks/>
                </p:cNvSpPr>
                <p:nvPr/>
              </p:nvSpPr>
              <p:spPr bwMode="ltGray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6" name="Freeform 24"/>
                <p:cNvSpPr>
                  <a:spLocks/>
                </p:cNvSpPr>
                <p:nvPr/>
              </p:nvSpPr>
              <p:spPr bwMode="ltGray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7" name="Freeform 25"/>
                <p:cNvSpPr>
                  <a:spLocks/>
                </p:cNvSpPr>
                <p:nvPr/>
              </p:nvSpPr>
              <p:spPr bwMode="ltGray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8" name="Freeform 26"/>
                <p:cNvSpPr>
                  <a:spLocks/>
                </p:cNvSpPr>
                <p:nvPr/>
              </p:nvSpPr>
              <p:spPr bwMode="ltGray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9" name="Freeform 27"/>
                <p:cNvSpPr>
                  <a:spLocks/>
                </p:cNvSpPr>
                <p:nvPr/>
              </p:nvSpPr>
              <p:spPr bwMode="ltGray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101" name="Freeform 29"/>
              <p:cNvSpPr>
                <a:spLocks/>
              </p:cNvSpPr>
              <p:nvPr/>
            </p:nvSpPr>
            <p:spPr bwMode="ltGray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2" name="Freeform 30"/>
              <p:cNvSpPr>
                <a:spLocks/>
              </p:cNvSpPr>
              <p:nvPr/>
            </p:nvSpPr>
            <p:spPr bwMode="ltGray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3" name="Freeform 31"/>
              <p:cNvSpPr>
                <a:spLocks/>
              </p:cNvSpPr>
              <p:nvPr/>
            </p:nvSpPr>
            <p:spPr bwMode="ltGray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4" name="Freeform 32"/>
              <p:cNvSpPr>
                <a:spLocks/>
              </p:cNvSpPr>
              <p:nvPr/>
            </p:nvSpPr>
            <p:spPr bwMode="ltGray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5" name="Line 33"/>
              <p:cNvSpPr>
                <a:spLocks noChangeShapeType="1"/>
              </p:cNvSpPr>
              <p:nvPr/>
            </p:nvSpPr>
            <p:spPr bwMode="ltGray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6" name="Freeform 34"/>
              <p:cNvSpPr>
                <a:spLocks/>
              </p:cNvSpPr>
              <p:nvPr/>
            </p:nvSpPr>
            <p:spPr bwMode="ltGray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7" name="Freeform 35"/>
              <p:cNvSpPr>
                <a:spLocks/>
              </p:cNvSpPr>
              <p:nvPr/>
            </p:nvSpPr>
            <p:spPr bwMode="ltGray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8" name="Freeform 36"/>
              <p:cNvSpPr>
                <a:spLocks/>
              </p:cNvSpPr>
              <p:nvPr/>
            </p:nvSpPr>
            <p:spPr bwMode="ltGray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9" name="Freeform 37"/>
              <p:cNvSpPr>
                <a:spLocks/>
              </p:cNvSpPr>
              <p:nvPr/>
            </p:nvSpPr>
            <p:spPr bwMode="ltGray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0" name="Freeform 38"/>
              <p:cNvSpPr>
                <a:spLocks/>
              </p:cNvSpPr>
              <p:nvPr/>
            </p:nvSpPr>
            <p:spPr bwMode="ltGray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1" name="Freeform 39"/>
              <p:cNvSpPr>
                <a:spLocks/>
              </p:cNvSpPr>
              <p:nvPr/>
            </p:nvSpPr>
            <p:spPr bwMode="ltGray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2" name="Freeform 40"/>
              <p:cNvSpPr>
                <a:spLocks/>
              </p:cNvSpPr>
              <p:nvPr/>
            </p:nvSpPr>
            <p:spPr bwMode="ltGray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3" name="Freeform 41"/>
              <p:cNvSpPr>
                <a:spLocks/>
              </p:cNvSpPr>
              <p:nvPr/>
            </p:nvSpPr>
            <p:spPr bwMode="ltGray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4" name="Freeform 42"/>
              <p:cNvSpPr>
                <a:spLocks/>
              </p:cNvSpPr>
              <p:nvPr/>
            </p:nvSpPr>
            <p:spPr bwMode="ltGray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5" name="Freeform 43"/>
              <p:cNvSpPr>
                <a:spLocks/>
              </p:cNvSpPr>
              <p:nvPr/>
            </p:nvSpPr>
            <p:spPr bwMode="ltGray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6" name="Freeform 44"/>
              <p:cNvSpPr>
                <a:spLocks/>
              </p:cNvSpPr>
              <p:nvPr/>
            </p:nvSpPr>
            <p:spPr bwMode="ltGray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7" name="Freeform 45"/>
              <p:cNvSpPr>
                <a:spLocks/>
              </p:cNvSpPr>
              <p:nvPr/>
            </p:nvSpPr>
            <p:spPr bwMode="ltGray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8" name="Freeform 46"/>
              <p:cNvSpPr>
                <a:spLocks/>
              </p:cNvSpPr>
              <p:nvPr/>
            </p:nvSpPr>
            <p:spPr bwMode="ltGray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121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22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123" name="Rectangle 5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24" name="Rectangle 5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25" name="Rectangle 5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7E215BB-84AB-4D9E-8A9A-4FF7DC569E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A013E-6C46-4A65-BEB3-F35C91B904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B47E7-D4A0-49A6-A513-FC65963EF2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7B90BA-F32C-42D0-8109-E24642BA84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9D521-94E9-4DE0-9A8F-407106F458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F77A2-7124-4299-86AE-163D499A33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81274-1E06-422A-92B0-83863A63AB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13DFA-D29C-4F76-9029-CAD7F9318A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FB62F-4ED9-4830-BE10-EEC436E1A8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C58BA-64FD-40A5-AFC2-6B58F9CD78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463AC-321C-4007-9535-A6B8DC0E5C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B9A0B-E182-4354-9335-667EEC1B6D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2" name="Group 48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hidden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30" name="Group 6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1028" name="Freeform 4"/>
              <p:cNvSpPr>
                <a:spLocks/>
              </p:cNvSpPr>
              <p:nvPr/>
            </p:nvSpPr>
            <p:spPr bwMode="ltGray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ltGray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3" name="Group 9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1031" name="Freeform 7"/>
              <p:cNvSpPr>
                <a:spLocks/>
              </p:cNvSpPr>
              <p:nvPr/>
            </p:nvSpPr>
            <p:spPr bwMode="ltGray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ltGray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71" name="Group 47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052" name="Group 28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1034" name="Freeform 10"/>
                <p:cNvSpPr>
                  <a:spLocks/>
                </p:cNvSpPr>
                <p:nvPr/>
              </p:nvSpPr>
              <p:spPr bwMode="ltGray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ltGray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6" name="Freeform 12"/>
                <p:cNvSpPr>
                  <a:spLocks/>
                </p:cNvSpPr>
                <p:nvPr/>
              </p:nvSpPr>
              <p:spPr bwMode="ltGray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7" name="Freeform 13"/>
                <p:cNvSpPr>
                  <a:spLocks/>
                </p:cNvSpPr>
                <p:nvPr/>
              </p:nvSpPr>
              <p:spPr bwMode="ltGray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ltGray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9" name="Freeform 15"/>
                <p:cNvSpPr>
                  <a:spLocks/>
                </p:cNvSpPr>
                <p:nvPr/>
              </p:nvSpPr>
              <p:spPr bwMode="ltGray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0" name="Freeform 16"/>
                <p:cNvSpPr>
                  <a:spLocks/>
                </p:cNvSpPr>
                <p:nvPr/>
              </p:nvSpPr>
              <p:spPr bwMode="ltGray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1" name="Freeform 17"/>
                <p:cNvSpPr>
                  <a:spLocks/>
                </p:cNvSpPr>
                <p:nvPr/>
              </p:nvSpPr>
              <p:spPr bwMode="ltGray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ltGray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ltGray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ltGray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ltGray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ltGray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ltGray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ltGray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ltGray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ltGray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ltGray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ltGray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ltGray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ltGray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7" name="Line 33"/>
              <p:cNvSpPr>
                <a:spLocks noChangeShapeType="1"/>
              </p:cNvSpPr>
              <p:nvPr/>
            </p:nvSpPr>
            <p:spPr bwMode="ltGray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ltGray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ltGray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ltGray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ltGray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ltGray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ltGray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ltGray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ltGray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ltGray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ltGray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73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7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fld id="{B868C40A-A5D7-4A12-8EA1-707C52F1634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iki/%D0%A4%D0%B0%D0%B9%D0%BB:Athens_1896_report_cover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A4%D0%B0%D0%B9%D0%BB:Greek_vase_with_runners_at_the_panathenaic_games_530_bC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u.wikipedia.org/wiki/%D0%A4%D0%B0%D0%B9%D0%BB:Greek_statue_discus_thrower_2_century_aC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ru.wikipedia.org/wiki/%D0%A4%D0%B0%D0%B9%D0%BB:Pankratiasten_in_fight_copy_of_greek_statue_3_century_bC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ru.wikipedia.org/wiki/%D0%A4%D0%B0%D0%B9%D0%BB:Greek_vase_with_different_sportsmen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.wikipedia.org/wiki/%D0%A4%D0%B0%D0%B9%D0%BB:Olympia_stadion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ru.wikipedia.org/wiki/%D0%A4%D0%B0%D0%B9%D0%BB:Thermae_boxer_Massimo_Inv1055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ru.wikipedia.org/wiki/%D0%A4%D0%B0%D0%B9%D0%BB:Baron_Pierre_de_Coubertin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809" y="1428736"/>
            <a:ext cx="8026556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Урок истории по теме</a:t>
            </a:r>
          </a:p>
          <a:p>
            <a:pPr algn="ctr"/>
            <a:r>
              <a:rPr lang="ru-RU" sz="4800" dirty="0" smtClean="0">
                <a:latin typeface="Monotype Corsiva" pitchFamily="66" charset="0"/>
              </a:rPr>
              <a:t>«Олимпийские игры в древности»,</a:t>
            </a: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5 класс</a:t>
            </a:r>
          </a:p>
          <a:p>
            <a:pPr algn="ctr"/>
            <a:endParaRPr lang="ru-RU" sz="3600" dirty="0" smtClean="0">
              <a:latin typeface="Monotype Corsiva" pitchFamily="66" charset="0"/>
            </a:endParaRPr>
          </a:p>
          <a:p>
            <a:pPr algn="ctr"/>
            <a:endParaRPr lang="ru-RU" sz="48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5715" y="6228307"/>
            <a:ext cx="827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У4у.рф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357166"/>
            <a:ext cx="6828024" cy="1754326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776 г. до н.э.- 1-ые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Олимпийские игры</a:t>
            </a:r>
            <a:endParaRPr lang="ru-RU" sz="5400" b="1" cap="none" spc="0" dirty="0">
              <a:ln w="11430"/>
              <a:solidFill>
                <a:srgbClr val="99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http://upload.wikimedia.org/wikipedia/commons/thumb/3/31/Athens_1896_report_cover.jpg/200px-Athens_1896_report_cover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143116"/>
            <a:ext cx="3429024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43438" y="3286124"/>
            <a:ext cx="34291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Плакат первых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Олимпийских игр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45715" y="6228307"/>
            <a:ext cx="827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У4у.рф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Users\Алекс\Desktop\d03021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851026"/>
            <a:ext cx="3600469" cy="4006974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2844" y="857232"/>
            <a:ext cx="87049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Атлет-</a:t>
            </a:r>
          </a:p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это участник состязаний,</a:t>
            </a:r>
          </a:p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человек крепкого телосложения.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5715" y="6228307"/>
            <a:ext cx="827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У4у.рф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a/a9/Greek_vase_with_runners_at_the_panathenaic_games_530_bC.jpg/210px-Greek_vase_with_runners_at_the_panathenaic_games_530_bC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214422"/>
            <a:ext cx="564360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071538" y="428604"/>
            <a:ext cx="7238905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Античный бег (530 г. до н. э.)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45715" y="6228307"/>
            <a:ext cx="827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У4у.рф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G:\Users\Алекс\Pictures\бегуны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6636819" cy="4286279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79674" y="0"/>
            <a:ext cx="1386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БЕГ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145715" y="6228307"/>
            <a:ext cx="827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У4у.рф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14422"/>
            <a:ext cx="578647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85852" y="214290"/>
            <a:ext cx="5941050" cy="830997"/>
          </a:xfrm>
          <a:prstGeom prst="rect">
            <a:avLst/>
          </a:prstGeom>
          <a:solidFill>
            <a:srgbClr val="3366CC"/>
          </a:solidFill>
        </p:spPr>
        <p:txBody>
          <a:bodyPr wrap="none" rtlCol="0">
            <a:spAutoFit/>
          </a:bodyPr>
          <a:lstStyle/>
          <a:p>
            <a:r>
              <a:rPr lang="ru-RU" sz="4800" dirty="0" smtClean="0"/>
              <a:t>ПРЫЖКИ В ДЛИНУ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145715" y="6228307"/>
            <a:ext cx="827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У4у.рф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:\Users\Алекс\Pictures\виды иг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704098" cy="35719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57356" y="285728"/>
            <a:ext cx="544540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Виды соревнований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45715" y="6228307"/>
            <a:ext cx="827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У4у.рф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5/5f/Greek_statue_discus_thrower_2_century_aC.jpg/210px-Greek_statue_discus_thrower_2_century_aC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500174"/>
            <a:ext cx="392909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Дискобол.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Римская копия греческой статуи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 в. до н. э.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45715" y="6228307"/>
            <a:ext cx="827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У4у.рф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upload.wikimedia.org/wikipedia/commons/thumb/4/42/Pankratiasten_in_fight_copy_of_greek_statue_3_century_bC.jpg/210px-Pankratiasten_in_fight_copy_of_greek_statue_3_century_bC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857364"/>
            <a:ext cx="4429156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42976" y="214290"/>
            <a:ext cx="6572296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Бронзовая репродукция римской скульптуры, выполненной по греческому оригиналу. III в. до н. э.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145715" y="6228307"/>
            <a:ext cx="827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У4у.рф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215238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42976" y="142852"/>
            <a:ext cx="678661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ГОНКИ  КОЛЕСНИЦ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145715" y="6228307"/>
            <a:ext cx="827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У4у.рф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250033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71869" y="1285860"/>
            <a:ext cx="47149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Возничий, </a:t>
            </a:r>
          </a:p>
          <a:p>
            <a:pPr algn="l"/>
            <a:r>
              <a:rPr lang="ru-RU" dirty="0" smtClean="0"/>
              <a:t>держащий вожжи. </a:t>
            </a:r>
          </a:p>
          <a:p>
            <a:pPr algn="l"/>
            <a:r>
              <a:rPr lang="ru-RU" dirty="0" smtClean="0"/>
              <a:t>Древнегреческая</a:t>
            </a:r>
          </a:p>
          <a:p>
            <a:pPr algn="l"/>
            <a:r>
              <a:rPr lang="ru-RU" dirty="0" smtClean="0"/>
              <a:t>бронзовая статуэтка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45715" y="6228307"/>
            <a:ext cx="827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У4у.рф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51728"/>
            <a:ext cx="8643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«</a:t>
            </a:r>
            <a:r>
              <a:rPr lang="en-US" sz="4800" dirty="0" err="1" smtClean="0"/>
              <a:t>Citius</a:t>
            </a:r>
            <a:r>
              <a:rPr lang="ru-RU" sz="4800" dirty="0" smtClean="0"/>
              <a:t>, </a:t>
            </a:r>
            <a:r>
              <a:rPr lang="en-US" sz="4800" dirty="0" err="1" smtClean="0"/>
              <a:t>altius</a:t>
            </a:r>
            <a:r>
              <a:rPr lang="ru-RU" sz="4800" dirty="0" smtClean="0"/>
              <a:t>, </a:t>
            </a:r>
            <a:r>
              <a:rPr lang="en-US" sz="4800" dirty="0" err="1" smtClean="0"/>
              <a:t>fortius</a:t>
            </a:r>
            <a:r>
              <a:rPr lang="ru-RU" sz="4800" dirty="0" smtClean="0"/>
              <a:t>!»</a:t>
            </a:r>
          </a:p>
          <a:p>
            <a:pPr algn="ctr"/>
            <a:endParaRPr lang="ru-RU" sz="4800" dirty="0" smtClean="0"/>
          </a:p>
          <a:p>
            <a:pPr algn="ctr"/>
            <a:r>
              <a:rPr lang="ru-RU" sz="4800" dirty="0" smtClean="0"/>
              <a:t>«Быстрее, выше, сильнее!»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145715" y="6228307"/>
            <a:ext cx="827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У4у.рф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b/be/Greek_vase_with_different_sportsmen.jpg/210px-Greek_vase_with_different_sportsmen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14488"/>
            <a:ext cx="5857916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Изображение на древнегреческой вазе 3 видов пятиборья: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метание диска и копья, борьба (толчки ладонями).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Справа частично сохранилось изображение прыжка.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45715" y="6228307"/>
            <a:ext cx="827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У4у.рф</a:t>
            </a:r>
            <a:endParaRPr lang="ru-RU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ru/thumb/1/12/Olympia_stadion.jpg/230px-Olympia_stadion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500174"/>
            <a:ext cx="592935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5720" y="357166"/>
            <a:ext cx="8372165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Стадион в Древней Олимпии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‎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45715" y="6228307"/>
            <a:ext cx="827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У4у.рф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b/bb/Thermae_boxer_Massimo_Inv1055.jpg/210px-Thermae_boxer_Massimo_Inv1055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643050"/>
            <a:ext cx="4000528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357166"/>
            <a:ext cx="8902502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Бронзовая скульптура </a:t>
            </a:r>
          </a:p>
          <a:p>
            <a:pPr algn="ctr"/>
            <a:r>
              <a:rPr lang="ru-RU" dirty="0" smtClean="0"/>
              <a:t>отдыхающего  боксёра , </a:t>
            </a:r>
            <a:r>
              <a:rPr lang="en-US" dirty="0" smtClean="0"/>
              <a:t>I</a:t>
            </a:r>
            <a:r>
              <a:rPr lang="ru-RU" dirty="0" smtClean="0"/>
              <a:t> в до н.э.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45715" y="6228307"/>
            <a:ext cx="827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У4у.рф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Users\Алекс\Desktop\a03026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063983" cy="5273572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145715" y="6228307"/>
            <a:ext cx="827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У4у.рф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071546"/>
            <a:ext cx="34480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071546"/>
            <a:ext cx="3806825" cy="440055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14480" y="214290"/>
            <a:ext cx="543135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Встреча победителя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45715" y="6228307"/>
            <a:ext cx="827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У4у.рф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Users\Алекс\Desktop\o03015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7560"/>
            <a:ext cx="4879526" cy="543044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1474" y="214290"/>
            <a:ext cx="7494424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Храм Зевса, вокруг которого</a:t>
            </a:r>
          </a:p>
          <a:p>
            <a:pPr algn="ctr"/>
            <a:r>
              <a:rPr lang="ru-RU" dirty="0" smtClean="0"/>
              <a:t>статуи победителей.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45715" y="6228307"/>
            <a:ext cx="827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У4у.рф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e/ef/Baron_Pierre_de_Coubertin.jpg/200px-Baron_Pierre_de_Coubertin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214422"/>
            <a:ext cx="35719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571604" y="285728"/>
            <a:ext cx="5811912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Барон Пьер де Кубертен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45715" y="6228307"/>
            <a:ext cx="827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У4у.рф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Users\Алекс\Desktop\O3489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85860"/>
            <a:ext cx="4572032" cy="5088229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71670" y="285728"/>
            <a:ext cx="518668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Олимпийский флаг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45715" y="6228307"/>
            <a:ext cx="827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У4у.рф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Users\Алекс\Desktop\o03011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00240"/>
            <a:ext cx="3988180" cy="4000528"/>
          </a:xfrm>
          <a:prstGeom prst="rect">
            <a:avLst/>
          </a:prstGeom>
          <a:noFill/>
        </p:spPr>
      </p:pic>
      <p:pic>
        <p:nvPicPr>
          <p:cNvPr id="9219" name="Picture 3" descr="G:\Users\Алекс\Desktop\o03012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071546"/>
            <a:ext cx="3312226" cy="3686187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57356" y="285728"/>
            <a:ext cx="531203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Олимпийский огонь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45715" y="6228307"/>
            <a:ext cx="827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У4у.рф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Users\Алекс\Desktop\O3472i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142984"/>
            <a:ext cx="4857783" cy="5286412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14348" y="285728"/>
            <a:ext cx="748217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Олимпийский огонь зажжён!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45715" y="6228307"/>
            <a:ext cx="827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У4у.рф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1214422"/>
            <a:ext cx="6000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«Слушаем, смотрим, читаем, запоминаем, отвечаем, применяем!»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0"/>
            <a:ext cx="3316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Девиз урока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45715" y="6228307"/>
            <a:ext cx="827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У4у.рф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01395" y="2500306"/>
            <a:ext cx="7006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СПАСИБО ЗА </a:t>
            </a:r>
            <a:r>
              <a:rPr lang="ru-RU" smtClean="0"/>
              <a:t>ВНИМАНИЕ</a:t>
            </a:r>
            <a:r>
              <a:rPr lang="ru-RU" smtClean="0"/>
              <a:t>!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45715" y="6228307"/>
            <a:ext cx="827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У4у.рф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lesson-history.narod.ru/map/gr-kolon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9" descr="Рисунок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1213" y="5500702"/>
            <a:ext cx="2095340" cy="1143008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45715" y="6228307"/>
            <a:ext cx="827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У4у.рф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G:\Users\Алекс\Pictures\заставка олимп игрыв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786742" cy="64293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0"/>
            <a:ext cx="8072494" cy="175432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Олимпийские игры</a:t>
            </a:r>
          </a:p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древности</a:t>
            </a:r>
            <a:endParaRPr lang="ru-RU" sz="5400" b="1" cap="none" spc="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45715" y="6228307"/>
            <a:ext cx="827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У4у.рф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0"/>
            <a:ext cx="4502643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6000" dirty="0" smtClean="0"/>
              <a:t>План урока</a:t>
            </a:r>
            <a:endParaRPr lang="ru-RU" sz="6000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14348" y="1428736"/>
            <a:ext cx="785818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1.  Зарождение Олимпийских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+mn-lt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игр.</a:t>
            </a:r>
            <a:endParaRPr kumimoji="0" lang="ru-RU" sz="440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2.  Подготовка греков 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+mn-lt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  Олимпийским играм.</a:t>
            </a:r>
            <a:endParaRPr kumimoji="0" lang="ru-RU" sz="440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3.  Олимпийские игры.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Олимпийские игры вчера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i="0" u="none" strike="noStrike" cap="none" normalizeH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Times New Roman" pitchFamily="18" charset="0"/>
              </a:rPr>
              <a:t>   и сегодня.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45715" y="6228307"/>
            <a:ext cx="827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У4у.рф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071670" y="285728"/>
            <a:ext cx="478634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Задание на урок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536174"/>
            <a:ext cx="771530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 ходу изучения нового материала попытайтесь ответить на вопрос</a:t>
            </a:r>
            <a:r>
              <a:rPr lang="en-US" dirty="0" smtClean="0"/>
              <a:t>-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-Чем были Олимпийские игры для древних греков?</a:t>
            </a:r>
          </a:p>
          <a:p>
            <a:pPr algn="ctr"/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-Их характер?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5715" y="6228307"/>
            <a:ext cx="827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У4у.рф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0"/>
            <a:ext cx="471490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5042118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Вместо младенца Рея передаёт</a:t>
            </a:r>
          </a:p>
          <a:p>
            <a:pPr algn="ctr"/>
            <a:r>
              <a:rPr lang="ru-RU" sz="3600" dirty="0" err="1" smtClean="0"/>
              <a:t>Кроносу</a:t>
            </a:r>
            <a:r>
              <a:rPr lang="ru-RU" sz="3600" dirty="0" smtClean="0"/>
              <a:t>, завёрнутый в пелёнки, камень.</a:t>
            </a:r>
          </a:p>
          <a:p>
            <a:pPr algn="l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45715" y="6228307"/>
            <a:ext cx="827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У4у.рф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C58BA-64FD-40A5-AFC2-6B58F9CD78D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785770"/>
            <a:ext cx="664373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28454" y="0"/>
            <a:ext cx="9172454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Статуя Зевса в храме Олимпии- </a:t>
            </a:r>
          </a:p>
          <a:p>
            <a:pPr algn="ctr"/>
            <a:r>
              <a:rPr lang="ru-RU" dirty="0" smtClean="0"/>
              <a:t>одно из семи чудес света.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 (2)">
  <a:themeElements>
    <a:clrScheme name="Театр 1">
      <a:dk1>
        <a:srgbClr val="00005B"/>
      </a:dk1>
      <a:lt1>
        <a:srgbClr val="F8F8F8"/>
      </a:lt1>
      <a:dk2>
        <a:srgbClr val="0000FF"/>
      </a:dk2>
      <a:lt2>
        <a:srgbClr val="FFCC00"/>
      </a:lt2>
      <a:accent1>
        <a:srgbClr val="98BAFF"/>
      </a:accent1>
      <a:accent2>
        <a:srgbClr val="009900"/>
      </a:accent2>
      <a:accent3>
        <a:srgbClr val="AAAAFF"/>
      </a:accent3>
      <a:accent4>
        <a:srgbClr val="D4D4D4"/>
      </a:accent4>
      <a:accent5>
        <a:srgbClr val="CAD9FF"/>
      </a:accent5>
      <a:accent6>
        <a:srgbClr val="008A00"/>
      </a:accent6>
      <a:hlink>
        <a:srgbClr val="350035"/>
      </a:hlink>
      <a:folHlink>
        <a:srgbClr val="5980D8"/>
      </a:folHlink>
    </a:clrScheme>
    <a:fontScheme name="Театр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Cyr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Cyr" charset="-52"/>
          </a:defRPr>
        </a:defPPr>
      </a:lstStyle>
    </a:lnDef>
  </a:objectDefaults>
  <a:extraClrSchemeLst>
    <a:extraClrScheme>
      <a:clrScheme name="Театр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атр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атр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атр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атр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атр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 (2)</Template>
  <TotalTime>811</TotalTime>
  <Words>328</Words>
  <Application>Microsoft Office PowerPoint</Application>
  <PresentationFormat>Экран (4:3)</PresentationFormat>
  <Paragraphs>120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Тема1 (2)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</dc:creator>
  <cp:lastModifiedBy>Leon</cp:lastModifiedBy>
  <cp:revision>87</cp:revision>
  <dcterms:created xsi:type="dcterms:W3CDTF">2011-01-16T10:57:19Z</dcterms:created>
  <dcterms:modified xsi:type="dcterms:W3CDTF">2018-11-18T17:28:11Z</dcterms:modified>
</cp:coreProperties>
</file>