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67" r:id="rId3"/>
    <p:sldId id="275" r:id="rId4"/>
    <p:sldId id="271" r:id="rId5"/>
    <p:sldId id="270" r:id="rId6"/>
    <p:sldId id="269" r:id="rId7"/>
    <p:sldId id="266" r:id="rId8"/>
    <p:sldId id="276" r:id="rId9"/>
    <p:sldId id="277" r:id="rId10"/>
    <p:sldId id="265" r:id="rId11"/>
    <p:sldId id="278" r:id="rId12"/>
    <p:sldId id="279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8AA7A-03C4-457B-AC3B-AF1A677397D3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BBB81-0E6C-4089-8D50-7C1CD7C1B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90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1F5EA-A511-4B40-932D-BD0D173208E6}" type="datetime1">
              <a:rPr lang="en-US" smtClean="0"/>
              <a:t>2/24/2019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пптшки.рф</a:t>
            </a:r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5A8AA-1A87-4119-AFCC-57207F640B5F}" type="datetime1">
              <a:rPr lang="en-US" smtClean="0"/>
              <a:t>2/24/2019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пптшки.рф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BCD32E-B9AB-40DA-B2E1-D91687558203}" type="datetime1">
              <a:rPr lang="en-US" smtClean="0"/>
              <a:t>2/24/2019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пптшки.рф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1A336-BA1D-4CC7-B085-BA2BF9250FB0}" type="datetime1">
              <a:rPr lang="en-US" smtClean="0"/>
              <a:t>2/24/2019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пптшки.рф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7E054-B2B5-45D4-A19C-C76B5544E6FE}" type="datetime1">
              <a:rPr lang="en-US" smtClean="0"/>
              <a:t>2/24/2019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пптшки.рф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ED46B9-F5F2-44EB-BE9A-63E4B95890D4}" type="datetime1">
              <a:rPr lang="en-US" smtClean="0"/>
              <a:t>2/24/2019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пптшки.рф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444342-275D-4AAA-A49F-8272BA798C99}" type="datetime1">
              <a:rPr lang="en-US" smtClean="0"/>
              <a:t>2/24/2019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пптшки.рф</a:t>
            </a: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A95A29-371A-4DBA-9D74-5D6DA254F146}" type="datetime1">
              <a:rPr lang="en-US" smtClean="0"/>
              <a:t>2/24/2019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пптшки.рф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B752F4-867D-4F71-9770-F3729A868274}" type="datetime1">
              <a:rPr lang="en-US" smtClean="0"/>
              <a:t>2/24/2019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пптшки.рф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D85844-ACF5-4EFD-AB78-621A416BBA02}" type="datetime1">
              <a:rPr lang="en-US" smtClean="0"/>
              <a:t>2/24/2019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пптшки.рф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6ED280-DA82-40AB-BA00-8FDF365245C6}" type="datetime1">
              <a:rPr lang="en-US" smtClean="0"/>
              <a:t>2/24/2019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пптшки.рф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5829A1B-FB44-4536-AFF0-17AA282196A2}" type="datetime1">
              <a:rPr lang="en-US" smtClean="0"/>
              <a:t>2/24/2019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ru-RU" smtClean="0"/>
              <a:t>пптшки.рф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roimdacha.ru/ochistka_vody.html" TargetMode="External"/><Relationship Id="rId2" Type="http://schemas.openxmlformats.org/officeDocument/2006/relationships/hyperlink" Target="http://stroimdacha.ru/cement.html" TargetMode="Externa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A%D0%B8%D1%80%D0%B5%D0%B5%D0%B2%D1%81%D0%BA%D0%B8%D0%B9,_%D0%98%D0%B2%D0%B0%D0%BD_%D0%92%D0%B0%D1%81%D0%B8%D0%BB%D1%8C%D0%B5%D0%B2%D0%B8%D1%87" TargetMode="External"/><Relationship Id="rId3" Type="http://schemas.openxmlformats.org/officeDocument/2006/relationships/hyperlink" Target="https://ru.wikipedia.org/wiki/%D0%9A%D0%BE%D0%B5%D0%BB%D0%B3%D0%B8%D0%BD%D1%81%D0%BA%D0%BE%D0%B5_%D0%BC%D0%B5%D1%81%D1%82%D0%BE%D1%80%D0%BE%D0%B6%D0%B4%D0%B5%D0%BD%D0%B8%D0%B5_%D0%B1%D0%B5%D0%BB%D0%BE%D0%B3%D0%BE_%D0%BC%D1%80%D0%B0%D0%BC%D0%BE%D1%80%D0%B0" TargetMode="External"/><Relationship Id="rId7" Type="http://schemas.openxmlformats.org/officeDocument/2006/relationships/hyperlink" Target="https://ru.wikipedia.org/wiki/%D0%90%D0%BD%D0%BD%D0%B0_%D1%84%D0%BE%D0%BD_%D0%93%D0%B5%D0%B9%D0%B5%D1%80%D1%88%D1%82%D0%B5%D0%B9%D0%BD" TargetMode="External"/><Relationship Id="rId2" Type="http://schemas.openxmlformats.org/officeDocument/2006/relationships/hyperlink" Target="https://ru.wikipedia.org/wiki/%D0%A3%D1%80%D0%B0%D0%BB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ru.wikipedia.org/wiki/%D0%92%D0%B0%D0%BB%D1%8C%D1%82%D0%B5%D1%80_%D0%A1%D0%BA%D0%BE%D1%82%D1%82" TargetMode="External"/><Relationship Id="rId5" Type="http://schemas.openxmlformats.org/officeDocument/2006/relationships/hyperlink" Target="https://ru.wikipedia.org/wiki/%D0%A2%D0%B0%D0%BB%D0%B8%D1%81%D0%BC%D0%B0%D0%BD" TargetMode="External"/><Relationship Id="rId4" Type="http://schemas.openxmlformats.org/officeDocument/2006/relationships/hyperlink" Target="https://ru.wikipedia.org/wiki/%D0%94%D1%80%D0%B5%D0%B2%D0%BD%D0%B8%D0%B9_%D0%A0%D0%B8%D0%BC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0%B5%D1%82%D0%B0%D0%BB%D0%BB" TargetMode="External"/><Relationship Id="rId2" Type="http://schemas.openxmlformats.org/officeDocument/2006/relationships/hyperlink" Target="https://ru.wikipedia.org/wiki/%D0%A2%D0%BE%D0%BC%D0%B8%D0%BD%D1%81%D0%BA%D0%B8%D0%B9_%D0%93%D0%9E%D0%9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A1%D0%BE%D1%81%D0%BD%D0%BE%D0%B2%D1%81%D0%BA%D0%B8%D0%B9_%D1%80%D0%B0%D0%B9%D0%BE%D0%BD_(%D0%A7%D0%B5%D0%BB%D1%8F%D0%B1%D0%B8%D0%BD%D1%81%D0%BA%D0%B0%D1%8F_%D0%BE%D0%B1%D0%BB%D0%B0%D1%81%D1%82%D1%8C)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1%D1%82%D0%BE%D0%BB" TargetMode="External"/><Relationship Id="rId13" Type="http://schemas.openxmlformats.org/officeDocument/2006/relationships/hyperlink" Target="http://www.mining-enc.ru/o/ogneupornoe-syre/" TargetMode="External"/><Relationship Id="rId3" Type="http://schemas.openxmlformats.org/officeDocument/2006/relationships/hyperlink" Target="https://ru.wikipedia.org/wiki/1722_%D0%B3%D0%BE%D0%B4" TargetMode="External"/><Relationship Id="rId7" Type="http://schemas.openxmlformats.org/officeDocument/2006/relationships/hyperlink" Target="https://ru.wikipedia.org/wiki/%D0%98%D0%BD%D0%BA%D1%80%D1%83%D1%81%D1%82%D0%B0%D1%86%D0%B8%D1%8F" TargetMode="External"/><Relationship Id="rId12" Type="http://schemas.openxmlformats.org/officeDocument/2006/relationships/hyperlink" Target="https://ru.wikipedia.org/wiki/%D0%9C%D0%B8%D0%BD%D0%B5%D1%80%D0%B0%D0%BB%D0%BE%D0%B3%D0%B8%D1%87%D0%B5%D1%81%D0%BA%D0%B8%D0%B9_%D0%BC%D1%83%D0%B7%D0%B5%D0%B9_%D0%B8%D0%BC._%D0%90._%D0%95._%D0%A4%D0%B5%D1%80%D1%81%D0%BC%D0%B0%D0%BD%D0%B0_%D0%A0%D0%90%D0%9D" TargetMode="External"/><Relationship Id="rId2" Type="http://schemas.openxmlformats.org/officeDocument/2006/relationships/hyperlink" Target="https://ru.wikipedia.org/wiki/%D0%9D%D0%B8%D0%B6%D0%BD%D0%B8%D0%B9_%D0%A2%D0%B0%D0%B3%D0%B8%D0%BB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ru.wikipedia.org/wiki/%D0%92%D0%B0%D0%B7%D0%B0" TargetMode="External"/><Relationship Id="rId11" Type="http://schemas.openxmlformats.org/officeDocument/2006/relationships/hyperlink" Target="https://ru.wikipedia.org/wiki/%D0%A1%D0%B0%D0%BD%D0%BA%D1%82-%D0%9F%D0%B5%D1%82%D0%B5%D1%80%D0%B1%D1%83%D1%80%D0%B3" TargetMode="External"/><Relationship Id="rId5" Type="http://schemas.openxmlformats.org/officeDocument/2006/relationships/hyperlink" Target="https://ru.wikipedia.org/wiki/1702_%D0%B3%D0%BE%D0%B4" TargetMode="External"/><Relationship Id="rId15" Type="http://schemas.openxmlformats.org/officeDocument/2006/relationships/hyperlink" Target="http://www.mining-enc.ru/sch/scheben/" TargetMode="External"/><Relationship Id="rId10" Type="http://schemas.openxmlformats.org/officeDocument/2006/relationships/hyperlink" Target="https://ru.wikipedia.org/wiki/%D0%98%D1%81%D0%B0%D0%B0%D0%BA%D0%B8%D0%B5%D0%B2%D1%81%D0%BA%D0%B8%D0%B9_%D1%81%D0%BE%D0%B1%D0%BE%D1%80" TargetMode="External"/><Relationship Id="rId4" Type="http://schemas.openxmlformats.org/officeDocument/2006/relationships/hyperlink" Target="https://ru.wikipedia.org/wiki/%D0%93%D1%83%D0%BC%D0%B5%D1%88%D0%B5%D0%B2%D1%81%D0%BA%D0%B8%D0%B9_%D1%80%D1%83%D0%B4%D0%BD%D0%B8%D0%BA" TargetMode="External"/><Relationship Id="rId9" Type="http://schemas.openxmlformats.org/officeDocument/2006/relationships/hyperlink" Target="https://ru.wikipedia.org/wiki/%D0%A8%D0%BA%D0%B0%D1%82%D1%83%D0%BB%D0%BA%D0%B0" TargetMode="External"/><Relationship Id="rId14" Type="http://schemas.openxmlformats.org/officeDocument/2006/relationships/hyperlink" Target="http://www.mining-enc.ru/f/flyusovoe-syre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8%D0%BD%D0%BA%D1%80%D1%83%D1%81%D1%82%D0%B0%D1%86%D0%B8%D1%8F" TargetMode="External"/><Relationship Id="rId3" Type="http://schemas.openxmlformats.org/officeDocument/2006/relationships/hyperlink" Target="https://ru.wikipedia.org/wiki/%D0%A2%D1%80%D1%83%D1%82" TargetMode="External"/><Relationship Id="rId7" Type="http://schemas.openxmlformats.org/officeDocument/2006/relationships/hyperlink" Target="https://ru.wikipedia.org/wiki/%D0%9F%D0%BE%D0%B4%D0%B5%D0%BB%D0%BE%D1%87%D0%BD%D1%8B%D0%B5_%D0%BA%D0%B0%D0%BC%D0%BD%D0%B8" TargetMode="External"/><Relationship Id="rId2" Type="http://schemas.openxmlformats.org/officeDocument/2006/relationships/hyperlink" Target="https://ru.wikipedia.org/wiki/%D0%A1%D1%80%D0%B5%D0%B4%D0%BD%D0%B8%D0%B5_%D0%B2%D0%B5%D0%BA%D0%B0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ru.wikipedia.org/wiki/%D0%A0%D1%83%D0%B6%D0%B5%D0%B9%D0%BD%D1%8B%D0%B9_%D0%B7%D0%B0%D0%BC%D0%BE%D0%BA" TargetMode="External"/><Relationship Id="rId5" Type="http://schemas.openxmlformats.org/officeDocument/2006/relationships/hyperlink" Target="https://ru.wikipedia.org/wiki/%D0%A3%D0%B4%D0%B0%D1%80%D0%BD%D0%BE-%D0%BA%D1%80%D0%B5%D0%BC%D0%BD%D1%91%D0%B2%D1%8B%D0%B9_%D0%B7%D0%B0%D0%BC%D0%BE%D0%BA" TargetMode="External"/><Relationship Id="rId4" Type="http://schemas.openxmlformats.org/officeDocument/2006/relationships/hyperlink" Target="https://ru.wikipedia.org/wiki/%D0%9A%D0%BE%D0%BB%D0%B5%D1%81%D1%86%D0%BE%D0%B2%D1%8B%D0%B9_%D0%B7%D0%B0%D0%BC%D0%BE%D0%BA" TargetMode="External"/><Relationship Id="rId9" Type="http://schemas.openxmlformats.org/officeDocument/2006/relationships/hyperlink" Target="https://ru.wikipedia.org/wiki/%D0%9A%D0%BE%D0%BB%D0%BB%D0%B5%D0%BA%D1%86%D0%B8%D0%BE%D0%BD%D0%B8%D1%80%D0%BE%D0%B2%D0%B0%D0%BD%D0%B8%D0%B5_%D0%BC%D0%B8%D0%BD%D0%B5%D1%80%D0%B0%D0%BB%D0%BE%D0%B2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A1%D0%B5%D1%80%D0%BF%D0%B5%D0%BD%D1%82%D0%B8%D0%BD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B%D0%B5%D0%BA%D0%B0%D1%80%D1%81%D1%82%D0%B2%D0%B5%D0%BD%D0%BD%D1%8B%D0%B9_%D0%BF%D1%80%D0%B5%D0%BF%D0%B0%D1%80%D0%B0%D1%82" TargetMode="External"/><Relationship Id="rId3" Type="http://schemas.openxmlformats.org/officeDocument/2006/relationships/hyperlink" Target="https://ru.wikipedia.org/wiki/%D0%A1%D0%B5%D1%80%D0%BD%D0%B0%D1%8F_%D0%BA%D0%B8%D1%81%D0%BB%D0%BE%D1%82%D0%B0" TargetMode="External"/><Relationship Id="rId7" Type="http://schemas.openxmlformats.org/officeDocument/2006/relationships/hyperlink" Target="https://ru.wikipedia.org/wiki/%D0%9A%D0%BE%D0%BB%D0%BB%D0%BE%D0%B8%D0%B4" TargetMode="External"/><Relationship Id="rId2" Type="http://schemas.openxmlformats.org/officeDocument/2006/relationships/hyperlink" Target="https://ru.wikipedia.org/wiki/%D0%A1%D1%82%D0%B0%D1%80%D0%BE%D1%81%D0%BB%D0%B0%D0%B2%D1%8F%D0%BD%D1%81%D0%BA%D0%B8%D0%B9_%D1%8F%D0%B7%D1%8B%D0%BA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ru.wikipedia.org/wiki/%D0%A1%D0%B5%D0%BB%D1%8C%D1%81%D0%BA%D0%BE%D0%B5_%D1%85%D0%BE%D0%B7%D1%8F%D0%B9%D1%81%D1%82%D0%B2%D0%BE" TargetMode="External"/><Relationship Id="rId5" Type="http://schemas.openxmlformats.org/officeDocument/2006/relationships/hyperlink" Target="https://ru.wikipedia.org/wiki/%D0%9A%D0%B0%D1%83%D1%87%D1%83%D0%BA" TargetMode="External"/><Relationship Id="rId10" Type="http://schemas.openxmlformats.org/officeDocument/2006/relationships/hyperlink" Target="https://ru.wikipedia.org/wiki/%D0%A1%D0%BF%D0%B8%D1%87%D0%BA%D0%B0" TargetMode="External"/><Relationship Id="rId4" Type="http://schemas.openxmlformats.org/officeDocument/2006/relationships/hyperlink" Target="https://ru.wikipedia.org/wiki/%D0%92%D1%83%D0%BB%D0%BA%D0%B0%D0%BD%D0%B8%D0%B7%D0%B0%D1%86%D0%B8%D1%8F" TargetMode="External"/><Relationship Id="rId9" Type="http://schemas.openxmlformats.org/officeDocument/2006/relationships/hyperlink" Target="https://ru.wikipedia.org/wiki/%D0%9F%D0%BE%D1%80%D0%BE%D1%85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A0%D0%B5%D0%B7%D0%B8%D0%BD%D0%B0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A%D0%BE%D0%B5%D0%BB%D0%B3%D0%B8%D0%BD%D1%81%D0%BA%D0%BE%D0%B5_%D0%BC%D0%B5%D1%81%D1%82%D0%BE%D1%80%D0%BE%D0%B6%D0%B4%D0%B5%D0%BD%D0%B8%D0%B5_%D0%B1%D0%B5%D0%BB%D0%BE%D0%B3%D0%BE_%D0%BC%D1%80%D0%B0%D0%BC%D0%BE%D1%80%D0%B0" TargetMode="External"/><Relationship Id="rId2" Type="http://schemas.openxmlformats.org/officeDocument/2006/relationships/hyperlink" Target="https://ru.wikipedia.org/wiki/%D0%A3%D1%80%D0%B0%D0%BB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0%D0%BB%D0%B4%D0%B0%D0%BD%D1%81%D0%BA%D0%B8%D0%B9_%D1%89%D0%B8%D1%82" TargetMode="External"/><Relationship Id="rId2" Type="http://schemas.openxmlformats.org/officeDocument/2006/relationships/hyperlink" Target="https://ru.wikipedia.org/wiki/%D0%A3%D1%80%D0%B0%D0%BB_(%D0%B3%D0%BE%D1%80%D1%8B)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ru.wikipedia.org/wiki/%D0%A1%D0%BF%D0%B5%D0%BA%D1%82%D1%80%D0%BE%D0%B3%D1%80%D0%B0%D1%84" TargetMode="External"/><Relationship Id="rId4" Type="http://schemas.openxmlformats.org/officeDocument/2006/relationships/hyperlink" Target="https://ru.wikipedia.org/wiki/%D0%9F%D1%80%D0%B8%D0%B7%D0%BC%D0%B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5%D1%80%D0%BE%D0%BC" TargetMode="External"/><Relationship Id="rId2" Type="http://schemas.openxmlformats.org/officeDocument/2006/relationships/hyperlink" Target="https://ru.wikipedia.org/wiki/%D0%9C%D0%B8%D0%BD%D0%B5%D1%80%D0%B0%D0%BB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ru.wikipedia.org/wiki/%D0%A3%D1%80%D0%B0%D0%BB" TargetMode="External"/><Relationship Id="rId5" Type="http://schemas.openxmlformats.org/officeDocument/2006/relationships/hyperlink" Target="https://ru.wikipedia.org/wiki/%D0%AF%D0%BA%D1%83%D1%82%D0%B8%D1%8F" TargetMode="External"/><Relationship Id="rId4" Type="http://schemas.openxmlformats.org/officeDocument/2006/relationships/hyperlink" Target="https://ru.wikipedia.org/wiki/%D0%A5%D1%80%D0%BE%D0%BC%D0%B8%D1%82%D1%8B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1%D0%B0%D0%BC%D0%B0%D1%80%D0%B0" TargetMode="External"/><Relationship Id="rId13" Type="http://schemas.openxmlformats.org/officeDocument/2006/relationships/hyperlink" Target="https://ru.wikipedia.org/wiki/%D0%A7%D0%B5%D0%BB%D1%8F%D0%B1%D0%B8%D0%BD%D1%81%D0%BA%D0%B0%D1%8F_%D0%BE%D0%B1%D0%BB%D0%B0%D1%81%D1%82%D1%8C" TargetMode="External"/><Relationship Id="rId18" Type="http://schemas.openxmlformats.org/officeDocument/2006/relationships/hyperlink" Target="https://ru.wikipedia.org/wiki/%D0%9C%D0%B0%D0%B3%D0%BD%D0%B8%D0%B9" TargetMode="External"/><Relationship Id="rId3" Type="http://schemas.openxmlformats.org/officeDocument/2006/relationships/hyperlink" Target="https://ru.wikipedia.org/wiki/%D0%90%D0%BB%D0%B5%D0%B1%D0%B0%D1%81%D1%82%D1%80" TargetMode="External"/><Relationship Id="rId7" Type="http://schemas.openxmlformats.org/officeDocument/2006/relationships/hyperlink" Target="https://ru.wikipedia.org/wiki/%D0%93%D0%BE%D0%BC%D0%B7%D0%BE%D0%B2%D0%BE" TargetMode="External"/><Relationship Id="rId12" Type="http://schemas.openxmlformats.org/officeDocument/2006/relationships/hyperlink" Target="https://ru.wikipedia.org/wiki/%D0%93%D0%BE%D1%80%D0%BD%D1%8B%D0%B5_%D0%BF%D0%BE%D1%80%D0%BE%D0%B4%D1%8B" TargetMode="External"/><Relationship Id="rId17" Type="http://schemas.openxmlformats.org/officeDocument/2006/relationships/hyperlink" Target="https://ru.wikipedia.org/wiki/%D0%9A%D0%B8%D1%80%D0%BF%D0%B8%D1%87" TargetMode="External"/><Relationship Id="rId2" Type="http://schemas.openxmlformats.org/officeDocument/2006/relationships/hyperlink" Target="https://ru.wikipedia.org/wiki/%D0%A1%D0%B5%D0%BB%D0%B5%D0%BD%D0%B8%D1%82" TargetMode="External"/><Relationship Id="rId16" Type="http://schemas.openxmlformats.org/officeDocument/2006/relationships/hyperlink" Target="https://ru.wikipedia.org/wiki/%D0%A5%D0%B8%D0%BC%D0%B8%D1%87%D0%B5%D1%81%D0%BA%D0%B0%D1%8F_%D0%BF%D1%80%D0%BE%D0%BC%D1%8B%D1%88%D0%BB%D0%B5%D0%BD%D0%BD%D0%BE%D1%81%D1%82%D1%8C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ru.wikipedia.org/wiki/%D0%9F%D0%B5%D1%88%D0%B5%D0%BB%D0%B0%D0%BD%D1%8C" TargetMode="External"/><Relationship Id="rId11" Type="http://schemas.openxmlformats.org/officeDocument/2006/relationships/hyperlink" Target="https://ru.wikipedia.org/wiki/%D0%92%D1%8B%D0%B2%D0%B5%D1%82%D1%80%D0%B8%D0%B2%D0%B0%D0%BD%D0%B8%D0%B5" TargetMode="External"/><Relationship Id="rId5" Type="http://schemas.openxmlformats.org/officeDocument/2006/relationships/hyperlink" Target="https://ru.wikipedia.org/wiki/%D0%9D%D0%BE%D0%B2%D0%BE%D0%BC%D0%BE%D1%81%D0%BA%D0%BE%D0%B2%D1%81%D0%BA_(%D0%A2%D1%83%D0%BB%D1%8C%D1%81%D0%BA%D0%B0%D1%8F_%D0%BE%D0%B1%D0%BB%D0%B0%D1%81%D1%82%D1%8C)" TargetMode="External"/><Relationship Id="rId15" Type="http://schemas.openxmlformats.org/officeDocument/2006/relationships/hyperlink" Target="https://ru.wikipedia.org/wiki/%D0%9C%D0%B0%D0%B3%D0%BD%D0%B5%D0%B7%D0%B8%D0%B0%D0%BB%D1%8C%D0%BD%D1%8B%D0%B5_%D0%B2%D1%8F%D0%B6%D1%83%D1%89%D0%B8%D0%B5" TargetMode="External"/><Relationship Id="rId10" Type="http://schemas.openxmlformats.org/officeDocument/2006/relationships/hyperlink" Target="https://ru.wikipedia.org/wiki/%D0%93%D0%B8%D0%B4%D1%80%D0%BE%D1%82%D0%B5%D1%80%D0%BC%D0%B0%D0%BB%D1%8C%D0%BD%D1%8B%D0%B5_%D0%BF%D1%80%D0%BE%D1%86%D0%B5%D1%81%D1%81%D1%8B" TargetMode="External"/><Relationship Id="rId4" Type="http://schemas.openxmlformats.org/officeDocument/2006/relationships/hyperlink" Target="https://ru.wikipedia.org/wiki/%D0%9A%D1%83%D0%BD%D0%B3%D1%83%D1%80" TargetMode="External"/><Relationship Id="rId9" Type="http://schemas.openxmlformats.org/officeDocument/2006/relationships/hyperlink" Target="https://ru.wikipedia.org/wiki/%D0%A7%D0%B5%D1%80%D0%BA%D0%B5%D1%81%D1%81%D0%BA" TargetMode="External"/><Relationship Id="rId14" Type="http://schemas.openxmlformats.org/officeDocument/2006/relationships/hyperlink" Target="https://ru.wikipedia.org/wiki/%D0%9E%D0%B3%D0%BD%D0%B5%D1%83%D0%BF%D0%BE%D1%80%D1%8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220000"/>
              </a:lnSpc>
              <a:buNone/>
            </a:pPr>
            <a:r>
              <a:rPr lang="ru-RU" b="1" dirty="0" smtClean="0"/>
              <a:t>                9  Гранит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Кислая магматическая интрузивная</a:t>
            </a:r>
          </a:p>
          <a:p>
            <a:pPr>
              <a:buNone/>
            </a:pPr>
            <a:r>
              <a:rPr lang="ru-RU" dirty="0" smtClean="0"/>
              <a:t>             горная порода. </a:t>
            </a:r>
          </a:p>
          <a:p>
            <a:pPr>
              <a:buNone/>
            </a:pPr>
            <a:r>
              <a:rPr lang="ru-RU" dirty="0" smtClean="0"/>
              <a:t>Гранит  - выразительный, массивный и вечный, подходящий материал для внешней отделки зданий и отделки пола.</a:t>
            </a:r>
          </a:p>
          <a:p>
            <a:pPr>
              <a:buNone/>
            </a:pPr>
            <a:r>
              <a:rPr lang="ru-RU" dirty="0" smtClean="0"/>
              <a:t> Из гранита изготавливают столешницы, лестницы. </a:t>
            </a:r>
          </a:p>
          <a:p>
            <a:pPr>
              <a:buNone/>
            </a:pPr>
            <a:r>
              <a:rPr lang="ru-RU" dirty="0" smtClean="0"/>
              <a:t>В современном строительстве гранит используется настолько широко, что его без преувеличения можно назвать универсальным материалом. </a:t>
            </a:r>
          </a:p>
          <a:p>
            <a:pPr>
              <a:buNone/>
            </a:pPr>
            <a:r>
              <a:rPr lang="ru-RU" dirty="0" smtClean="0"/>
              <a:t>Гранит – это душа природы, которая может сделать любой дом неповторимым, потому что каждый камень неповторим так же, как и человек.</a:t>
            </a:r>
          </a:p>
          <a:p>
            <a:pPr>
              <a:buNone/>
            </a:pPr>
            <a:r>
              <a:rPr lang="ru-RU" b="1" dirty="0" smtClean="0"/>
              <a:t>  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                  </a:t>
            </a:r>
          </a:p>
          <a:p>
            <a:pPr>
              <a:buNone/>
            </a:pPr>
            <a:r>
              <a:rPr lang="ru-RU" b="1" dirty="0" smtClean="0"/>
              <a:t>                  3  Магнезит.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Так как магнезит является промышленным материалом, его широко используют для получения огнеупорных материалов, которые способны выдержать температуру до 1887 градусов.</a:t>
            </a:r>
          </a:p>
          <a:p>
            <a:pPr>
              <a:buNone/>
            </a:pPr>
            <a:r>
              <a:rPr lang="ru-RU" dirty="0" smtClean="0"/>
              <a:t>Из магнезита изготавливают </a:t>
            </a:r>
            <a:r>
              <a:rPr lang="ru-RU" u="sng" dirty="0" smtClean="0">
                <a:hlinkClick r:id="rId2"/>
              </a:rPr>
              <a:t>цемент</a:t>
            </a:r>
            <a:r>
              <a:rPr lang="ru-RU" dirty="0" smtClean="0"/>
              <a:t>.  Добыча магнезита происходит практически во всех странах, но наиболее все его можно найти на Урале, в Енисейском кряже.</a:t>
            </a:r>
          </a:p>
          <a:p>
            <a:pPr>
              <a:buNone/>
            </a:pPr>
            <a:r>
              <a:rPr lang="ru-RU" dirty="0" smtClean="0"/>
              <a:t> А вот молотый магнезит применяют практически во всех областях промышленности: в экологии, в химической и строительной промышленности, для водоподготовки, для </a:t>
            </a:r>
            <a:r>
              <a:rPr lang="ru-RU" u="sng" dirty="0" smtClean="0">
                <a:hlinkClick r:id="rId3"/>
              </a:rPr>
              <a:t>очистки воды</a:t>
            </a:r>
            <a:r>
              <a:rPr lang="ru-RU" dirty="0" smtClean="0"/>
              <a:t>, для очистки газов, при производстве удобрений и прочее.</a:t>
            </a:r>
          </a:p>
          <a:p>
            <a:pPr>
              <a:buNone/>
            </a:pPr>
            <a:r>
              <a:rPr lang="ru-RU" b="1" dirty="0" smtClean="0"/>
              <a:t> </a:t>
            </a:r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               11   Мрамор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Самые крупные месторождения мрамора на </a:t>
            </a:r>
            <a:r>
              <a:rPr lang="ru-RU" dirty="0" smtClean="0">
                <a:hlinkClick r:id="rId2" tooltip="Урал"/>
              </a:rPr>
              <a:t>Урале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Всего на Урале более 20 месторождений, но добывают камень лишь из 8 залежей. Белый мрамор добывают в Айдырлинском и </a:t>
            </a:r>
            <a:r>
              <a:rPr lang="ru-RU" dirty="0" err="1" smtClean="0">
                <a:hlinkClick r:id="rId3" tooltip="Коелгинское месторождение белого мрамора"/>
              </a:rPr>
              <a:t>Коелгинском</a:t>
            </a:r>
            <a:r>
              <a:rPr lang="ru-RU" dirty="0" smtClean="0">
                <a:hlinkClick r:id="rId3" tooltip="Коелгинское месторождение белого мрамора"/>
              </a:rPr>
              <a:t> месторождениях</a:t>
            </a:r>
            <a:r>
              <a:rPr lang="ru-RU" dirty="0" smtClean="0"/>
              <a:t>, серый дают </a:t>
            </a:r>
            <a:r>
              <a:rPr lang="ru-RU" dirty="0" err="1" smtClean="0"/>
              <a:t>Полевское</a:t>
            </a:r>
            <a:r>
              <a:rPr lang="ru-RU" dirty="0" smtClean="0"/>
              <a:t> месторождение, </a:t>
            </a:r>
            <a:r>
              <a:rPr lang="ru-RU" dirty="0" err="1" smtClean="0"/>
              <a:t>Уфалейская</a:t>
            </a:r>
            <a:r>
              <a:rPr lang="ru-RU" dirty="0" smtClean="0"/>
              <a:t> и </a:t>
            </a:r>
            <a:r>
              <a:rPr lang="ru-RU" dirty="0" err="1" smtClean="0"/>
              <a:t>Мраморская</a:t>
            </a:r>
            <a:r>
              <a:rPr lang="ru-RU" dirty="0" smtClean="0"/>
              <a:t> залежи, жёлтый поступает с Октябрьского и </a:t>
            </a:r>
            <a:r>
              <a:rPr lang="ru-RU" dirty="0" err="1" smtClean="0"/>
              <a:t>Починского</a:t>
            </a:r>
            <a:r>
              <a:rPr lang="ru-RU" dirty="0" smtClean="0"/>
              <a:t> карьеров, чёрный мрамор приносит </a:t>
            </a:r>
            <a:r>
              <a:rPr lang="ru-RU" dirty="0" err="1" smtClean="0"/>
              <a:t>Першинское</a:t>
            </a:r>
            <a:r>
              <a:rPr lang="ru-RU" dirty="0" smtClean="0"/>
              <a:t> месторождение, розово-красный камень даёт Нижнетагильская залежь.</a:t>
            </a:r>
          </a:p>
          <a:p>
            <a:pPr>
              <a:buNone/>
            </a:pPr>
            <a:r>
              <a:rPr lang="ru-RU" dirty="0" smtClean="0"/>
              <a:t> Мрамор используется как камень для памятников , как штучный строительный камень для наружной облицовки и внутренней отделки зданий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                   6. </a:t>
            </a:r>
            <a:r>
              <a:rPr lang="ru-RU" b="1" dirty="0" err="1" smtClean="0"/>
              <a:t>Опа́л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-минерал широко используемый в ювелирном деле. </a:t>
            </a:r>
          </a:p>
          <a:p>
            <a:pPr>
              <a:buNone/>
            </a:pPr>
            <a:r>
              <a:rPr lang="ru-RU" dirty="0" smtClean="0">
                <a:hlinkClick r:id="rId4" tooltip="Древний Рим"/>
              </a:rPr>
              <a:t>Древние римляне</a:t>
            </a:r>
            <a:r>
              <a:rPr lang="ru-RU" dirty="0" smtClean="0"/>
              <a:t> считали опал камнем, приносящим удачу. Во многих странах он и сегодня воспринимается в качестве </a:t>
            </a:r>
            <a:r>
              <a:rPr lang="ru-RU" dirty="0" smtClean="0">
                <a:hlinkClick r:id="rId5" tooltip="Талисман"/>
              </a:rPr>
              <a:t>талисмана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В 1829 году </a:t>
            </a:r>
            <a:r>
              <a:rPr lang="ru-RU" u="sng" dirty="0" smtClean="0">
                <a:hlinkClick r:id="rId6" tooltip="Вальтер Скотт"/>
              </a:rPr>
              <a:t>Вальтер Скотт</a:t>
            </a:r>
            <a:r>
              <a:rPr lang="ru-RU" dirty="0" smtClean="0"/>
              <a:t> опубликовал роман «</a:t>
            </a:r>
            <a:r>
              <a:rPr lang="ru-RU" dirty="0" smtClean="0">
                <a:hlinkClick r:id="rId7" tooltip="Анна фон Гейерштейн"/>
              </a:rPr>
              <a:t>Анна фон </a:t>
            </a:r>
            <a:r>
              <a:rPr lang="ru-RU" dirty="0" err="1" smtClean="0">
                <a:hlinkClick r:id="rId7" tooltip="Анна фон Гейерштейн"/>
              </a:rPr>
              <a:t>Гейерштейн</a:t>
            </a:r>
            <a:r>
              <a:rPr lang="ru-RU" dirty="0" smtClean="0"/>
              <a:t>», где опал приносит гибель своей обладательнице. После выхода романа спрос на опалы упал в два раза и оставался низким на протяжении последующих 20 лет. В России миф об опале как о камне, приносящем несчастье, увековечила повесть </a:t>
            </a:r>
            <a:r>
              <a:rPr lang="ru-RU" u="sng" dirty="0" smtClean="0">
                <a:hlinkClick r:id="rId8" tooltip="Киреевский, Иван Васильевич"/>
              </a:rPr>
              <a:t>И. В. Киреевского</a:t>
            </a:r>
            <a:r>
              <a:rPr lang="ru-RU" dirty="0" smtClean="0"/>
              <a:t> «Опал» (1830).</a:t>
            </a:r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988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b="1" dirty="0" smtClean="0"/>
              <a:t>                                       16 </a:t>
            </a:r>
            <a:r>
              <a:rPr lang="ru-RU" sz="1400" b="1" dirty="0" err="1" smtClean="0"/>
              <a:t>Медно-парфировая</a:t>
            </a:r>
            <a:r>
              <a:rPr lang="ru-RU" sz="1400" b="1" dirty="0" smtClean="0"/>
              <a:t> руда.</a:t>
            </a: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Крупнейшие комбинаты по добыче:</a:t>
            </a:r>
          </a:p>
          <a:p>
            <a:pPr>
              <a:buNone/>
            </a:pPr>
            <a:r>
              <a:rPr lang="ru-RU" sz="1400" dirty="0" smtClean="0"/>
              <a:t>-</a:t>
            </a:r>
            <a:r>
              <a:rPr lang="ru-RU" sz="1400" dirty="0" err="1" smtClean="0"/>
              <a:t>Михеевское</a:t>
            </a:r>
            <a:r>
              <a:rPr lang="ru-RU" sz="1400" dirty="0" smtClean="0"/>
              <a:t> месторождение медно-порфировых руд в Челябинской области – одно из крупнейших медных месторождений в России: международной независимой аналитической консультационной группой CRU «</a:t>
            </a:r>
            <a:r>
              <a:rPr lang="ru-RU" sz="1400" dirty="0" err="1" smtClean="0"/>
              <a:t>Михеевское</a:t>
            </a:r>
            <a:r>
              <a:rPr lang="ru-RU" sz="1400" dirty="0" smtClean="0"/>
              <a:t>» включено в число 50 крупнейших медных месторождений </a:t>
            </a:r>
            <a:r>
              <a:rPr lang="ru-RU" sz="1400" dirty="0" err="1" smtClean="0"/>
              <a:t>мира.Медно-порфировые</a:t>
            </a:r>
            <a:r>
              <a:rPr lang="ru-RU" sz="1400" dirty="0" smtClean="0"/>
              <a:t> руды здесь содержат медь, золото, серебро. Содержание металлов в руде низкое, поэтому для эффективной работы требуются большие объемы переработки. Эксплуатационные запасы руды на месторождении достигают 400 </a:t>
            </a:r>
            <a:r>
              <a:rPr lang="ru-RU" sz="1400" dirty="0" err="1" smtClean="0"/>
              <a:t>млн</a:t>
            </a:r>
            <a:r>
              <a:rPr lang="ru-RU" sz="1400" dirty="0" smtClean="0"/>
              <a:t> тонн. На месторождении построен один из самых больших в России медных горно-обогатительных комбинатов по переработке до 18 </a:t>
            </a:r>
            <a:r>
              <a:rPr lang="ru-RU" sz="1400" dirty="0" err="1" smtClean="0"/>
              <a:t>млн</a:t>
            </a:r>
            <a:r>
              <a:rPr lang="ru-RU" sz="1400" dirty="0" smtClean="0"/>
              <a:t> тонн медной руды в год.</a:t>
            </a:r>
          </a:p>
          <a:p>
            <a:pPr>
              <a:buNone/>
            </a:pPr>
            <a:r>
              <a:rPr lang="ru-RU" sz="1400" dirty="0" smtClean="0"/>
              <a:t>-</a:t>
            </a:r>
            <a:r>
              <a:rPr lang="ru-RU" sz="1400" dirty="0" err="1" smtClean="0"/>
              <a:t>Томинское</a:t>
            </a:r>
            <a:r>
              <a:rPr lang="ru-RU" sz="1400" dirty="0" smtClean="0"/>
              <a:t> месторождение медно-порфировых руд было открыто в 1957 году</a:t>
            </a:r>
            <a:r>
              <a:rPr lang="ru-RU" sz="1400" baseline="30000" dirty="0" smtClean="0">
                <a:hlinkClick r:id="rId2"/>
              </a:rPr>
              <a:t>[2]</a:t>
            </a:r>
            <a:r>
              <a:rPr lang="ru-RU" sz="1400" dirty="0" smtClean="0"/>
              <a:t>. Оно является </a:t>
            </a:r>
            <a:r>
              <a:rPr lang="ru-RU" sz="1400" dirty="0" err="1" smtClean="0"/>
              <a:t>однимиз</a:t>
            </a:r>
            <a:r>
              <a:rPr lang="ru-RU" sz="1400" dirty="0" smtClean="0"/>
              <a:t> крупнейших медных месторождений России и мира. Медно-порфировые руды месторождения содержат медь и другие </a:t>
            </a:r>
            <a:r>
              <a:rPr lang="ru-RU" sz="1400" dirty="0" smtClean="0">
                <a:hlinkClick r:id="rId3" tooltip="Металл"/>
              </a:rPr>
              <a:t>металлы</a:t>
            </a:r>
            <a:r>
              <a:rPr lang="ru-RU" sz="1400" dirty="0" smtClean="0"/>
              <a:t> в количествах, достаточных для работы комбината в течение нескольких десятилетий. Его запасы оцениваются в 630 </a:t>
            </a:r>
            <a:r>
              <a:rPr lang="ru-RU" sz="1400" dirty="0" err="1" smtClean="0"/>
              <a:t>млн</a:t>
            </a:r>
            <a:r>
              <a:rPr lang="ru-RU" sz="1400" dirty="0" smtClean="0"/>
              <a:t> тонн руды. Месторождение расположено в </a:t>
            </a:r>
            <a:r>
              <a:rPr lang="ru-RU" sz="1400" dirty="0" smtClean="0">
                <a:hlinkClick r:id="rId4" tooltip="Сосновский район (Челябинская область)"/>
              </a:rPr>
              <a:t>Сосновском районе Челябинской области</a:t>
            </a:r>
            <a:r>
              <a:rPr lang="ru-RU" sz="1400" dirty="0" smtClean="0"/>
              <a:t>.</a:t>
            </a:r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pPr>
              <a:buNone/>
            </a:pPr>
            <a:r>
              <a:rPr lang="ru-RU" sz="1400" b="1" dirty="0" smtClean="0"/>
              <a:t> </a:t>
            </a:r>
            <a:endParaRPr lang="ru-RU" sz="1400" dirty="0" smtClean="0"/>
          </a:p>
          <a:p>
            <a:pPr>
              <a:buNone/>
            </a:pPr>
            <a:r>
              <a:rPr lang="ru-RU" sz="1400" b="1" dirty="0" smtClean="0"/>
              <a:t> </a:t>
            </a:r>
            <a:endParaRPr lang="ru-RU" sz="1400" dirty="0" smtClean="0"/>
          </a:p>
          <a:p>
            <a:pPr>
              <a:buNone/>
            </a:pPr>
            <a:r>
              <a:rPr lang="ru-RU" sz="1400" b="1" dirty="0" smtClean="0"/>
              <a:t> </a:t>
            </a:r>
            <a:endParaRPr lang="ru-RU" sz="1400" dirty="0" smtClean="0"/>
          </a:p>
          <a:p>
            <a:pPr>
              <a:buNone/>
            </a:pPr>
            <a:r>
              <a:rPr lang="ru-RU" sz="1400" b="1" dirty="0" smtClean="0"/>
              <a:t> </a:t>
            </a:r>
            <a:endParaRPr lang="ru-RU" sz="1400" dirty="0" smtClean="0"/>
          </a:p>
          <a:p>
            <a:pPr>
              <a:buNone/>
            </a:pPr>
            <a:endParaRPr lang="ru-RU" sz="1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 smtClean="0"/>
              <a:t>                      11 </a:t>
            </a:r>
            <a:r>
              <a:rPr lang="ru-RU" b="1" dirty="0" err="1" smtClean="0"/>
              <a:t>Малахи́т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-Крупнейшие месторождения России- </a:t>
            </a:r>
            <a:r>
              <a:rPr lang="ru-RU" dirty="0" err="1" smtClean="0"/>
              <a:t>меднорудянское</a:t>
            </a:r>
            <a:r>
              <a:rPr lang="ru-RU" dirty="0" smtClean="0"/>
              <a:t> месторождение около </a:t>
            </a:r>
            <a:r>
              <a:rPr lang="ru-RU" dirty="0" smtClean="0">
                <a:hlinkClick r:id="rId2" tooltip="Нижний Тагил"/>
              </a:rPr>
              <a:t>Нижнего Тагила</a:t>
            </a:r>
            <a:r>
              <a:rPr lang="ru-RU" dirty="0" smtClean="0"/>
              <a:t>, открыт в </a:t>
            </a:r>
            <a:r>
              <a:rPr lang="ru-RU" dirty="0" smtClean="0">
                <a:hlinkClick r:id="rId3" tooltip="1722 год"/>
              </a:rPr>
              <a:t>1722 году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err="1" smtClean="0">
                <a:hlinkClick r:id="rId4" tooltip="Гумешевский рудник"/>
              </a:rPr>
              <a:t>Гумешевский</a:t>
            </a:r>
            <a:r>
              <a:rPr lang="ru-RU" dirty="0" smtClean="0">
                <a:hlinkClick r:id="rId4" tooltip="Гумешевский рудник"/>
              </a:rPr>
              <a:t> рудник</a:t>
            </a:r>
            <a:r>
              <a:rPr lang="ru-RU" dirty="0" smtClean="0"/>
              <a:t> — </a:t>
            </a:r>
            <a:r>
              <a:rPr lang="ru-RU" dirty="0" err="1" smtClean="0"/>
              <a:t>заброшенноеместорождение</a:t>
            </a:r>
            <a:r>
              <a:rPr lang="ru-RU" dirty="0" smtClean="0"/>
              <a:t> медных руд на Урале, открыт в </a:t>
            </a:r>
            <a:r>
              <a:rPr lang="ru-RU" dirty="0" smtClean="0">
                <a:hlinkClick r:id="rId5" tooltip="1702 год"/>
              </a:rPr>
              <a:t>1702 году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Гора Высокая — месторождение открыто в </a:t>
            </a:r>
            <a:r>
              <a:rPr lang="ru-RU" dirty="0" smtClean="0">
                <a:hlinkClick r:id="rId3" tooltip="1722 год"/>
              </a:rPr>
              <a:t>1722 году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Плотные разности хорошего цвета и с красивым рисунком высоко ценятся и употребляются для изготовления </a:t>
            </a:r>
            <a:r>
              <a:rPr lang="ru-RU" u="sng" dirty="0" smtClean="0">
                <a:hlinkClick r:id="rId6" tooltip="Ваза"/>
              </a:rPr>
              <a:t>ваз</a:t>
            </a:r>
            <a:r>
              <a:rPr lang="ru-RU" dirty="0" smtClean="0"/>
              <a:t>, </a:t>
            </a:r>
            <a:r>
              <a:rPr lang="ru-RU" u="sng" dirty="0" smtClean="0">
                <a:hlinkClick r:id="rId7" tooltip="Инкрустация"/>
              </a:rPr>
              <a:t>инкрустаций</a:t>
            </a:r>
            <a:r>
              <a:rPr lang="ru-RU" dirty="0" smtClean="0"/>
              <a:t> (облицовки </a:t>
            </a:r>
            <a:r>
              <a:rPr lang="ru-RU" u="sng" dirty="0" smtClean="0">
                <a:hlinkClick r:id="rId8" tooltip="Стол"/>
              </a:rPr>
              <a:t>столов</a:t>
            </a:r>
            <a:r>
              <a:rPr lang="ru-RU" dirty="0" smtClean="0"/>
              <a:t>, </a:t>
            </a:r>
            <a:r>
              <a:rPr lang="ru-RU" u="sng" dirty="0" smtClean="0">
                <a:hlinkClick r:id="rId9" tooltip="Шкатулка"/>
              </a:rPr>
              <a:t>шкатулок</a:t>
            </a:r>
            <a:r>
              <a:rPr lang="ru-RU" dirty="0" smtClean="0"/>
              <a:t>) и других предметов, а также для вставок в мелкие ювелирные изделия.</a:t>
            </a:r>
          </a:p>
          <a:p>
            <a:pPr>
              <a:buNone/>
            </a:pPr>
            <a:r>
              <a:rPr lang="ru-RU" dirty="0" smtClean="0"/>
              <a:t> Колонны внутри </a:t>
            </a:r>
            <a:r>
              <a:rPr lang="ru-RU" u="sng" dirty="0" smtClean="0">
                <a:hlinkClick r:id="rId10" tooltip="Исаакиевский собор"/>
              </a:rPr>
              <a:t>Исаакиевского собора</a:t>
            </a:r>
            <a:r>
              <a:rPr lang="ru-RU" dirty="0" smtClean="0"/>
              <a:t> в  </a:t>
            </a:r>
            <a:r>
              <a:rPr lang="ru-RU" u="sng" dirty="0" smtClean="0">
                <a:hlinkClick r:id="rId11" tooltip="Санкт-Петербург"/>
              </a:rPr>
              <a:t>Санкт-Петербурге</a:t>
            </a:r>
            <a:r>
              <a:rPr lang="ru-RU" dirty="0" smtClean="0"/>
              <a:t> облицованы тонкими пластинками малахита. Большая малахитовая ваза старинной работы украшает центр зала </a:t>
            </a:r>
            <a:r>
              <a:rPr lang="ru-RU" u="sng" dirty="0" smtClean="0">
                <a:hlinkClick r:id="rId12" tooltip="Минералогический музей им. А. Е. Ферсмана РАН"/>
              </a:rPr>
              <a:t>Минералогического музея им. Ферсмана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sz="29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 smtClean="0"/>
              <a:t>                       1  ДОЛОМИТ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Доломиты применяют в металлургии (как сырьё для </a:t>
            </a:r>
            <a:r>
              <a:rPr lang="ru-RU" u="sng" dirty="0" smtClean="0">
                <a:hlinkClick r:id="rId13"/>
              </a:rPr>
              <a:t>огнеупоров</a:t>
            </a:r>
            <a:r>
              <a:rPr lang="ru-RU" dirty="0" smtClean="0"/>
              <a:t> и как </a:t>
            </a:r>
            <a:r>
              <a:rPr lang="ru-RU" u="sng" dirty="0" smtClean="0">
                <a:hlinkClick r:id="rId14"/>
              </a:rPr>
              <a:t>флюс</a:t>
            </a:r>
            <a:r>
              <a:rPr lang="ru-RU" dirty="0" smtClean="0"/>
              <a:t>), для </a:t>
            </a:r>
          </a:p>
          <a:p>
            <a:pPr>
              <a:buNone/>
            </a:pPr>
            <a:r>
              <a:rPr lang="ru-RU" dirty="0" smtClean="0"/>
              <a:t>     стекла и глазури, белой магнезии; в строительстве (как облицовочный, бутовый камень и </a:t>
            </a:r>
            <a:r>
              <a:rPr lang="ru-RU" u="sng" dirty="0" smtClean="0">
                <a:hlinkClick r:id="rId15"/>
              </a:rPr>
              <a:t>щебень</a:t>
            </a:r>
            <a:r>
              <a:rPr lang="ru-RU" dirty="0" smtClean="0"/>
              <a:t>, сырьё для производства вяжущих материалов), в сельском хозяйстве.</a:t>
            </a:r>
          </a:p>
          <a:p>
            <a:pPr>
              <a:buNone/>
            </a:pPr>
            <a:r>
              <a:rPr lang="ru-RU" dirty="0" smtClean="0"/>
              <a:t> .Наиболее крупные месторождения с запасами в млн. т (в скобках добыча в тысячах тонн): </a:t>
            </a:r>
            <a:r>
              <a:rPr lang="ru-RU" dirty="0" err="1" smtClean="0"/>
              <a:t>Саткинское</a:t>
            </a:r>
            <a:r>
              <a:rPr lang="ru-RU" dirty="0" smtClean="0"/>
              <a:t> (Челябинская область) — 394,3 (481), </a:t>
            </a:r>
            <a:r>
              <a:rPr lang="ru-RU" dirty="0" err="1" smtClean="0"/>
              <a:t>Боснинское</a:t>
            </a:r>
            <a:r>
              <a:rPr lang="ru-RU" dirty="0" smtClean="0"/>
              <a:t> (Северо-Осетинская АССР) — 236,5 (резервное), стекольное сырьё — </a:t>
            </a:r>
            <a:r>
              <a:rPr lang="ru-RU" dirty="0" err="1" smtClean="0"/>
              <a:t>Мелехово-Федотовское</a:t>
            </a:r>
            <a:r>
              <a:rPr lang="ru-RU" dirty="0" smtClean="0"/>
              <a:t> (Владимирская область) — 90,9 (888); строительные и облицовочные камни — </a:t>
            </a:r>
            <a:r>
              <a:rPr lang="ru-RU" dirty="0" err="1" smtClean="0"/>
              <a:t>Гремячевское</a:t>
            </a:r>
            <a:r>
              <a:rPr lang="ru-RU" dirty="0" smtClean="0"/>
              <a:t> (Горьковская область) — 120 млн. м</a:t>
            </a:r>
            <a:r>
              <a:rPr lang="ru-RU" baseline="30000" dirty="0" smtClean="0"/>
              <a:t>3</a:t>
            </a:r>
            <a:r>
              <a:rPr lang="ru-RU" dirty="0" smtClean="0"/>
              <a:t> (1077 тысяч м</a:t>
            </a:r>
            <a:r>
              <a:rPr lang="ru-RU" baseline="30000" dirty="0" smtClean="0"/>
              <a:t>3</a:t>
            </a:r>
            <a:r>
              <a:rPr lang="ru-RU" dirty="0" smtClean="0"/>
              <a:t>), </a:t>
            </a:r>
            <a:r>
              <a:rPr lang="ru-RU" dirty="0" err="1" smtClean="0"/>
              <a:t>Саткинское</a:t>
            </a:r>
            <a:r>
              <a:rPr lang="ru-RU" dirty="0" smtClean="0"/>
              <a:t> (Челябинская область) — 244,7 млн. м</a:t>
            </a:r>
            <a:r>
              <a:rPr lang="ru-RU" baseline="30000" dirty="0" smtClean="0"/>
              <a:t>3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                 5  </a:t>
            </a:r>
            <a:r>
              <a:rPr lang="ru-RU" b="1" dirty="0" err="1" smtClean="0"/>
              <a:t>Креме́нь</a:t>
            </a: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 древности осколки кремня́ использовались для высекания огня. Древним человеком кремень использовался для изготовления оружия и бытовых предметов (наконечники стрел, кремнёвые ножи и т. д.)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 smtClean="0">
                <a:hlinkClick r:id="rId2" tooltip="Средние века"/>
              </a:rPr>
              <a:t>Средние века</a:t>
            </a:r>
            <a:r>
              <a:rPr lang="ru-RU" dirty="0" smtClean="0"/>
              <a:t> кремень широко использовался для получения огня путём высекания искр на </a:t>
            </a:r>
            <a:r>
              <a:rPr lang="ru-RU" dirty="0" smtClean="0">
                <a:hlinkClick r:id="rId3" tooltip="Трут"/>
              </a:rPr>
              <a:t>трут</a:t>
            </a:r>
            <a:r>
              <a:rPr lang="ru-RU" dirty="0" smtClean="0"/>
              <a:t> с помощью двух кусков кремня .Позже использовался в оружейном деле в </a:t>
            </a:r>
            <a:r>
              <a:rPr lang="ru-RU" dirty="0" err="1" smtClean="0">
                <a:hlinkClick r:id="rId4" tooltip="Колесцовый замок"/>
              </a:rPr>
              <a:t>колесцовых</a:t>
            </a:r>
            <a:r>
              <a:rPr lang="ru-RU" dirty="0" smtClean="0"/>
              <a:t> и </a:t>
            </a:r>
            <a:r>
              <a:rPr lang="ru-RU" dirty="0" smtClean="0">
                <a:hlinkClick r:id="rId5" tooltip="Ударно-кремнёвый замок"/>
              </a:rPr>
              <a:t>ударных кремнёвых</a:t>
            </a:r>
            <a:r>
              <a:rPr lang="ru-RU" dirty="0" smtClean="0"/>
              <a:t> ружейных </a:t>
            </a:r>
            <a:r>
              <a:rPr lang="ru-RU" dirty="0" smtClean="0">
                <a:hlinkClick r:id="rId6" tooltip="Ружейный замок"/>
              </a:rPr>
              <a:t>замках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В настоящее время применяется как сравнительно недорогой, но довольно ценимый </a:t>
            </a:r>
            <a:r>
              <a:rPr lang="ru-RU" dirty="0" smtClean="0">
                <a:hlinkClick r:id="rId7" tooltip="Поделочные камни"/>
              </a:rPr>
              <a:t>поделочный камень</a:t>
            </a:r>
            <a:r>
              <a:rPr lang="ru-RU" dirty="0" smtClean="0"/>
              <a:t> для </a:t>
            </a:r>
            <a:r>
              <a:rPr lang="ru-RU" dirty="0" smtClean="0">
                <a:hlinkClick r:id="rId8" tooltip="Инкрустация"/>
              </a:rPr>
              <a:t>инкрустаций</a:t>
            </a:r>
            <a:r>
              <a:rPr lang="ru-RU" dirty="0" smtClean="0"/>
              <a:t> и крупных вставок, а также как </a:t>
            </a:r>
            <a:r>
              <a:rPr lang="ru-RU" dirty="0" smtClean="0">
                <a:hlinkClick r:id="rId9" tooltip="Коллекционирование минералов"/>
              </a:rPr>
              <a:t>коллекционный</a:t>
            </a:r>
            <a:r>
              <a:rPr lang="ru-RU" dirty="0" smtClean="0"/>
              <a:t> материал и как составная часть художественных изделий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    7   Гематит или кровавик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Название «гематит» происходит от греческого слова </a:t>
            </a:r>
            <a:r>
              <a:rPr lang="ru-RU" dirty="0" err="1" smtClean="0"/>
              <a:t>haimatos</a:t>
            </a:r>
            <a:r>
              <a:rPr lang="ru-RU" dirty="0" smtClean="0"/>
              <a:t>, что в переводе означает «кровь». </a:t>
            </a:r>
          </a:p>
          <a:p>
            <a:pPr>
              <a:buNone/>
            </a:pPr>
            <a:r>
              <a:rPr lang="ru-RU" dirty="0" smtClean="0"/>
              <a:t>У магов он служит для вычерчивания на полу магического круга и тайных знаков.</a:t>
            </a:r>
          </a:p>
          <a:p>
            <a:pPr>
              <a:buNone/>
            </a:pPr>
            <a:r>
              <a:rPr lang="ru-RU" dirty="0" smtClean="0"/>
              <a:t>Кровавик является камнем сильных, настойчивых людей. Следует носить его в серебре.</a:t>
            </a:r>
          </a:p>
          <a:p>
            <a:pPr>
              <a:buNone/>
            </a:pPr>
            <a:r>
              <a:rPr lang="ru-RU" dirty="0" smtClean="0"/>
              <a:t>Кровавику приписывали свойства останавливать кровотечение, помогать при ранении, лечить опухоли. Считали, что кровавик сводит глазные язвы и заживляет их, он помогает (как лекарство) при непроизвольном извержении семени. Кровавику приписывают свойства излечения от нервных заболеваний, мочеполовых расстройств, особенно у мужчин. 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4800" b="1" dirty="0" smtClean="0"/>
              <a:t>   14  Змеевик</a:t>
            </a:r>
            <a:r>
              <a:rPr lang="ru-RU" sz="4800" dirty="0" smtClean="0"/>
              <a:t> </a:t>
            </a:r>
            <a:r>
              <a:rPr lang="ru-RU" sz="4800" i="1" dirty="0" smtClean="0"/>
              <a:t>-</a:t>
            </a:r>
            <a:r>
              <a:rPr lang="ru-RU" sz="4800" dirty="0" smtClean="0"/>
              <a:t> то же, что </a:t>
            </a:r>
            <a:r>
              <a:rPr lang="ru-RU" sz="4800" b="1" dirty="0" smtClean="0">
                <a:hlinkClick r:id="rId2" tooltip="Серпентин"/>
              </a:rPr>
              <a:t>серпентин</a:t>
            </a:r>
            <a:r>
              <a:rPr lang="ru-RU" sz="4800" dirty="0" smtClean="0"/>
              <a:t>. </a:t>
            </a:r>
          </a:p>
          <a:p>
            <a:endParaRPr lang="ru-RU" sz="4800" b="1" dirty="0" smtClean="0"/>
          </a:p>
          <a:p>
            <a:pPr>
              <a:buNone/>
            </a:pPr>
            <a:r>
              <a:rPr lang="ru-RU" sz="4800" b="1" dirty="0" smtClean="0"/>
              <a:t>Змеевик</a:t>
            </a:r>
            <a:r>
              <a:rPr lang="ru-RU" sz="4800" dirty="0" smtClean="0"/>
              <a:t> (также серпентинит, аптекарский камень) - горная порода темно-зеленого цвета с характерным змеиным рисунком.</a:t>
            </a:r>
          </a:p>
          <a:p>
            <a:pPr>
              <a:buNone/>
            </a:pPr>
            <a:r>
              <a:rPr lang="ru-RU" sz="4800" dirty="0" smtClean="0"/>
              <a:t>Змеевик - очень сильный энергетик, создающий для владельца ощущение защиты и душевного равновесия.</a:t>
            </a:r>
          </a:p>
          <a:p>
            <a:pPr>
              <a:buNone/>
            </a:pPr>
            <a:endParaRPr lang="ru-RU" sz="4800" b="1" dirty="0" smtClean="0"/>
          </a:p>
          <a:p>
            <a:pPr>
              <a:buNone/>
            </a:pPr>
            <a:r>
              <a:rPr lang="ru-RU" sz="4800" b="1" dirty="0" smtClean="0"/>
              <a:t>Камень змеевик</a:t>
            </a:r>
            <a:r>
              <a:rPr lang="ru-RU" sz="4800" dirty="0" smtClean="0"/>
              <a:t> вытягивает из поврежденного поля негативные образования и эмоции, поэтому издревле использовался при лечении телесных и душевных заболеваний. Минерал помогает при головных болях, при нестабильном артериальном давлении, при простудных заболеваниях, воспалительных процессах в почках и пищеварительной системе, снимает повышенную возбудимость и нервозность, сглаживает эмоциональные всплески.</a:t>
            </a:r>
          </a:p>
          <a:p>
            <a:pPr>
              <a:buNone/>
            </a:pPr>
            <a:r>
              <a:rPr lang="ru-RU" sz="4800" dirty="0" smtClean="0"/>
              <a:t>Основные месторождения. Месторождения змеевика встречаются  во многих странах: на Урале, в Сибири,  на Северном Кавказе</a:t>
            </a:r>
            <a:r>
              <a:rPr lang="ru-RU" sz="4000" dirty="0" smtClean="0"/>
              <a:t>…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ru-RU" sz="6400" b="1" dirty="0" smtClean="0"/>
              <a:t>              8  Кварц.</a:t>
            </a:r>
            <a:endParaRPr lang="ru-RU" sz="6400" dirty="0" smtClean="0"/>
          </a:p>
          <a:p>
            <a:endParaRPr lang="ru-RU" sz="6400" dirty="0" smtClean="0"/>
          </a:p>
          <a:p>
            <a:pPr>
              <a:buNone/>
            </a:pPr>
            <a:r>
              <a:rPr lang="ru-RU" sz="6400" dirty="0" smtClean="0"/>
              <a:t>Наиболее широко кварц и его кристаллы применяются: в радиотехнике (кварцевые резонаторы, генераторы, монолитные фильтры); в </a:t>
            </a:r>
            <a:r>
              <a:rPr lang="ru-RU" sz="6400" dirty="0" err="1" smtClean="0"/>
              <a:t>акустоэлектронике</a:t>
            </a:r>
            <a:r>
              <a:rPr lang="ru-RU" sz="6400" dirty="0" smtClean="0"/>
              <a:t> (ПАВ-фильтры, резонаторы и датчики); в оптике ,</a:t>
            </a:r>
          </a:p>
          <a:p>
            <a:pPr>
              <a:buNone/>
            </a:pPr>
            <a:r>
              <a:rPr lang="ru-RU" sz="6400" dirty="0" smtClean="0"/>
              <a:t>в стекольной и керамической промышленности, в производстве огнеупоров и кварцевого стекла.</a:t>
            </a:r>
          </a:p>
          <a:p>
            <a:pPr>
              <a:buNone/>
            </a:pPr>
            <a:r>
              <a:rPr lang="ru-RU" sz="6400" dirty="0" smtClean="0"/>
              <a:t>Многие разновидности используются в ювелирной промышленности  Кварц - источник особо чистого кремния</a:t>
            </a:r>
          </a:p>
          <a:p>
            <a:r>
              <a:rPr lang="ru-RU" sz="6400" b="1" dirty="0" smtClean="0"/>
              <a:t> </a:t>
            </a:r>
            <a:endParaRPr lang="ru-RU" sz="64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257800"/>
            <a:ext cx="8183880" cy="7793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                   17   </a:t>
            </a:r>
            <a:r>
              <a:rPr lang="ru-RU" sz="1600" dirty="0" smtClean="0">
                <a:latin typeface="Cambria"/>
                <a:ea typeface="Times New Roman"/>
                <a:cs typeface="Times New Roman"/>
              </a:rPr>
              <a:t>Кварцит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1600" dirty="0" smtClean="0">
                <a:latin typeface="Cambria"/>
                <a:ea typeface="Times New Roman"/>
                <a:cs typeface="Times New Roman"/>
              </a:rPr>
              <a:t>Кварцит применяется при возведении зданий и сооружений, их отделке, теплоизоляции, при отсыпке и заливке фундаментов, для мощения тротуаров, для внутреннего и внешнего декора и других архитектурных и дизайнерских целей, для очистки воды в бытовых и промышленных фильтрах.</a:t>
            </a:r>
            <a:endParaRPr lang="ru-RU" sz="1600" b="1" dirty="0" smtClean="0">
              <a:latin typeface="Cambria"/>
              <a:ea typeface="Times New Roman"/>
              <a:cs typeface="Times New Roman"/>
            </a:endParaRPr>
          </a:p>
          <a:p>
            <a:pPr>
              <a:buNone/>
            </a:pPr>
            <a:r>
              <a:rPr lang="ru-RU" sz="1600" dirty="0" smtClean="0">
                <a:latin typeface="Times New Roman"/>
                <a:ea typeface="Times New Roman"/>
              </a:rPr>
              <a:t>Минерал невероятно красив.  Этот камень поможет не только разнообразить и придать неповторимый шарм и уют дому, но и украсить сад, выложить дно бассейна и даже сделать дорожку к беседке.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 </a:t>
            </a:r>
            <a:endParaRPr lang="ru-RU" sz="1600" dirty="0" smtClean="0">
              <a:latin typeface="Calibri"/>
              <a:ea typeface="Times New Roman"/>
              <a:cs typeface="Times New Roman"/>
            </a:endParaRPr>
          </a:p>
          <a:p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4900" dirty="0" smtClean="0"/>
              <a:t>                   16  сера</a:t>
            </a:r>
          </a:p>
          <a:p>
            <a:pPr>
              <a:lnSpc>
                <a:spcPct val="120000"/>
              </a:lnSpc>
              <a:buNone/>
            </a:pPr>
            <a:endParaRPr lang="ru-RU" dirty="0" smtClean="0"/>
          </a:p>
          <a:p>
            <a:pPr>
              <a:lnSpc>
                <a:spcPct val="120000"/>
              </a:lnSpc>
              <a:buNone/>
            </a:pPr>
            <a:r>
              <a:rPr lang="ru-RU" sz="4000" dirty="0" smtClean="0"/>
              <a:t>-Слово «сера», известное в древнерусском языке с XV в., заимствовано из </a:t>
            </a:r>
            <a:r>
              <a:rPr lang="ru-RU" sz="4000" dirty="0" smtClean="0">
                <a:hlinkClick r:id="rId2" tooltip="Старославянский язык"/>
              </a:rPr>
              <a:t>старославянского</a:t>
            </a:r>
            <a:r>
              <a:rPr lang="ru-RU" sz="4000" dirty="0" smtClean="0"/>
              <a:t> «</a:t>
            </a:r>
            <a:r>
              <a:rPr lang="ru-RU" sz="4000" dirty="0" err="1" smtClean="0"/>
              <a:t>сѣра</a:t>
            </a:r>
            <a:r>
              <a:rPr lang="ru-RU" sz="4000" dirty="0" smtClean="0"/>
              <a:t>» — «сера, смола», вообще «горючее вещество, жир». Этимология слова не выяснена до настоящих времен, Примерно половина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производимой</a:t>
            </a:r>
            <a:r>
              <a:rPr lang="ru-RU" sz="4000" dirty="0" smtClean="0"/>
              <a:t> серы используется в производстве </a:t>
            </a:r>
            <a:r>
              <a:rPr lang="ru-RU" sz="4000" dirty="0" smtClean="0">
                <a:hlinkClick r:id="rId3" tooltip="Серная кислота"/>
              </a:rPr>
              <a:t>серной кислоты</a:t>
            </a:r>
            <a:r>
              <a:rPr lang="ru-RU" sz="4000" dirty="0" smtClean="0"/>
              <a:t>.</a:t>
            </a:r>
          </a:p>
          <a:p>
            <a:pPr>
              <a:lnSpc>
                <a:spcPct val="120000"/>
              </a:lnSpc>
            </a:pPr>
            <a:endParaRPr lang="ru-RU" sz="4000" dirty="0" smtClean="0"/>
          </a:p>
          <a:p>
            <a:pPr>
              <a:lnSpc>
                <a:spcPct val="120000"/>
              </a:lnSpc>
              <a:buNone/>
            </a:pPr>
            <a:r>
              <a:rPr lang="ru-RU" sz="4000" dirty="0" smtClean="0"/>
              <a:t>Серу применяют для </a:t>
            </a:r>
            <a:r>
              <a:rPr lang="ru-RU" sz="4000" dirty="0" smtClean="0">
                <a:hlinkClick r:id="rId4" tooltip="Вулканизация"/>
              </a:rPr>
              <a:t>вулканизации</a:t>
            </a:r>
            <a:r>
              <a:rPr lang="ru-RU" sz="4000" dirty="0" smtClean="0"/>
              <a:t> </a:t>
            </a:r>
            <a:r>
              <a:rPr lang="ru-RU" sz="4000" dirty="0" smtClean="0">
                <a:hlinkClick r:id="rId5" tooltip="Каучук"/>
              </a:rPr>
              <a:t>каучука</a:t>
            </a:r>
            <a:r>
              <a:rPr lang="ru-RU" sz="4000" dirty="0" smtClean="0"/>
              <a:t>, в </a:t>
            </a:r>
            <a:r>
              <a:rPr lang="ru-RU" sz="4000" dirty="0" smtClean="0">
                <a:hlinkClick r:id="rId6" tooltip="Сельское хозяйство"/>
              </a:rPr>
              <a:t>сельском хозяйстве</a:t>
            </a:r>
            <a:r>
              <a:rPr lang="ru-RU" sz="4000" dirty="0" smtClean="0"/>
              <a:t> и как сера </a:t>
            </a:r>
            <a:r>
              <a:rPr lang="ru-RU" sz="4000" u="sng" dirty="0" smtClean="0">
                <a:hlinkClick r:id="rId7" tooltip="Коллоид"/>
              </a:rPr>
              <a:t>коллоидная</a:t>
            </a:r>
            <a:r>
              <a:rPr lang="ru-RU" sz="4000" u="sng" dirty="0" smtClean="0"/>
              <a:t> — </a:t>
            </a:r>
            <a:r>
              <a:rPr lang="ru-RU" sz="4000" u="sng" dirty="0" smtClean="0">
                <a:hlinkClick r:id="rId8" tooltip="Лекарственный препарат"/>
              </a:rPr>
              <a:t>лекарственный </a:t>
            </a:r>
            <a:r>
              <a:rPr lang="ru-RU" sz="4000" u="sng" dirty="0" err="1" smtClean="0">
                <a:hlinkClick r:id="rId8" tooltip="Лекарственный препарат"/>
              </a:rPr>
              <a:t>препарат</a:t>
            </a:r>
            <a:r>
              <a:rPr lang="ru-RU" sz="4000" dirty="0" err="1" smtClean="0"/>
              <a:t>.Сера</a:t>
            </a:r>
            <a:r>
              <a:rPr lang="ru-RU" sz="4000" dirty="0" smtClean="0"/>
              <a:t> находит применение для производства пиротехнических составов, ранее использовалась в производстве </a:t>
            </a:r>
            <a:r>
              <a:rPr lang="ru-RU" sz="4000" dirty="0" smtClean="0">
                <a:hlinkClick r:id="rId9" tooltip="Порох"/>
              </a:rPr>
              <a:t>пороха</a:t>
            </a:r>
            <a:r>
              <a:rPr lang="ru-RU" sz="4000" dirty="0" smtClean="0"/>
              <a:t>, применяется для производства </a:t>
            </a:r>
            <a:r>
              <a:rPr lang="ru-RU" sz="4000" dirty="0" smtClean="0">
                <a:hlinkClick r:id="rId10" tooltip="Спичка"/>
              </a:rPr>
              <a:t>спичек</a:t>
            </a:r>
            <a:r>
              <a:rPr lang="ru-RU" sz="4000" dirty="0" smtClean="0"/>
              <a:t>.</a:t>
            </a:r>
          </a:p>
          <a:p>
            <a:pPr>
              <a:buNone/>
            </a:pPr>
            <a:endParaRPr lang="ru-RU" sz="4000" dirty="0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181600"/>
            <a:ext cx="8183880" cy="8555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400" b="1" dirty="0" smtClean="0"/>
              <a:t>                    15 Диабаз</a:t>
            </a:r>
            <a:r>
              <a:rPr lang="ru-RU" sz="1400" dirty="0" smtClean="0"/>
              <a:t> </a:t>
            </a:r>
          </a:p>
          <a:p>
            <a:pPr>
              <a:buNone/>
            </a:pPr>
            <a:r>
              <a:rPr lang="ru-RU" sz="1400" dirty="0" smtClean="0"/>
              <a:t>Характерной чертой данного</a:t>
            </a:r>
          </a:p>
          <a:p>
            <a:pPr>
              <a:buNone/>
            </a:pPr>
            <a:r>
              <a:rPr lang="ru-RU" sz="1400" dirty="0" smtClean="0"/>
              <a:t>камня является высокая твёрдость и значительная прочность на сжатие.</a:t>
            </a:r>
          </a:p>
          <a:p>
            <a:pPr>
              <a:buNone/>
            </a:pPr>
            <a:r>
              <a:rPr lang="ru-RU" sz="1400" dirty="0" smtClean="0"/>
              <a:t>Цвет минерала может быть различным. Встречаются образцы, которые имеют чёрную, тёмно-серую и даже зеленовато-чёрную окраску. </a:t>
            </a:r>
          </a:p>
          <a:p>
            <a:pPr>
              <a:buNone/>
            </a:pPr>
            <a:r>
              <a:rPr lang="ru-RU" sz="1400" dirty="0" smtClean="0"/>
              <a:t>Гранит диабаз – весьма популярный отделочный, декоративный и строительный материал.</a:t>
            </a:r>
          </a:p>
          <a:p>
            <a:pPr>
              <a:buNone/>
            </a:pPr>
            <a:r>
              <a:rPr lang="ru-RU" sz="1400" dirty="0" smtClean="0"/>
              <a:t> Материал габбро диабаз часто применяется для изготовления дорожного камня. </a:t>
            </a:r>
          </a:p>
          <a:p>
            <a:pPr>
              <a:buNone/>
            </a:pPr>
            <a:r>
              <a:rPr lang="ru-RU" sz="1400" dirty="0" smtClean="0"/>
              <a:t>Это могут быть как бордюры, так и брусчатка или мозаичные шашки.</a:t>
            </a:r>
          </a:p>
          <a:p>
            <a:pPr>
              <a:buNone/>
            </a:pPr>
            <a:r>
              <a:rPr lang="ru-RU" sz="1400" b="1" dirty="0" smtClean="0"/>
              <a:t> </a:t>
            </a:r>
            <a:endParaRPr lang="ru-RU" sz="1400" dirty="0" smtClean="0"/>
          </a:p>
          <a:p>
            <a:r>
              <a:rPr lang="ru-RU" sz="1600" b="1" dirty="0" smtClean="0"/>
              <a:t> </a:t>
            </a:r>
            <a:endParaRPr lang="ru-RU" sz="1600" dirty="0" smtClean="0"/>
          </a:p>
          <a:p>
            <a:r>
              <a:rPr lang="ru-RU" sz="1600" b="1" dirty="0" smtClean="0"/>
              <a:t> </a:t>
            </a:r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b="1" dirty="0" smtClean="0"/>
              <a:t>             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</a:t>
            </a:r>
            <a:r>
              <a:rPr lang="ru-RU" sz="4300" dirty="0" smtClean="0"/>
              <a:t> 13  Тальк</a:t>
            </a:r>
          </a:p>
          <a:p>
            <a:pPr>
              <a:lnSpc>
                <a:spcPct val="120000"/>
              </a:lnSpc>
              <a:buNone/>
            </a:pPr>
            <a:r>
              <a:rPr lang="ru-RU" sz="4300" dirty="0" smtClean="0"/>
              <a:t>-Представляет порошок белого (изредка зелёного) цвета.</a:t>
            </a:r>
          </a:p>
          <a:p>
            <a:pPr>
              <a:lnSpc>
                <a:spcPct val="120000"/>
              </a:lnSpc>
              <a:buNone/>
            </a:pPr>
            <a:r>
              <a:rPr lang="ru-RU" sz="4300" dirty="0" smtClean="0"/>
              <a:t>Качество талька определяется его </a:t>
            </a:r>
            <a:r>
              <a:rPr lang="ru-RU" sz="4300" dirty="0" err="1" smtClean="0"/>
              <a:t>белизной.Тальк</a:t>
            </a:r>
            <a:r>
              <a:rPr lang="ru-RU" sz="4300" dirty="0" smtClean="0"/>
              <a:t>  является основным компонентом детских присыпок, в связи с чем оба названия часто употребляются как синонимы.</a:t>
            </a:r>
          </a:p>
          <a:p>
            <a:pPr>
              <a:lnSpc>
                <a:spcPct val="120000"/>
              </a:lnSpc>
              <a:buNone/>
            </a:pPr>
            <a:r>
              <a:rPr lang="ru-RU" sz="4300" dirty="0" smtClean="0"/>
              <a:t> Используется в быту для предотвращения трения соприкасающихся поверхностей (в резиновых перчатках, в обуви, между камерой и вело/</a:t>
            </a:r>
            <a:r>
              <a:rPr lang="ru-RU" sz="4300" dirty="0" err="1" smtClean="0"/>
              <a:t>мото-покрышкой</a:t>
            </a:r>
            <a:r>
              <a:rPr lang="ru-RU" sz="4300" dirty="0" smtClean="0"/>
              <a:t>), а также для предотвращения слипания изделий из </a:t>
            </a:r>
            <a:r>
              <a:rPr lang="ru-RU" sz="4300" dirty="0" smtClean="0">
                <a:hlinkClick r:id="rId2" tooltip="Резина"/>
              </a:rPr>
              <a:t>резины</a:t>
            </a:r>
            <a:r>
              <a:rPr lang="ru-RU" sz="4300" dirty="0" smtClean="0"/>
              <a:t>. </a:t>
            </a:r>
          </a:p>
          <a:p>
            <a:pPr>
              <a:lnSpc>
                <a:spcPct val="120000"/>
              </a:lnSpc>
            </a:pPr>
            <a:endParaRPr lang="ru-RU" sz="4300" dirty="0" smtClean="0"/>
          </a:p>
          <a:p>
            <a:endParaRPr lang="ru-RU" sz="29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400" b="1" dirty="0" smtClean="0"/>
              <a:t>                 4  Пегматит</a:t>
            </a:r>
            <a:r>
              <a:rPr lang="ru-RU" sz="1400" dirty="0" smtClean="0"/>
              <a:t> </a:t>
            </a:r>
          </a:p>
          <a:p>
            <a:pPr>
              <a:buNone/>
            </a:pPr>
            <a:r>
              <a:rPr lang="ru-RU" sz="1400" dirty="0" smtClean="0"/>
              <a:t>- Камень  называют графическим или письменным гранитом, а иногда учительским камнем. </a:t>
            </a:r>
          </a:p>
          <a:p>
            <a:pPr>
              <a:buNone/>
            </a:pPr>
            <a:r>
              <a:rPr lang="ru-RU" sz="1400" dirty="0" smtClean="0"/>
              <a:t>Наиболее сосредоточены на Алтае в Карелии, Южном Урале.  Изделия и украшения из пегматита очень рекомендуются работникам умственного труда.</a:t>
            </a:r>
          </a:p>
          <a:p>
            <a:pPr>
              <a:buNone/>
            </a:pPr>
            <a:r>
              <a:rPr lang="ru-RU" sz="1400" dirty="0" smtClean="0"/>
              <a:t> Пегматиты – отличные талисманы для ученых, учителей, воспитателей и всем, кто занимается научной деятельностью. Этот камень приносит им деньги и успех в профессии. А также помогает найти общий язык со своими воспитанниками, которым он также полезен, и помогает достичь хороших результатов в обучении. </a:t>
            </a:r>
          </a:p>
          <a:p>
            <a:endParaRPr lang="ru-RU" sz="1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 smtClean="0"/>
              <a:t>                             11   Мрамор  </a:t>
            </a:r>
            <a:endParaRPr lang="ru-RU" dirty="0" smtClean="0"/>
          </a:p>
          <a:p>
            <a:pPr>
              <a:buNone/>
            </a:pPr>
            <a:endParaRPr lang="ru-RU" sz="2900" dirty="0" smtClean="0"/>
          </a:p>
          <a:p>
            <a:pPr>
              <a:buNone/>
            </a:pPr>
            <a:r>
              <a:rPr lang="ru-RU" sz="2900" dirty="0" smtClean="0"/>
              <a:t>Самые крупные месторождения мрамора на </a:t>
            </a:r>
            <a:r>
              <a:rPr lang="ru-RU" sz="2900" dirty="0" smtClean="0">
                <a:hlinkClick r:id="rId2" tooltip="Урал"/>
              </a:rPr>
              <a:t>Урале</a:t>
            </a:r>
            <a:r>
              <a:rPr lang="ru-RU" sz="2900" dirty="0" smtClean="0"/>
              <a:t>. Всего на Урале более 20 месторождений, но добывают камень лишь из 8 залежей. Белый мрамор добывают в Айдырлинском и </a:t>
            </a:r>
            <a:r>
              <a:rPr lang="ru-RU" sz="2900" dirty="0" err="1" smtClean="0">
                <a:hlinkClick r:id="rId3" tooltip="Коелгинское месторождение белого мрамора"/>
              </a:rPr>
              <a:t>Коелгинском</a:t>
            </a:r>
            <a:r>
              <a:rPr lang="ru-RU" sz="2900" dirty="0" smtClean="0">
                <a:hlinkClick r:id="rId3" tooltip="Коелгинское месторождение белого мрамора"/>
              </a:rPr>
              <a:t> месторождениях</a:t>
            </a:r>
            <a:r>
              <a:rPr lang="ru-RU" sz="2900" dirty="0" smtClean="0"/>
              <a:t>, серый дают </a:t>
            </a:r>
            <a:r>
              <a:rPr lang="ru-RU" sz="2900" dirty="0" err="1" smtClean="0"/>
              <a:t>Полевское</a:t>
            </a:r>
            <a:r>
              <a:rPr lang="ru-RU" sz="2900" dirty="0" smtClean="0"/>
              <a:t> месторождение, </a:t>
            </a:r>
            <a:r>
              <a:rPr lang="ru-RU" sz="2900" dirty="0" err="1" smtClean="0"/>
              <a:t>Уфалейская</a:t>
            </a:r>
            <a:r>
              <a:rPr lang="ru-RU" sz="2900" dirty="0" smtClean="0"/>
              <a:t> и </a:t>
            </a:r>
            <a:r>
              <a:rPr lang="ru-RU" sz="2900" dirty="0" err="1" smtClean="0"/>
              <a:t>Мраморская</a:t>
            </a:r>
            <a:r>
              <a:rPr lang="ru-RU" sz="2900" dirty="0" smtClean="0"/>
              <a:t> залежи, жёлтый поступает с Октябрьского и </a:t>
            </a:r>
            <a:r>
              <a:rPr lang="ru-RU" sz="2900" dirty="0" err="1" smtClean="0"/>
              <a:t>Починского</a:t>
            </a:r>
            <a:r>
              <a:rPr lang="ru-RU" sz="2900" dirty="0" smtClean="0"/>
              <a:t> карьеров, чёрный мрамор приносит </a:t>
            </a:r>
            <a:r>
              <a:rPr lang="ru-RU" sz="2900" dirty="0" err="1" smtClean="0"/>
              <a:t>Першинское</a:t>
            </a:r>
            <a:r>
              <a:rPr lang="ru-RU" sz="2900" dirty="0" smtClean="0"/>
              <a:t> месторождение, розово-красный камень даёт Нижнетагильская залежь.</a:t>
            </a:r>
          </a:p>
          <a:p>
            <a:pPr>
              <a:buNone/>
            </a:pPr>
            <a:r>
              <a:rPr lang="ru-RU" sz="2900" dirty="0" smtClean="0"/>
              <a:t>Мрамор используется как камень для памятников , как штучный строительный камень для наружной облицовки и внутренней отделки зданий </a:t>
            </a:r>
          </a:p>
          <a:p>
            <a:endParaRPr lang="ru-RU" sz="29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4057648" cy="4727448"/>
          </a:xfrm>
        </p:spPr>
        <p:txBody>
          <a:bodyPr>
            <a:normAutofit fontScale="47500" lnSpcReduction="20000"/>
          </a:bodyPr>
          <a:lstStyle/>
          <a:p>
            <a:pPr lvl="0">
              <a:buNone/>
            </a:pPr>
            <a:r>
              <a:rPr lang="ru-RU" b="1" dirty="0" smtClean="0"/>
              <a:t>                      8  </a:t>
            </a:r>
            <a:r>
              <a:rPr lang="ru-RU" sz="2900" b="1" dirty="0" smtClean="0"/>
              <a:t>Кварц.</a:t>
            </a:r>
            <a:endParaRPr lang="ru-RU" sz="2900" dirty="0" smtClean="0"/>
          </a:p>
          <a:p>
            <a:pPr>
              <a:buNone/>
            </a:pPr>
            <a:endParaRPr lang="ru-RU" sz="3400" dirty="0" smtClean="0"/>
          </a:p>
          <a:p>
            <a:pPr>
              <a:buNone/>
            </a:pPr>
            <a:r>
              <a:rPr lang="ru-RU" sz="3400" dirty="0" smtClean="0"/>
              <a:t>Наиболее широко кварц и его кристаллы применяются: в радиотехнике (кварцевые резонаторы, генераторы, монолитные фильтры); в </a:t>
            </a:r>
            <a:r>
              <a:rPr lang="ru-RU" sz="3400" dirty="0" err="1" smtClean="0"/>
              <a:t>акустоэлектронике</a:t>
            </a:r>
            <a:r>
              <a:rPr lang="ru-RU" sz="3400" dirty="0" smtClean="0"/>
              <a:t> (ПАВ-фильтры, резонаторы и датчики); в оптике (четвертьволновые пластины для повышения контрастности цифровых фото- и видеокамер),в стекольной и керамической промышленности, в производстве огнеупоров и кварцевого стекла. </a:t>
            </a:r>
          </a:p>
          <a:p>
            <a:pPr>
              <a:buNone/>
            </a:pPr>
            <a:r>
              <a:rPr lang="ru-RU" sz="3400" dirty="0" smtClean="0"/>
              <a:t>Многие разновидности используются в ювелирной промышленности.</a:t>
            </a:r>
          </a:p>
          <a:p>
            <a:pPr>
              <a:buNone/>
            </a:pPr>
            <a:r>
              <a:rPr lang="ru-RU" sz="3400" b="1" dirty="0" smtClean="0"/>
              <a:t> </a:t>
            </a:r>
            <a:endParaRPr lang="ru-RU" sz="34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1600" b="1" dirty="0" smtClean="0"/>
              <a:t>18.  Щетка горного хрусталя</a:t>
            </a:r>
            <a:endParaRPr lang="ru-RU" sz="1600" dirty="0" smtClean="0"/>
          </a:p>
          <a:p>
            <a:pPr>
              <a:buNone/>
            </a:pPr>
            <a:r>
              <a:rPr lang="ru-RU" sz="1600" b="1" dirty="0" smtClean="0"/>
              <a:t> -</a:t>
            </a:r>
            <a:r>
              <a:rPr lang="ru-RU" sz="1600" dirty="0" smtClean="0"/>
              <a:t> Практическое значение имеют кристаллы размером от 3—5 см. В России крупные месторождения есть на </a:t>
            </a:r>
            <a:r>
              <a:rPr lang="ru-RU" sz="1600" dirty="0" smtClean="0">
                <a:hlinkClick r:id="rId2" tooltip="Урал (горы)"/>
              </a:rPr>
              <a:t>Урале</a:t>
            </a:r>
            <a:r>
              <a:rPr lang="ru-RU" sz="1600" dirty="0" smtClean="0"/>
              <a:t> (</a:t>
            </a:r>
            <a:r>
              <a:rPr lang="ru-RU" sz="1600" dirty="0" err="1" smtClean="0"/>
              <a:t>Астафьевское</a:t>
            </a:r>
            <a:r>
              <a:rPr lang="ru-RU" sz="1600" dirty="0" smtClean="0"/>
              <a:t>, </a:t>
            </a:r>
            <a:r>
              <a:rPr lang="ru-RU" sz="1600" dirty="0" err="1" smtClean="0"/>
              <a:t>Матинское</a:t>
            </a:r>
            <a:r>
              <a:rPr lang="ru-RU" sz="1600" dirty="0" smtClean="0"/>
              <a:t>, </a:t>
            </a:r>
            <a:r>
              <a:rPr lang="ru-RU" sz="1600" dirty="0" err="1" smtClean="0"/>
              <a:t>Пелингичей</a:t>
            </a:r>
            <a:r>
              <a:rPr lang="ru-RU" sz="1600" dirty="0" smtClean="0"/>
              <a:t>, </a:t>
            </a:r>
            <a:r>
              <a:rPr lang="ru-RU" sz="1600" dirty="0" err="1" smtClean="0"/>
              <a:t>Пуйва</a:t>
            </a:r>
            <a:r>
              <a:rPr lang="ru-RU" sz="1600" dirty="0" smtClean="0"/>
              <a:t> и др.), также в Якутии (</a:t>
            </a:r>
            <a:r>
              <a:rPr lang="ru-RU" sz="1600" dirty="0" err="1" smtClean="0">
                <a:hlinkClick r:id="rId3" tooltip="Алданский щит"/>
              </a:rPr>
              <a:t>Алданский</a:t>
            </a:r>
            <a:r>
              <a:rPr lang="ru-RU" sz="1600" dirty="0" smtClean="0">
                <a:hlinkClick r:id="rId3" tooltip="Алданский щит"/>
              </a:rPr>
              <a:t> щит</a:t>
            </a:r>
            <a:r>
              <a:rPr lang="ru-RU" sz="1600" dirty="0" smtClean="0"/>
              <a:t>), Забайкалье и Приморье. Горный хрусталь применяется в радиотехнике для получения ультразвуковых колебаний, изготовления </a:t>
            </a:r>
            <a:r>
              <a:rPr lang="ru-RU" sz="1600" dirty="0" smtClean="0">
                <a:hlinkClick r:id="rId4" tooltip="Призма"/>
              </a:rPr>
              <a:t>призм</a:t>
            </a:r>
            <a:r>
              <a:rPr lang="ru-RU" sz="1600" dirty="0" smtClean="0"/>
              <a:t>, </a:t>
            </a:r>
            <a:r>
              <a:rPr lang="ru-RU" sz="1600" dirty="0" smtClean="0">
                <a:hlinkClick r:id="rId5" tooltip="Спектрограф"/>
              </a:rPr>
              <a:t>спектрографов</a:t>
            </a:r>
            <a:r>
              <a:rPr lang="ru-RU" sz="1600" dirty="0" smtClean="0"/>
              <a:t>. Окрашенные кристаллы горного хрусталя применяются как полудрагоценные камни.</a:t>
            </a:r>
          </a:p>
          <a:p>
            <a:endParaRPr lang="ru-RU" sz="1600" dirty="0" smtClean="0"/>
          </a:p>
          <a:p>
            <a:endParaRPr lang="ru-RU" sz="14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                 2.  Яшма</a:t>
            </a:r>
            <a:r>
              <a:rPr lang="ru-RU" dirty="0" smtClean="0"/>
              <a:t>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-Часто бывает полосчатая или пятнистая.</a:t>
            </a:r>
          </a:p>
          <a:p>
            <a:pPr>
              <a:buNone/>
            </a:pPr>
            <a:r>
              <a:rPr lang="ru-RU" dirty="0" smtClean="0"/>
              <a:t>Знамениты уральские яшмы. Особенно выделяется </a:t>
            </a:r>
            <a:r>
              <a:rPr lang="ru-RU" dirty="0" err="1" smtClean="0"/>
              <a:t>Учалинское</a:t>
            </a:r>
            <a:r>
              <a:rPr lang="ru-RU" dirty="0" smtClean="0"/>
              <a:t> месторождение (Башкирия), </a:t>
            </a:r>
            <a:r>
              <a:rPr lang="ru-RU" dirty="0" err="1" smtClean="0"/>
              <a:t>Орское</a:t>
            </a:r>
            <a:r>
              <a:rPr lang="ru-RU" dirty="0" smtClean="0"/>
              <a:t> месторождение гора Полковник, </a:t>
            </a:r>
            <a:r>
              <a:rPr lang="ru-RU" dirty="0" err="1" smtClean="0"/>
              <a:t>Калиновское</a:t>
            </a:r>
            <a:r>
              <a:rPr lang="ru-RU" dirty="0" smtClean="0"/>
              <a:t>, </a:t>
            </a:r>
            <a:r>
              <a:rPr lang="ru-RU" dirty="0" err="1" smtClean="0"/>
              <a:t>Казак-Чакканское</a:t>
            </a:r>
            <a:r>
              <a:rPr lang="ru-RU" dirty="0" smtClean="0"/>
              <a:t> (Оренбуржье). Есть яшма и на Алтае.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Яшма принадлежит к числу самых распространенных самоцветов, известных еще первобытному человеку. Яшма известна человеку с эпохи палеолита, когда из неё делали оружие и инструменты. Позднее из яшмы стали вытачивать различные украшения и талисманы.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None/>
            </a:pPr>
            <a:r>
              <a:rPr lang="ru-RU" b="1" dirty="0" smtClean="0"/>
              <a:t>                 10  Хромит</a:t>
            </a:r>
            <a:r>
              <a:rPr lang="ru-RU" dirty="0" smtClean="0"/>
              <a:t> </a:t>
            </a:r>
          </a:p>
          <a:p>
            <a:pPr marL="514350" indent="-514350">
              <a:buNone/>
            </a:pPr>
            <a:r>
              <a:rPr lang="ru-RU" dirty="0" smtClean="0"/>
              <a:t>— </a:t>
            </a:r>
            <a:r>
              <a:rPr lang="ru-RU" dirty="0" smtClean="0">
                <a:hlinkClick r:id="rId2" tooltip="Минерал"/>
              </a:rPr>
              <a:t>минерал</a:t>
            </a:r>
            <a:r>
              <a:rPr lang="ru-RU" dirty="0" smtClean="0"/>
              <a:t> </a:t>
            </a:r>
            <a:r>
              <a:rPr lang="ru-RU" dirty="0" smtClean="0">
                <a:hlinkClick r:id="rId3" tooltip="Хром"/>
              </a:rPr>
              <a:t>хрома</a:t>
            </a:r>
            <a:r>
              <a:rPr lang="ru-RU" dirty="0" smtClean="0"/>
              <a:t>. Цвет чёрный до буроватого. Блеск от металлического до полуметаллического. Излом раковистый.</a:t>
            </a:r>
          </a:p>
          <a:p>
            <a:pPr marL="514350" indent="-514350">
              <a:buNone/>
            </a:pPr>
            <a:r>
              <a:rPr lang="ru-RU" dirty="0" smtClean="0"/>
              <a:t> Этот минерал непрозрачен, в шлифе может просвечивать буровато-красным цветом, обладает слабыми магнитными свойствами. </a:t>
            </a:r>
            <a:r>
              <a:rPr lang="ru-RU" dirty="0" smtClean="0">
                <a:hlinkClick r:id="rId4" tooltip="Хромиты"/>
              </a:rPr>
              <a:t>Хромиты</a:t>
            </a:r>
            <a:r>
              <a:rPr lang="ru-RU" dirty="0" smtClean="0"/>
              <a:t> являются ценной хромовой рудой и в случаях, когда образуют большие скопления, добываются в промышленных масштабах.</a:t>
            </a:r>
          </a:p>
          <a:p>
            <a:pPr marL="514350" indent="-514350">
              <a:buNone/>
            </a:pPr>
            <a:r>
              <a:rPr lang="ru-RU" dirty="0" smtClean="0"/>
              <a:t> В России значительные месторождения имеются в </a:t>
            </a:r>
            <a:r>
              <a:rPr lang="ru-RU" dirty="0" smtClean="0">
                <a:hlinkClick r:id="rId5" tooltip="Якутия"/>
              </a:rPr>
              <a:t>Якутии</a:t>
            </a:r>
            <a:r>
              <a:rPr lang="ru-RU" dirty="0" smtClean="0"/>
              <a:t> и на </a:t>
            </a:r>
            <a:r>
              <a:rPr lang="ru-RU" dirty="0" smtClean="0">
                <a:hlinkClick r:id="rId6" tooltip="Урал"/>
              </a:rPr>
              <a:t>Урале</a:t>
            </a:r>
            <a:r>
              <a:rPr lang="ru-RU" dirty="0" smtClean="0"/>
              <a:t>. Используется как руда на хром, для изготовления хромовых красок и химических препаратов хрома.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181600"/>
            <a:ext cx="8183880" cy="2286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57504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600" b="1" dirty="0" smtClean="0"/>
              <a:t>                   11   Гипс</a:t>
            </a:r>
            <a:endParaRPr lang="ru-RU" sz="5600" dirty="0" smtClean="0"/>
          </a:p>
          <a:p>
            <a:pPr>
              <a:buNone/>
            </a:pPr>
            <a:r>
              <a:rPr lang="ru-RU" sz="5600" dirty="0" smtClean="0"/>
              <a:t>Волокнистая разновидность гипса называется </a:t>
            </a:r>
            <a:r>
              <a:rPr lang="ru-RU" sz="5600" dirty="0" smtClean="0">
                <a:hlinkClick r:id="rId2" tooltip="Селенит"/>
              </a:rPr>
              <a:t>селенитом</a:t>
            </a:r>
            <a:r>
              <a:rPr lang="ru-RU" sz="5600" dirty="0" smtClean="0"/>
              <a:t>, а зернистая — </a:t>
            </a:r>
            <a:r>
              <a:rPr lang="ru-RU" sz="5600" dirty="0" smtClean="0">
                <a:hlinkClick r:id="rId3" tooltip="Алебастр"/>
              </a:rPr>
              <a:t>алебастром</a:t>
            </a:r>
            <a:r>
              <a:rPr lang="ru-RU" sz="5600" dirty="0" smtClean="0"/>
              <a:t>. </a:t>
            </a:r>
          </a:p>
          <a:p>
            <a:pPr>
              <a:buNone/>
            </a:pPr>
            <a:r>
              <a:rPr lang="ru-RU" sz="5600" dirty="0" smtClean="0"/>
              <a:t>Цвет белый, серый, иногда красноватый, при наличии примесей имеет серую, желтоватую, розоватую, бурую окраску.  Месторождения: повсеместно; в России — в Пермском крае (</a:t>
            </a:r>
            <a:r>
              <a:rPr lang="ru-RU" sz="5600" dirty="0" smtClean="0">
                <a:hlinkClick r:id="rId4" tooltip="Кунгур"/>
              </a:rPr>
              <a:t>Кунгур</a:t>
            </a:r>
            <a:r>
              <a:rPr lang="ru-RU" sz="5600" dirty="0" smtClean="0"/>
              <a:t>), в Тульской области (</a:t>
            </a:r>
            <a:r>
              <a:rPr lang="ru-RU" sz="5600" dirty="0" smtClean="0">
                <a:hlinkClick r:id="rId5" tooltip="Новомосковск (Тульская область)"/>
              </a:rPr>
              <a:t>Новомосковск</a:t>
            </a:r>
            <a:r>
              <a:rPr lang="ru-RU" sz="5600" dirty="0" smtClean="0"/>
              <a:t>), в Нижегородской области (</a:t>
            </a:r>
            <a:r>
              <a:rPr lang="ru-RU" sz="5600" dirty="0" err="1" smtClean="0">
                <a:hlinkClick r:id="rId6" tooltip="Пешелань"/>
              </a:rPr>
              <a:t>Пешелань</a:t>
            </a:r>
            <a:r>
              <a:rPr lang="ru-RU" sz="5600" dirty="0" smtClean="0"/>
              <a:t>, </a:t>
            </a:r>
            <a:r>
              <a:rPr lang="ru-RU" sz="5600" dirty="0" err="1" smtClean="0">
                <a:hlinkClick r:id="rId7" tooltip="Гомзово"/>
              </a:rPr>
              <a:t>Гомзово</a:t>
            </a:r>
            <a:r>
              <a:rPr lang="ru-RU" sz="5600" dirty="0" smtClean="0"/>
              <a:t>), Самарской области (</a:t>
            </a:r>
            <a:r>
              <a:rPr lang="ru-RU" sz="5600" dirty="0" smtClean="0">
                <a:hlinkClick r:id="rId8" tooltip="Самара"/>
              </a:rPr>
              <a:t>Самара</a:t>
            </a:r>
            <a:r>
              <a:rPr lang="ru-RU" sz="5600" dirty="0" smtClean="0"/>
              <a:t>), Краснодарском крае (Мостовской, Шедок, Псебай), Карачаево-Черкесской республике (Хабез, </a:t>
            </a:r>
            <a:r>
              <a:rPr lang="ru-RU" sz="5600" dirty="0" smtClean="0">
                <a:hlinkClick r:id="rId9" tooltip="Черкесск"/>
              </a:rPr>
              <a:t>Черкесск</a:t>
            </a:r>
            <a:r>
              <a:rPr lang="ru-RU" sz="5600" dirty="0" smtClean="0"/>
              <a:t>), Волгоградской области.</a:t>
            </a:r>
          </a:p>
          <a:p>
            <a:pPr>
              <a:buNone/>
            </a:pPr>
            <a:r>
              <a:rPr lang="ru-RU" sz="5600" dirty="0" smtClean="0"/>
              <a:t> Продукт измельчения гипса </a:t>
            </a:r>
            <a:r>
              <a:rPr lang="ru-RU" sz="5600" dirty="0" err="1" smtClean="0"/>
              <a:t>β-модификации </a:t>
            </a:r>
            <a:r>
              <a:rPr lang="ru-RU" sz="5600" dirty="0" smtClean="0"/>
              <a:t>в называется строительным гипсом или алебастром, при более тонком помоле получают  медицинский гипс.</a:t>
            </a:r>
          </a:p>
          <a:p>
            <a:pPr>
              <a:buNone/>
            </a:pPr>
            <a:r>
              <a:rPr lang="ru-RU" sz="5600" dirty="0" smtClean="0"/>
              <a:t>  </a:t>
            </a:r>
          </a:p>
          <a:p>
            <a:pPr>
              <a:buNone/>
            </a:pPr>
            <a:r>
              <a:rPr lang="ru-RU" sz="5600" dirty="0" smtClean="0"/>
              <a:t> </a:t>
            </a:r>
          </a:p>
          <a:p>
            <a:pPr>
              <a:buNone/>
            </a:pPr>
            <a:r>
              <a:rPr lang="ru-RU" sz="4800" dirty="0" smtClean="0"/>
              <a:t> </a:t>
            </a:r>
          </a:p>
          <a:p>
            <a:pPr>
              <a:buNone/>
            </a:pPr>
            <a:endParaRPr lang="ru-RU" sz="4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5600" dirty="0" smtClean="0"/>
              <a:t>             12.Магнезит</a:t>
            </a:r>
          </a:p>
          <a:p>
            <a:pPr>
              <a:buNone/>
            </a:pPr>
            <a:endParaRPr lang="ru-RU" sz="5600" dirty="0" smtClean="0"/>
          </a:p>
          <a:p>
            <a:pPr>
              <a:buNone/>
            </a:pPr>
            <a:r>
              <a:rPr lang="ru-RU" sz="5600" dirty="0" smtClean="0"/>
              <a:t>-Цвет белый, серый, реже желтоватый.</a:t>
            </a:r>
          </a:p>
          <a:p>
            <a:pPr>
              <a:buNone/>
            </a:pPr>
            <a:r>
              <a:rPr lang="ru-RU" sz="5600" dirty="0" smtClean="0"/>
              <a:t> Встречается в </a:t>
            </a:r>
            <a:r>
              <a:rPr lang="ru-RU" sz="5600" u="sng" dirty="0" smtClean="0">
                <a:hlinkClick r:id="rId10" tooltip="Гидротермальные процессы"/>
              </a:rPr>
              <a:t>гидротермальных</a:t>
            </a:r>
            <a:r>
              <a:rPr lang="ru-RU" sz="5600" dirty="0" smtClean="0"/>
              <a:t> месторождениях или в качестве продукта </a:t>
            </a:r>
            <a:r>
              <a:rPr lang="ru-RU" sz="5600" u="sng" dirty="0" smtClean="0">
                <a:hlinkClick r:id="rId11" tooltip="Выветривание"/>
              </a:rPr>
              <a:t>выветривания</a:t>
            </a:r>
            <a:r>
              <a:rPr lang="ru-RU" sz="5600" dirty="0" smtClean="0"/>
              <a:t> ультраосновных </a:t>
            </a:r>
            <a:r>
              <a:rPr lang="ru-RU" sz="5600" u="sng" dirty="0" smtClean="0">
                <a:hlinkClick r:id="rId12" tooltip="Горные породы"/>
              </a:rPr>
              <a:t>горных пород</a:t>
            </a:r>
            <a:r>
              <a:rPr lang="ru-RU" sz="5600" dirty="0" smtClean="0"/>
              <a:t>.</a:t>
            </a:r>
          </a:p>
          <a:p>
            <a:pPr>
              <a:buNone/>
            </a:pPr>
            <a:endParaRPr lang="ru-RU" sz="5600" dirty="0" smtClean="0"/>
          </a:p>
          <a:p>
            <a:pPr>
              <a:buNone/>
            </a:pPr>
            <a:r>
              <a:rPr lang="ru-RU" sz="5600" dirty="0" smtClean="0"/>
              <a:t>Встречается в России (г. </a:t>
            </a:r>
            <a:r>
              <a:rPr lang="ru-RU" sz="5600" dirty="0" err="1" smtClean="0"/>
              <a:t>Сатка</a:t>
            </a:r>
            <a:r>
              <a:rPr lang="ru-RU" sz="5600" dirty="0" smtClean="0"/>
              <a:t>, </a:t>
            </a:r>
          </a:p>
          <a:p>
            <a:pPr>
              <a:buNone/>
            </a:pPr>
            <a:r>
              <a:rPr lang="ru-RU" sz="5600" u="sng" dirty="0" smtClean="0">
                <a:hlinkClick r:id="rId13" tooltip="Челябинская область"/>
              </a:rPr>
              <a:t>Челябинская область</a:t>
            </a:r>
            <a:r>
              <a:rPr lang="ru-RU" sz="5600" dirty="0" smtClean="0"/>
              <a:t>; Халилово, Оренбургская область; </a:t>
            </a:r>
            <a:r>
              <a:rPr lang="ru-RU" sz="5600" dirty="0" err="1" smtClean="0"/>
              <a:t>Раздолинск</a:t>
            </a:r>
            <a:r>
              <a:rPr lang="ru-RU" sz="5600" dirty="0" smtClean="0"/>
              <a:t>, </a:t>
            </a:r>
            <a:r>
              <a:rPr lang="ru-RU" sz="5600" dirty="0" err="1" smtClean="0"/>
              <a:t>Мотыгинский</a:t>
            </a:r>
            <a:r>
              <a:rPr lang="ru-RU" sz="5600" dirty="0" smtClean="0"/>
              <a:t> район).Магнезит используют для производства </a:t>
            </a:r>
            <a:r>
              <a:rPr lang="ru-RU" sz="5600" u="sng" dirty="0" smtClean="0">
                <a:hlinkClick r:id="rId14" tooltip="Огнеупоры"/>
              </a:rPr>
              <a:t>огнеупоров</a:t>
            </a:r>
            <a:r>
              <a:rPr lang="ru-RU" sz="5600" dirty="0" smtClean="0"/>
              <a:t> и </a:t>
            </a:r>
            <a:r>
              <a:rPr lang="ru-RU" sz="5600" u="sng" dirty="0" smtClean="0">
                <a:hlinkClick r:id="rId15" tooltip="Магнезиальные вяжущие"/>
              </a:rPr>
              <a:t>вяжущих материалов</a:t>
            </a:r>
            <a:r>
              <a:rPr lang="ru-RU" sz="5600" dirty="0" smtClean="0"/>
              <a:t>, в </a:t>
            </a:r>
            <a:r>
              <a:rPr lang="ru-RU" sz="5600" u="sng" dirty="0" smtClean="0">
                <a:hlinkClick r:id="rId16" tooltip="Химическая промышленность"/>
              </a:rPr>
              <a:t>химической промышленности</a:t>
            </a:r>
            <a:r>
              <a:rPr lang="ru-RU" sz="5600" dirty="0" smtClean="0"/>
              <a:t>. Применяется для производства огнеупорного </a:t>
            </a:r>
            <a:r>
              <a:rPr lang="ru-RU" sz="5600" u="sng" dirty="0" smtClean="0">
                <a:hlinkClick r:id="rId17" tooltip="Кирпич"/>
              </a:rPr>
              <a:t>кирпича</a:t>
            </a:r>
            <a:r>
              <a:rPr lang="ru-RU" sz="5600" dirty="0" smtClean="0"/>
              <a:t>. Также является рудой </a:t>
            </a:r>
            <a:r>
              <a:rPr lang="ru-RU" sz="5600" u="sng" dirty="0" smtClean="0">
                <a:hlinkClick r:id="rId18" tooltip="Магний"/>
              </a:rPr>
              <a:t>магния</a:t>
            </a:r>
            <a:r>
              <a:rPr lang="ru-RU" sz="5600" dirty="0" smtClean="0"/>
              <a:t> и его солей.</a:t>
            </a:r>
          </a:p>
          <a:p>
            <a:r>
              <a:rPr lang="ru-RU" sz="5600" b="1" dirty="0" smtClean="0"/>
              <a:t> </a:t>
            </a:r>
          </a:p>
          <a:p>
            <a:endParaRPr lang="ru-RU" sz="56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148</TotalTime>
  <Words>1328</Words>
  <Application>Microsoft Office PowerPoint</Application>
  <PresentationFormat>Экран (4:3)</PresentationFormat>
  <Paragraphs>159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Чернева Галина</dc:creator>
  <cp:lastModifiedBy>Leon</cp:lastModifiedBy>
  <cp:revision>58</cp:revision>
  <dcterms:created xsi:type="dcterms:W3CDTF">2016-08-26T03:45:13Z</dcterms:created>
  <dcterms:modified xsi:type="dcterms:W3CDTF">2019-02-24T17:10:41Z</dcterms:modified>
</cp:coreProperties>
</file>