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2" r:id="rId3"/>
    <p:sldId id="260" r:id="rId4"/>
    <p:sldId id="261" r:id="rId5"/>
    <p:sldId id="262" r:id="rId6"/>
    <p:sldId id="293" r:id="rId7"/>
    <p:sldId id="263" r:id="rId8"/>
    <p:sldId id="264" r:id="rId9"/>
    <p:sldId id="269" r:id="rId10"/>
    <p:sldId id="294" r:id="rId11"/>
    <p:sldId id="270" r:id="rId12"/>
    <p:sldId id="296" r:id="rId13"/>
    <p:sldId id="299" r:id="rId14"/>
    <p:sldId id="297" r:id="rId15"/>
    <p:sldId id="300" r:id="rId16"/>
    <p:sldId id="298" r:id="rId17"/>
    <p:sldId id="272" r:id="rId18"/>
    <p:sldId id="295" r:id="rId19"/>
    <p:sldId id="301" r:id="rId20"/>
    <p:sldId id="302" r:id="rId21"/>
    <p:sldId id="274" r:id="rId22"/>
    <p:sldId id="303" r:id="rId23"/>
    <p:sldId id="275" r:id="rId24"/>
    <p:sldId id="276" r:id="rId25"/>
    <p:sldId id="277" r:id="rId26"/>
    <p:sldId id="279" r:id="rId27"/>
    <p:sldId id="280" r:id="rId28"/>
    <p:sldId id="282" r:id="rId29"/>
    <p:sldId id="283" r:id="rId30"/>
    <p:sldId id="284" r:id="rId31"/>
    <p:sldId id="287" r:id="rId32"/>
    <p:sldId id="286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CE"/>
    <a:srgbClr val="2A1255"/>
    <a:srgbClr val="A58C51"/>
    <a:srgbClr val="213969"/>
    <a:srgbClr val="332319"/>
    <a:srgbClr val="173A8D"/>
    <a:srgbClr val="003374"/>
    <a:srgbClr val="C9A093"/>
    <a:srgbClr val="F1F1F1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140" autoAdjust="0"/>
  </p:normalViewPr>
  <p:slideViewPr>
    <p:cSldViewPr snapToGrid="0">
      <p:cViewPr varScale="1">
        <p:scale>
          <a:sx n="72" d="100"/>
          <a:sy n="72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3270-1158-4B78-BC8E-57CEE7289367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A0C74-015C-4854-8A79-E6165828B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9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Мы, ученики 10 а класса расскажем вам о структуре и влиянии витаминов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0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Саша Витамин D (кальциферол)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жирорастворимый витамин, улучшает усвоение кальция в организме, обеспечивает нормальный рост костей, способствует свертыванию крови и работы сердца. С помощью этого витамина излечиваются некоторые глазные болезни. Богаты витамином D солнечные лучи, но стоит учитывать, что при возникновении загара этот витамин перестает образовываться и возобновляется после исчезновения загара. Также кальциферол содержится в яичном желтке, кисломолочных продуктах и практически всех продуктах моря.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4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Недостаток витамина 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организме приводит к рахиту детей, ломкости и пористости костей у взрослых. 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Переизбыток витамина: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Нарушения пищеварения: тошнота, понос, или обратные симптомы такие, как отсутствие аппетита, запор; Иногда становиться труднее дышать, появляется одышка при физической нагрузке, Мышечные боли, головные боли, болезненность суставов,  Судорожные состояния, Лихорадка, Скачки давления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7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Ира Витамин Е (токоферол)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жирорастворимый витамин, замедляет старение кожи, обеспечивает работу половых клеток, имеет положительное влияние на мышечную деятельность и принимает участие в обмене веществ. Очень богаты витамином Е листовые овощи, шпинат, брокколи, яйца, малина, орехи, миндаль, пророщенная пшеница, оливковое, кукурузное и кунжутное масло.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6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При недостатке витамина Е в организме происходит дегенеративные изменение в клетках мышц, снижается иммунитет, а также недостаток витамина может привести к выкидышам плода.</a:t>
            </a:r>
          </a:p>
          <a:p>
            <a:r>
              <a:rPr lang="ru-RU" dirty="0"/>
              <a:t>Избыток приводит к Диарее, Метеоризму, Тошноте , Повышение артериального давления, Аллергии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00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Алсу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К (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филлохинон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жирорастворимый витамин, оказывает кровоостанавливающее действие. Наш организм способен сам вырабатывать этот витамин бактериями в толстой кишке. . Он также содержится в зеленых салатных растениях, помидорах, соевом масле, грецких орехах, листьях крапивы.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51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его недостаточности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возникает сильные кровотечения из-за несвертываемости крови. 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Избыто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приводит к Мерцательная аритмии ; Повышению свёртываемости крови.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34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Саша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Р (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биофлаваноиды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регулирует содержание сахара в крови, имеет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капиляроукрепляющее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действие и снижает проницаемость и ломкость сосудов. Витамин содержится в цитрусовых, вишне, шиповнике, винограде, клюкве, орехах, смородине и других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60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недостатке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этого жирорастворимого витамина в организме проявляется общая слабость, недомогание, мелкие разрывы капилляров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Избыточное количество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флавоноидов не оказывает токсического действия на организм и легко выводится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13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Ира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Никоти́новая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кислота́ (ниацин,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,) —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участвующий во многих окислительно-восстановительных реакциях, образовании ферментов и обмене липидов и углеводов в живых клетках, лекарственное средство. Этот витамин необходим для нормального функционирования пищеварительной системы, оказывая противовоспалительное действие, активизируя моторику, улучшая перистальтику кишечника. Без него организм не может перерабатывать поступающие с пищей жиры. Этим витамином богаты  Пшеничные, ржаные, овсяные отруби. Цельно-зерновой хлеб, коричневый рис. Рыба морских, океанических пород (анчоусы, тунец, рыба-меч), мясные продукты, особенно, говяжья печень.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01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Серьезный дефицит этого вещества способствует развитию различных патологий, например, диареи, воспалений ротовой полости, дерматитов.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небольшой дефицит оказывает неблагоприятное влияние на организм, приводит к раздражительности, апатии, хронической усталости, повышенной раздражительности, увеличивает риск депрессии.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Переизбыток витамина может повлечь за собой: головокружения, тошноту, рвоту; пересыхание слизистых оболочек, поверхности кожи с возможным шелушением и сильным зудом по всему телу; парестезию – ощущение онемения и покалывания конечностей; мышечные боли; возможны обострения гастрита и язвы желудка;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2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Группа низкомолекулярных органических соединений относительно простого строения и разнообразной химической природы.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66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N –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витаминоподобное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липофильное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вещество очень нестойкой природы. Соединение способно очень быстро окисляться из-за действия различных внешних факторов: высоких температур, ультрафиолетового излучения, кислорода воздуха и т.д.  является коферментом, принимающим активное участие в окислительном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декарбоксилировании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различных кислот ( в частности, альфа-кетокислот, а также пировиноградной кислоты); - играет важную роль в метаболизме веществ в организме и общем энергетическом балансе; К натуральным источникам витамина N относятся: молоко, сметана, сливки, фасоль, субпродукты (почки, сердце, печень и т.д.), говядина, яйца, рис, шпинат, дрожжи пивные, капуста.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7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Дефицит этого витамина приводит к: мышечной слабости, плохому аппетиту, повышенной утомляемости, возникновению тошноты и головокружений. Переизбыток витамина N в организме приводит к изжоге, различным аллергическим реакциям, поражениям кожных покровов, повышению кислотности желудка, болям в районе пупка.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8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в двух формах — аскорбиновой и дегидроаскорбиновой кислот. Обе формы легко переходят друг в друга при соответствующих условиях, обе формы одинаково фармакологически активны.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Аскорбиновая кислота – белый кристаллический порошок, кислого вкуса. Легко растворяется в воде и спирте, не растворяется в органических растворителях: эфире, хлороформе, бензоле.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Аскорбиновая кислота – нестойкое вещество. В водных растворах она легко разрушается под действием кислорода воздуха, света; следы железа и меди ускоряют процесс разрушения (окисления).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86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флавоноидов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твердые кристаллические вещества с определенной температурой плавления, не имеющие запаха.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Окрашены в желтый цвет или бесцветные.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карбонильным(-ОН) и фенольным(=О)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оксигруппам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флавоноиды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способны образовывать комплексы с солями металлов различной степени устойчивости.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Флавоноиды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способны восстанавливаться атомарным водородом в кислой среде в присутствии магния или цинка.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Флавоноиды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взаимодействуют с щелочами с образованием фенолятов желтой окраски, которая при нагревании изменяется до оранжевой или коричневой.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84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Каротиноиды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предшественники (провитамины) витамина А – жирорастворимые растительные пигменты желтого, оранжевого или красного цвета. Обратите внимание на химическую формулу, это комплексное соединение.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растениях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каротиноиды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находятся в виде ненасыщенных углеводородов – каротинов — и кислородсодержащих производных. Представлены приблизительно 70 соединениями, но провитаминами А являются 9 веществ.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Каротиноиды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играют важную роль в процессах фотосинтеза, дыхания, участвуют в окислительно-восстановительных реакциях, оплодотворении.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Каротиноиды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нерастворимы в воде, растворимы в жирных маслах, хлороформе, эфире, ацетоне, бензине и трудно растворимы в спирте. Легко окисляются кислородом воздуха, разрушаются на свету.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30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 группы К —относится к группе жирорастворимых и гидрофобных витаминов. В природе данные витамины представлены несколькими соединениями, в высших растениях находится только витамин К1.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Длинная боковая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изопреноидная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цепь витамина K1 является остатком спирта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фитола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 K1 — вязкое маслообразное вещество желтого цвета. Нерастворим в воде, растворим в жирных маслах и органических растворителях.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Стоек при длительном кипячении с водой, но быстро разрушается при нагревании в растворах щелочей.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Флуоресцирует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УФ-свете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красным светом, затем флуоресценция становится зеленой, а под действием спиртового раствора калия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гидроксида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оранжевой.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 K1 легко окисляется, быстро разрушается под действием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УФ-лучей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 группы К участвуют в свертывании крови.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23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 группы Е — производные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хромана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Витамины Е — смесь высокомолекулярных спиртов. Наиболее активен бета-токоферол.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Токоферолы не растворяются в воде, растворимы в жирных маслах и органических растворителях. Соединения нестойкие, легко разрушаются под действием света и кислорода воздуха.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61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 группы F — высоконепредельные жирные кислоты с 18-20 углеродными атомами. Их названия вы можете видеть на экране.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Витамины, в целом, участвуют в окислительно-восстановительных процессах в организме. Многие из них являются природными антиоксидантами.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защищают клеточные и субклеточные мембраны от повреждения активными свободными радикалами, нейтрализуя активные свободные радикалы путем связывания их непарных электронов.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1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расскажем о биологической роли, химических превращениях витаминов, а также о витаминах с точки зрения обывателя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3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Саша Витамин А (ретинол)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жирорастворимый витамин, участвующий в обмене белков, углеводов и жиров. Он является одним из важнейших компонентов фактора роста, а также нормализует работу органов зрения. Витамин А способствует повышению устойчивости нашего организма к заболеваниям слизистой оболочки рта, дыхательных путей, а также различных инфекций. Источником 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витамина А в пище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печень трески, яичный желток, молоко, рыбий жир, овощи и фрукты (шпинат, щавель, зеленый лук, морковь, апельсин, смородина, абрикосы, помидоры и др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6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недостаточности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этого витамина в нашем организме может возникнуть «куриная слепота», сухость кожи, ломкость волос, угри и гнойные поражения кожи, приступы поноса. 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переизбыток может повлечь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собой -Кровоизлияние во внутренние органы; Повышение внутричерепного давления; Боли в суставах; Увеличение печени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8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Ира Витамин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подразделяется на В1-Тиамин, В2-Рибофлавин; В3- Никотиновая кислота; В4-Холин;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В5 пантотеновая кислота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В6-Пиридоксин;В7-Биотин; В9-Фолиевая кислота; В12-Цианкобаламин; Витамин B – водорастворимая группа низкомолекулярных органических соединений, участвующих в клеточном метаболизме всех органов и тканей. От них зависит физическое и психоэмоциональное здоровье каждого человека. Человеку в любом возрасте необходимо регулярно пополнять запасы витамина В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организме.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Свежие фрукты и овощи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содержат много тиамина,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рибофлабина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пиридоксина, никотиновой и фолиевой кислот.  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зерновые и бобовые культуры, Орехи и семена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Рыба и морепродукты, продукты животного происхождения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4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Неправильное питание, употребление пищи быстрого приготовления, диеты, исключение из рациона мясных и молочных продуктов и многое другое приводит к 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дефициту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витаминов группы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организме. Как следствие: нарушение мозговой деятельности; нервозность; повышение холестерина; нарушение работы ЖКТ; мышечная атрофия; болезни сердечно-сосудистой системы; снижение иммунитета;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утомляемость.Среди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последствий 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передозировки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витамином В выделяют: общая интоксикация организма, жировая дистрофия печени, аллергия.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8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Алсу Витамин С (аскорбиновая кислота) –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одорастворимый витамин, повышающий сопротивляемость нашего организма к различным инфекциям. Участвует в обмене веществ, способствует уменьшению холестерина в крови, а также способствует всасыванию железа в организм.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5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Известная болезнь цинга проявляется при недостатке витамина С. </a:t>
            </a: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при малом количестве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витамина снижается работоспособность организма и аппетит, наблюдается низкая сопротивляемость организма.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Недостаток витамина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влечет  появление камней в почках, влияет на поджелудочную железу, нарушает работу клеток.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A0C74-015C-4854-8A79-E6165828B0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1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CF11-CFBC-4B2C-8B7B-D63BB556C93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F10C-7562-44BA-9956-2CC3B9AACF2F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110A-F79F-4E77-BCCC-932C39E223EF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8825-3CD5-4683-874F-970A2DE4F833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BE94-F88B-4E05-8CAB-99B485577084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1AF3-1F6E-4313-96CB-A4CEC1A4A242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05CB-6C65-4F2C-87AA-2458ACC38E4B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02BA-EE33-45AF-8725-4CB7D6E9F8C0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58E0-4B9E-4A4E-B416-67E7344A4152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F326-0716-4144-9F92-1CF76BD396F1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6BD2-DD91-410B-95E9-C2D97B38E64D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1F90-5AF0-44E9-84DE-0608CB46281F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64098" y="2822131"/>
            <a:ext cx="4983979" cy="956158"/>
          </a:xfrm>
        </p:spPr>
        <p:txBody>
          <a:bodyPr>
            <a:noAutofit/>
          </a:bodyPr>
          <a:lstStyle/>
          <a:p>
            <a:r>
              <a:rPr lang="ru-RU" sz="4800" b="1" dirty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rgbClr val="007CCE"/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Витамины.</a:t>
            </a:r>
            <a:endParaRPr lang="en-US" sz="4800" b="1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rgbClr val="007CCE"/>
                  </a:gs>
                </a:gsLst>
                <a:lin ang="54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EE1A6A7-DCFA-4B88-9D7C-D3FFEBFCD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81353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0-tub-ru.yandex.net/i?id=2448f365c9807fea88abf4fac3a19212-l&amp;n=13">
            <a:extLst>
              <a:ext uri="{FF2B5EF4-FFF2-40B4-BE49-F238E27FC236}">
                <a16:creationId xmlns="" xmlns:a16="http://schemas.microsoft.com/office/drawing/2014/main" id="{1B5BF20F-4BE9-417C-AEC5-DEC86498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109" y="1109321"/>
            <a:ext cx="2871073" cy="2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ypoxi-climbi.ru/sites/default/files/article/ustalostj.jpg">
            <a:extLst>
              <a:ext uri="{FF2B5EF4-FFF2-40B4-BE49-F238E27FC236}">
                <a16:creationId xmlns="" xmlns:a16="http://schemas.microsoft.com/office/drawing/2014/main" id="{146DBD0B-B479-4B47-AF65-750923500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985" y="4743158"/>
            <a:ext cx="3335787" cy="20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AA04BCD-B594-4D28-9F86-768B30A9AF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78" y="3147040"/>
            <a:ext cx="3030361" cy="20485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FE0820-BDEC-47A4-A2CD-905D05D048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89" y="1457623"/>
            <a:ext cx="3798907" cy="1671218"/>
          </a:xfrm>
          <a:prstGeom prst="rect">
            <a:avLst/>
          </a:prstGeom>
        </p:spPr>
      </p:pic>
      <p:pic>
        <p:nvPicPr>
          <p:cNvPr id="6152" name="Picture 8" descr="https://myslide.ru/documents_3/63d282686e16d97071208ecd38c6f9c6/img11.jpg">
            <a:extLst>
              <a:ext uri="{FF2B5EF4-FFF2-40B4-BE49-F238E27FC236}">
                <a16:creationId xmlns="" xmlns:a16="http://schemas.microsoft.com/office/drawing/2014/main" id="{5E75546F-AA58-4146-B212-51B212B1B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3892" y="3368695"/>
            <a:ext cx="3828514" cy="21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7A87AA-458E-4E64-88FD-58949304A0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828" y="5603445"/>
            <a:ext cx="4238442" cy="105125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866" y="4011613"/>
            <a:ext cx="7772400" cy="2387600"/>
          </a:xfrm>
        </p:spPr>
        <p:txBody>
          <a:bodyPr>
            <a:no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Кальциферол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Кальциферол </a:t>
            </a:r>
          </a:p>
        </p:txBody>
      </p:sp>
      <p:pic>
        <p:nvPicPr>
          <p:cNvPr id="7170" name="Picture 2" descr="http://aboutbody.ru/wp-content/uploads/2016/01/VitaminaD.jpg">
            <a:extLst>
              <a:ext uri="{FF2B5EF4-FFF2-40B4-BE49-F238E27FC236}">
                <a16:creationId xmlns="" xmlns:a16="http://schemas.microsoft.com/office/drawing/2014/main" id="{1AF770C3-D2A4-4B70-8535-4FD958FC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691" y="0"/>
            <a:ext cx="52387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EE1A6A7-DCFA-4B88-9D7C-D3FFEBFCD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81353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1c5/00069174-a1a4c387/img12.jpg">
            <a:extLst>
              <a:ext uri="{FF2B5EF4-FFF2-40B4-BE49-F238E27FC236}">
                <a16:creationId xmlns="" xmlns:a16="http://schemas.microsoft.com/office/drawing/2014/main" id="{5D856093-31D7-40E2-9FAE-3DF545C28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945" y="1421862"/>
            <a:ext cx="2864259" cy="28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oncharovadr.ru/upload/iblock/6f8/6f81156b66e91b899b2e40e10f48dbf3.jpg">
            <a:extLst>
              <a:ext uri="{FF2B5EF4-FFF2-40B4-BE49-F238E27FC236}">
                <a16:creationId xmlns="" xmlns:a16="http://schemas.microsoft.com/office/drawing/2014/main" id="{835E8E4C-9772-4B25-9235-2D3D1809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73" y="4108344"/>
            <a:ext cx="3590466" cy="27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lcostad.ru/wp-content/uploads/2017/08/dyshat-tyazhelo-i-trudno.jpg">
            <a:extLst>
              <a:ext uri="{FF2B5EF4-FFF2-40B4-BE49-F238E27FC236}">
                <a16:creationId xmlns="" xmlns:a16="http://schemas.microsoft.com/office/drawing/2014/main" id="{1AB00726-1D84-4B2B-B34E-5CD1023A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681" y="1443673"/>
            <a:ext cx="2553584" cy="19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1406478-DF0C-42FF-97F0-7D467FD91F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777" y="5024293"/>
            <a:ext cx="2579536" cy="17172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45682CE-B3BA-4E72-AB01-B533B1481A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777" y="3096684"/>
            <a:ext cx="2539072" cy="19057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62EE83-BA44-4C6E-971B-D592F839A5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689" y="4169309"/>
            <a:ext cx="2083672" cy="25906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CF59A3C-D8B3-4DCF-A67E-2EBD44E42DC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231" y="1849483"/>
            <a:ext cx="2236966" cy="1677725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0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FC6DF1A-B040-40AD-984B-C26710C2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0268"/>
            <a:ext cx="7886700" cy="1337732"/>
          </a:xfrm>
        </p:spPr>
        <p:txBody>
          <a:bodyPr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Токоферол</a:t>
            </a:r>
            <a:r>
              <a:rPr lang="ru-RU" dirty="0"/>
              <a:t> </a:t>
            </a:r>
          </a:p>
        </p:txBody>
      </p:sp>
      <p:pic>
        <p:nvPicPr>
          <p:cNvPr id="9218" name="Picture 2" descr="http://www.transferfactory.ru/cont/img/Vitamin-E.jpg">
            <a:extLst>
              <a:ext uri="{FF2B5EF4-FFF2-40B4-BE49-F238E27FC236}">
                <a16:creationId xmlns="" xmlns:a16="http://schemas.microsoft.com/office/drawing/2014/main" id="{6D28F83A-FA0C-46EA-94FB-A88AC4DD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731" y="0"/>
            <a:ext cx="5704480" cy="56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9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EE1A6A7-DCFA-4B88-9D7C-D3FFEBFCD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81353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misseva.ru/uploads/images/e190a39d8f575a0983a3e9762a55cfc9.jpg">
            <a:extLst>
              <a:ext uri="{FF2B5EF4-FFF2-40B4-BE49-F238E27FC236}">
                <a16:creationId xmlns="" xmlns:a16="http://schemas.microsoft.com/office/drawing/2014/main" id="{F4E55795-D856-4E9A-8544-A7DF94E5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51" y="1421862"/>
            <a:ext cx="4259031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kvd-moskva.ru/upload/stati/1411.jpg">
            <a:extLst>
              <a:ext uri="{FF2B5EF4-FFF2-40B4-BE49-F238E27FC236}">
                <a16:creationId xmlns="" xmlns:a16="http://schemas.microsoft.com/office/drawing/2014/main" id="{F2A361C5-9B0C-476B-8593-083A8C0F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58" y="3932731"/>
            <a:ext cx="3605939" cy="27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F50A26B-B84B-435D-843A-77794BC347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255" y="3052500"/>
            <a:ext cx="2787057" cy="15814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6BE02A4-79C3-4024-900F-4B7E51634C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223" y="962465"/>
            <a:ext cx="2309920" cy="2002007"/>
          </a:xfrm>
          <a:prstGeom prst="rect">
            <a:avLst/>
          </a:prstGeom>
        </p:spPr>
      </p:pic>
      <p:pic>
        <p:nvPicPr>
          <p:cNvPr id="10246" name="Picture 6" descr="http://uhho.ru/wp-content/uploads/2015/06/allergicheskaya-reakciya.jpg">
            <a:extLst>
              <a:ext uri="{FF2B5EF4-FFF2-40B4-BE49-F238E27FC236}">
                <a16:creationId xmlns="" xmlns:a16="http://schemas.microsoft.com/office/drawing/2014/main" id="{090D1BE5-8BB4-4517-86B5-8396D2EA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276" y="4756216"/>
            <a:ext cx="2507958" cy="18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A98C4D-BF74-4015-875C-6262E613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433" y="5505088"/>
            <a:ext cx="7886700" cy="1337732"/>
          </a:xfrm>
        </p:spPr>
        <p:txBody>
          <a:bodyPr>
            <a:normAutofit/>
          </a:bodyPr>
          <a:lstStyle/>
          <a:p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Филлохинон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11266" name="Picture 2" descr="https://im0-tub-ru.yandex.net/i?id=79a9bd47f297fe715938bbd1ff0094f8&amp;n=13">
            <a:extLst>
              <a:ext uri="{FF2B5EF4-FFF2-40B4-BE49-F238E27FC236}">
                <a16:creationId xmlns="" xmlns:a16="http://schemas.microsoft.com/office/drawing/2014/main" id="{568ADABE-3441-4BDC-A69A-AE48657D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873" y="15180"/>
            <a:ext cx="5397365" cy="53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EE1A6A7-DCFA-4B88-9D7C-D3FFEBFCD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81353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fb.ru/misc/i/gallery/72285/2338555.jpg">
            <a:extLst>
              <a:ext uri="{FF2B5EF4-FFF2-40B4-BE49-F238E27FC236}">
                <a16:creationId xmlns="" xmlns:a16="http://schemas.microsoft.com/office/drawing/2014/main" id="{EAA29055-B2A2-4A7D-94D2-26D3222E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73" y="2505075"/>
            <a:ext cx="3587857" cy="2690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C98B644-2403-45F2-935B-E80DDDA630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173" y="1074187"/>
            <a:ext cx="2464231" cy="26120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71794D-D43D-43D8-92A4-8F475066C5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927" y="3963852"/>
            <a:ext cx="2464231" cy="246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932" y="4119563"/>
            <a:ext cx="7772400" cy="2387600"/>
          </a:xfrm>
        </p:spPr>
        <p:txBody>
          <a:bodyPr>
            <a:no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Биофлаваноиды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legkopolezno.ru/wp-content/uploads/2017/04/164-vitamin-r-770x515.jpg">
            <a:extLst>
              <a:ext uri="{FF2B5EF4-FFF2-40B4-BE49-F238E27FC236}">
                <a16:creationId xmlns="" xmlns:a16="http://schemas.microsoft.com/office/drawing/2014/main" id="{2F4F21C0-7D6E-4A8E-9955-B0D7AD9A8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9657" y="0"/>
            <a:ext cx="5036949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81353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davlenies.ru/wp-content/uploads/2017/12/Sonlivost-utomlyaemost-i-golovokruzhenie.jpg">
            <a:extLst>
              <a:ext uri="{FF2B5EF4-FFF2-40B4-BE49-F238E27FC236}">
                <a16:creationId xmlns="" xmlns:a16="http://schemas.microsoft.com/office/drawing/2014/main" id="{416BED0A-8579-4716-9520-70CE2D2C69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52" y="1421863"/>
            <a:ext cx="2477248" cy="26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F460717-6919-4AC7-9C10-418EB45343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312" y="4236850"/>
            <a:ext cx="2794538" cy="252306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F6F8424-5529-4161-B6FE-51F006B2B3FC}"/>
              </a:ext>
            </a:extLst>
          </p:cNvPr>
          <p:cNvCxnSpPr/>
          <p:nvPr/>
        </p:nvCxnSpPr>
        <p:spPr>
          <a:xfrm>
            <a:off x="5563892" y="2200759"/>
            <a:ext cx="282069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0E8E6D-E9BC-4C37-9DCC-EEFB2AB5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3410"/>
            <a:ext cx="8112394" cy="1495587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Никотинова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 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(Ниацин)</a:t>
            </a:r>
          </a:p>
        </p:txBody>
      </p:sp>
      <p:pic>
        <p:nvPicPr>
          <p:cNvPr id="16386" name="Picture 2" descr="http://aboutbody.ru/wp-content/uploads/2016/01/Vitamin-b31.jpg">
            <a:extLst>
              <a:ext uri="{FF2B5EF4-FFF2-40B4-BE49-F238E27FC236}">
                <a16:creationId xmlns="" xmlns:a16="http://schemas.microsoft.com/office/drawing/2014/main" id="{FA0B96BC-70CA-4D22-85ED-33DDAF7C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52387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4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83D831-830D-4B95-B264-B34FA4DA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nx.org/resources/c305625f4efc69be76d1f29ded301eaed2cebb24/Figure_06_05_06.jpg">
            <a:extLst>
              <a:ext uri="{FF2B5EF4-FFF2-40B4-BE49-F238E27FC236}">
                <a16:creationId xmlns="" xmlns:a16="http://schemas.microsoft.com/office/drawing/2014/main" id="{45F3C11A-74E0-4898-A663-C75E5E540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381" y="-365760"/>
            <a:ext cx="6641795" cy="70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92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03861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9D98CE-F3DA-4B89-8168-EBE3B95953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travinochka.ru/sites/default/files/imagecache/width_200/111_0.jpg">
            <a:extLst>
              <a:ext uri="{FF2B5EF4-FFF2-40B4-BE49-F238E27FC236}">
                <a16:creationId xmlns="" xmlns:a16="http://schemas.microsoft.com/office/drawing/2014/main" id="{A6707936-B1CF-4B14-AF82-DC6D0704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762" y="2037493"/>
            <a:ext cx="1496838" cy="19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im0-tub-ru.yandex.net/i?id=048b736f1713c5eadb8dfb357cf1edd0-l&amp;n=13">
            <a:extLst>
              <a:ext uri="{FF2B5EF4-FFF2-40B4-BE49-F238E27FC236}">
                <a16:creationId xmlns="" xmlns:a16="http://schemas.microsoft.com/office/drawing/2014/main" id="{08D5CC60-67AE-4E8B-9253-D303F7D4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88" y="4101394"/>
            <a:ext cx="3537774" cy="23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decem.info/wp-content/uploads/apatija-i-otsutstvie-motivacii.jpg">
            <a:extLst>
              <a:ext uri="{FF2B5EF4-FFF2-40B4-BE49-F238E27FC236}">
                <a16:creationId xmlns="" xmlns:a16="http://schemas.microsoft.com/office/drawing/2014/main" id="{0ABEC158-D610-460B-A530-736BA8645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08A22F5-4A06-4328-AC29-4AE92EE768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" y="2037493"/>
            <a:ext cx="2625703" cy="1995784"/>
          </a:xfrm>
          <a:prstGeom prst="rect">
            <a:avLst/>
          </a:prstGeom>
        </p:spPr>
      </p:pic>
      <p:sp>
        <p:nvSpPr>
          <p:cNvPr id="11" name="AutoShape 8" descr="https://www-cdn.intex-press.by/wp-content/uploads/2018/03/Golovokruzhenie-i-toshnota-pri-davlenii-4-1200x785.jpg">
            <a:extLst>
              <a:ext uri="{FF2B5EF4-FFF2-40B4-BE49-F238E27FC236}">
                <a16:creationId xmlns="" xmlns:a16="http://schemas.microsoft.com/office/drawing/2014/main" id="{9CB0A88B-ACB8-4D04-8586-E69B47AEC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B0DECC0-0849-4778-BE29-207F148656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416" y="1338431"/>
            <a:ext cx="3661711" cy="2395369"/>
          </a:xfrm>
          <a:prstGeom prst="rect">
            <a:avLst/>
          </a:prstGeom>
        </p:spPr>
      </p:pic>
      <p:sp>
        <p:nvSpPr>
          <p:cNvPr id="13" name="AutoShape 10" descr="http://03online.com/media/upload/questions/7j1fukoxlpm.jpg">
            <a:extLst>
              <a:ext uri="{FF2B5EF4-FFF2-40B4-BE49-F238E27FC236}">
                <a16:creationId xmlns="" xmlns:a16="http://schemas.microsoft.com/office/drawing/2014/main" id="{BF0317F0-AD81-4780-94A2-4E2037233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C486A0-F7BE-4BB7-8AF0-77DD45C67C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435" y="4101394"/>
            <a:ext cx="4415216" cy="239536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70400"/>
            <a:ext cx="7772400" cy="2387600"/>
          </a:xfrm>
        </p:spPr>
        <p:txBody>
          <a:bodyPr>
            <a:noAutofit/>
          </a:bodyPr>
          <a:lstStyle/>
          <a:p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Липоевая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кислота </a:t>
            </a:r>
          </a:p>
        </p:txBody>
      </p:sp>
      <p:pic>
        <p:nvPicPr>
          <p:cNvPr id="13314" name="Picture 2" descr="https://im0-tub-ru.yandex.net/i?id=761e84bffb428f83c86b3d2cc8eda699&amp;n=13">
            <a:extLst>
              <a:ext uri="{FF2B5EF4-FFF2-40B4-BE49-F238E27FC236}">
                <a16:creationId xmlns="" xmlns:a16="http://schemas.microsoft.com/office/drawing/2014/main" id="{E7F8FB04-956A-4C9F-B753-9EDF2AC7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076" y="0"/>
            <a:ext cx="5567847" cy="55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81353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A12702-EDD2-4BCC-BA79-CE4305FDAF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tvoypulmonolog.ru/wp-content/uploads/2018/01/Bystraya-utomlyaemost-3-700x500.jpg">
            <a:extLst>
              <a:ext uri="{FF2B5EF4-FFF2-40B4-BE49-F238E27FC236}">
                <a16:creationId xmlns="" xmlns:a16="http://schemas.microsoft.com/office/drawing/2014/main" id="{F7D627B0-D2E3-4EEF-8133-4D6438C2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59" y="1312695"/>
            <a:ext cx="4030814" cy="28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pediatriya.info/wp-content/uploads/2016/05/5-4.jpg">
            <a:extLst>
              <a:ext uri="{FF2B5EF4-FFF2-40B4-BE49-F238E27FC236}">
                <a16:creationId xmlns="" xmlns:a16="http://schemas.microsoft.com/office/drawing/2014/main" id="{18D8B4F6-2C74-498F-BE70-C5EF9D5D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59" y="4265952"/>
            <a:ext cx="4093121" cy="23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go-diamond-forever.ru/wp-content/uploads/2015/03/edabezvreda_171324585679.jpg">
            <a:extLst>
              <a:ext uri="{FF2B5EF4-FFF2-40B4-BE49-F238E27FC236}">
                <a16:creationId xmlns="" xmlns:a16="http://schemas.microsoft.com/office/drawing/2014/main" id="{EBA8217F-FAB0-41F5-BD41-F3F33F851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D4D920F-1B77-45B1-B48B-884254B946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1" y="1421862"/>
            <a:ext cx="2475351" cy="1825571"/>
          </a:xfrm>
          <a:prstGeom prst="rect">
            <a:avLst/>
          </a:prstGeom>
        </p:spPr>
      </p:pic>
      <p:sp>
        <p:nvSpPr>
          <p:cNvPr id="11" name="AutoShape 8" descr="http://webdermatolog.ru/uploads/content_img/942c62392f1130a9de5afd6968f6f720.jpg">
            <a:extLst>
              <a:ext uri="{FF2B5EF4-FFF2-40B4-BE49-F238E27FC236}">
                <a16:creationId xmlns="" xmlns:a16="http://schemas.microsoft.com/office/drawing/2014/main" id="{9F9E98AD-1355-46DE-8561-FB81B5692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E84464F-76BB-4A11-9DE2-A6D0C3FF31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749" y="3025172"/>
            <a:ext cx="2355223" cy="1593239"/>
          </a:xfrm>
          <a:prstGeom prst="rect">
            <a:avLst/>
          </a:prstGeom>
        </p:spPr>
      </p:pic>
      <p:sp>
        <p:nvSpPr>
          <p:cNvPr id="13" name="AutoShape 10" descr="https://www.syl.ru/misc/i/ai/82955/134396.jpg">
            <a:extLst>
              <a:ext uri="{FF2B5EF4-FFF2-40B4-BE49-F238E27FC236}">
                <a16:creationId xmlns="" xmlns:a16="http://schemas.microsoft.com/office/drawing/2014/main" id="{6342EB6E-0213-49B2-B4BB-4211CAA46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4322472-EB93-48E3-B6A3-83E96923CE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681696"/>
            <a:ext cx="3868340" cy="1901934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Химические превращения витаминов.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51C30C-0E27-4D49-B97E-B545728F8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52" b="-1304"/>
          <a:stretch/>
        </p:blipFill>
        <p:spPr>
          <a:xfrm>
            <a:off x="1294108" y="2672225"/>
            <a:ext cx="6555783" cy="418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200400"/>
            <a:ext cx="9143999" cy="365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YandexDisk\Скриншоты\2018-04-04_20-51-1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419600"/>
            <a:ext cx="9143999" cy="3962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[(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С5H8)2]4, или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С40Н64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9790"/>
            <a:ext cx="91440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848622"/>
            <a:ext cx="9144000" cy="21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12396"/>
            <a:ext cx="91440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482" y="5063066"/>
            <a:ext cx="9143999" cy="3589868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2729"/>
            <a:ext cx="91440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5404"/>
            <a:ext cx="9144000" cy="278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24726" y="4830718"/>
            <a:ext cx="9593451" cy="3492372"/>
          </a:xfrm>
        </p:spPr>
        <p:txBody>
          <a:bodyPr>
            <a:normAutofit/>
          </a:bodyPr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0" cy="8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stu.alnam.ru/archive/arch.php?path=../htm/book_lek/files.book&amp;file=lek_14.files/image5.gif">
            <a:extLst>
              <a:ext uri="{FF2B5EF4-FFF2-40B4-BE49-F238E27FC236}">
                <a16:creationId xmlns="" xmlns:a16="http://schemas.microsoft.com/office/drawing/2014/main" id="{85A5E64B-9BD6-4605-9F59-83CEAAD83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9"/>
          <a:stretch/>
        </p:blipFill>
        <p:spPr bwMode="auto">
          <a:xfrm>
            <a:off x="0" y="798317"/>
            <a:ext cx="9144000" cy="245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852680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Corbel" panose="020B0503020204020204" pitchFamily="34" charset="0"/>
                </a:rPr>
                <a:t>Биологическая роль витаминов.</a:t>
              </a:r>
              <a:endParaRPr lang="en-US" sz="200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16587" y="262896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Corbel" panose="020B0503020204020204" pitchFamily="34" charset="0"/>
                </a:rPr>
                <a:t>Химические превращения.</a:t>
              </a:r>
              <a:endParaRPr lang="en-US" sz="2000" dirty="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57069" y="3362393"/>
            <a:ext cx="5089525" cy="547687"/>
            <a:chOff x="1270" y="2247"/>
            <a:chExt cx="3206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95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Витамины с точки зрения обывателя.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9925"/>
            <a:ext cx="7772400" cy="1655763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Витамины с точки зрения обывателя.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pp.userapi.com/c845021/v845021844/1b917/kd5OSgHnHUE.jpg">
            <a:extLst>
              <a:ext uri="{FF2B5EF4-FFF2-40B4-BE49-F238E27FC236}">
                <a16:creationId xmlns="" xmlns:a16="http://schemas.microsoft.com/office/drawing/2014/main" id="{375F488B-5B87-4325-BC1F-94D65E7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329" y="1674656"/>
            <a:ext cx="6261315" cy="4692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0861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://www.gogetnews.info/uploads/posts/2016-06/1465544125_kletki.jpg">
            <a:extLst>
              <a:ext uri="{FF2B5EF4-FFF2-40B4-BE49-F238E27FC236}">
                <a16:creationId xmlns="" xmlns:a16="http://schemas.microsoft.com/office/drawing/2014/main" id="{4A5A28AD-B155-4CA3-A778-C2FAFE351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34954"/>
            <a:ext cx="6173894" cy="4157887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Витамины участвуют в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окислительных процессах, в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результате которых из углеводов и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жиров образуются многочисленные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вещества, используемые организмом,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как энергетический и пластический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материал. Витамины способствуют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нормальному росту клеток и развитию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всего организма. Важную роль играют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витамины в поддержании иммунных реакций организма, обеспечивающих его устойчивость </a:t>
            </a:r>
            <a:b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к неблагоприятным факторам окружающей среды. Это имеет существенное значение в профилактике инфекционных заболеваний.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08488"/>
            <a:ext cx="4434843" cy="2092271"/>
          </a:xfrm>
        </p:spPr>
        <p:txBody>
          <a:bodyPr anchor="b">
            <a:normAutofit/>
          </a:bodyPr>
          <a:lstStyle/>
          <a:p>
            <a:pPr algn="l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Биологическое действие витаминов в организме человека заключается в активном участии этих веществ в обменных процессах.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2" name="Rectangle 136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83" name="Straight Connector 138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850294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46250" y="2466604"/>
            <a:ext cx="721797" cy="962395"/>
          </a:xfrm>
          <a:prstGeom prst="ellipse">
            <a:avLst/>
          </a:prstGeom>
          <a:solidFill>
            <a:srgbClr val="5B7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44371" y="2327988"/>
            <a:ext cx="220272" cy="293695"/>
          </a:xfrm>
          <a:prstGeom prst="ellipse">
            <a:avLst/>
          </a:prstGeom>
          <a:solidFill>
            <a:srgbClr val="737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1425" y="620480"/>
            <a:ext cx="168285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 descr="http://doctoroff.ru/sites/default/files/dnk_i_kletka_0.jpg">
            <a:extLst>
              <a:ext uri="{FF2B5EF4-FFF2-40B4-BE49-F238E27FC236}">
                <a16:creationId xmlns="" xmlns:a16="http://schemas.microsoft.com/office/drawing/2014/main" id="{15CD4844-529E-4169-97B4-C47F839DA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084" y="10"/>
            <a:ext cx="4274916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764" y="3941904"/>
            <a:ext cx="5521530" cy="2777951"/>
          </a:xfrm>
        </p:spPr>
        <p:txBody>
          <a:bodyPr anchor="ctr">
            <a:normAutofit/>
          </a:bodyPr>
          <a:lstStyle/>
          <a:p>
            <a:pPr algn="r"/>
            <a:r>
              <a:rPr lang="ru-RU" sz="1500" b="1" dirty="0"/>
              <a:t/>
            </a:r>
            <a:br>
              <a:rPr lang="ru-RU" sz="1500" b="1" dirty="0"/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Только в некоторых случаях наш организм может синтезировать в небольших количествах отдельные витамины. Так, например, аминокислота триптофан может преобразовываться в организме в никотиновую кислоту. Витамины необходимы для синтеза гормонов – особых биологически активных веществ, которые регулируют самые разные функции организма. 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0294" y="4231036"/>
            <a:ext cx="3293704" cy="2626953"/>
          </a:xfrm>
        </p:spPr>
        <p:txBody>
          <a:bodyPr anchor="ctr">
            <a:normAutofit/>
          </a:bodyPr>
          <a:lstStyle/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Витамины являются биологическими катализаторами или реагентами фотохимических процессов, протекающих в организме, также они активно участвуют в образовании ферментов.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06" name="Straight Arrow Connector 72">
            <a:extLst>
              <a:ext uri="{FF2B5EF4-FFF2-40B4-BE49-F238E27FC236}">
                <a16:creationId xmlns=""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0861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mioby.ru/wp-content/uploads/2014/10/stem-cell-pixabay-1024x576.jpg">
            <a:extLst>
              <a:ext uri="{FF2B5EF4-FFF2-40B4-BE49-F238E27FC236}">
                <a16:creationId xmlns="" xmlns:a16="http://schemas.microsoft.com/office/drawing/2014/main" id="{32786972-828E-4546-BC51-394B45AFA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04" y="2451385"/>
            <a:ext cx="4333139" cy="4406615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Существуют химические вещества, близкие по своему строению к витаминам, но они оказывают на организм прямо противоположное действие, поэтому получили название антивитаминов. К этой группе относят также вещества, связывающие или разрушающие витамины. Антивитаминами являются и некоторые лекарственные средства (антибиотики, сульфаниламиды и др.)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490" y="330359"/>
            <a:ext cx="3569168" cy="1655762"/>
          </a:xfrm>
        </p:spPr>
        <p:txBody>
          <a:bodyPr anchor="b">
            <a:normAutofit/>
          </a:bodyPr>
          <a:lstStyle/>
          <a:p>
            <a:pPr algn="l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0861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://gazetadaily.ru/wp-content/uploads/2017/05/20-udivitelnyh-faktov-o-chelovecheskom-tele-7.jpg">
            <a:extLst>
              <a:ext uri="{FF2B5EF4-FFF2-40B4-BE49-F238E27FC236}">
                <a16:creationId xmlns="" xmlns:a16="http://schemas.microsoft.com/office/drawing/2014/main" id="{DF13827D-81E1-40B9-A502-25FFDCDF5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510752"/>
            <a:ext cx="6509289" cy="4347248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Являясь составной частью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ферментов, витамины определяют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их нормальную функцию и активность.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Недостаток, а тем более отсутствие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 организме какого-либо витамина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ведет к нарушению обмена веществ.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При недостатке их в пище снижается работоспособность человека,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сопротивляемость организма к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заболеваниям, к действию неблагоприятных факторов окружающей среды. В результате дефицита или отсутствия витаминов, развивается витаминная недостаточность.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85" y="0"/>
            <a:ext cx="4432515" cy="2316477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Витамины влияют на усвоение питательных веществ, способствуют нормальному росту клеток и развитию всего организма.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0861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http://ic.pics.livejournal.com/grol1410/62437460/3304269/3304269_900.jpg">
            <a:extLst>
              <a:ext uri="{FF2B5EF4-FFF2-40B4-BE49-F238E27FC236}">
                <a16:creationId xmlns="" xmlns:a16="http://schemas.microsoft.com/office/drawing/2014/main" id="{B38BFE37-038B-42CB-BEEE-0E01F1223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23" y="2671010"/>
            <a:ext cx="4709157" cy="418697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Длительный недостаток витаминов ведет сначала к снижению трудоспособности, затем к ухудшению здоровья, а в самых крайних, тяжелых случаях это может закончиться смертью.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490" y="330359"/>
            <a:ext cx="3569168" cy="1655762"/>
          </a:xfrm>
        </p:spPr>
        <p:txBody>
          <a:bodyPr anchor="b">
            <a:normAutofit/>
          </a:bodyPr>
          <a:lstStyle/>
          <a:p>
            <a:pPr algn="l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9730" y="655983"/>
            <a:ext cx="10342417" cy="976423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Биологическая роль</a:t>
            </a:r>
            <a:br>
              <a:rPr lang="ru-RU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витаминов</a:t>
            </a:r>
            <a:r>
              <a:rPr lang="ru-RU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D73B4B-B00B-4716-8806-B998130D2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133" y="1825487"/>
            <a:ext cx="7282692" cy="460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210" y="4351086"/>
            <a:ext cx="7772400" cy="2387600"/>
          </a:xfrm>
        </p:spPr>
        <p:txBody>
          <a:bodyPr>
            <a:noAutofit/>
          </a:bodyPr>
          <a:lstStyle/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Ретинол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4E579E5-AEE1-411C-99A6-675FE35D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192" y="142875"/>
            <a:ext cx="6428934" cy="540201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9BF7D8-FC02-42EA-9B18-58B689EE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791" y="12171"/>
            <a:ext cx="3155559" cy="1337732"/>
          </a:xfrm>
        </p:spPr>
        <p:txBody>
          <a:bodyPr/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витамина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4AA97C1-8E28-46D5-9616-5E082204E22F}"/>
              </a:ext>
            </a:extLst>
          </p:cNvPr>
          <p:cNvSpPr txBox="1">
            <a:spLocks/>
          </p:cNvSpPr>
          <p:nvPr/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витамина</a:t>
            </a:r>
          </a:p>
        </p:txBody>
      </p:sp>
      <p:pic>
        <p:nvPicPr>
          <p:cNvPr id="2050" name="Picture 2" descr="http://zorsokol.ru/wp-content/uploads/2014/08/distrofiya-setchatki-2.jpg">
            <a:extLst>
              <a:ext uri="{FF2B5EF4-FFF2-40B4-BE49-F238E27FC236}">
                <a16:creationId xmlns="" xmlns:a16="http://schemas.microsoft.com/office/drawing/2014/main" id="{EAC41E7B-DB15-4B6F-A92A-FB82243B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03" y="1412661"/>
            <a:ext cx="2448804" cy="195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770cbdef15fa54f0df7dea7e48e31bf5-l&amp;n=13">
            <a:extLst>
              <a:ext uri="{FF2B5EF4-FFF2-40B4-BE49-F238E27FC236}">
                <a16:creationId xmlns="" xmlns:a16="http://schemas.microsoft.com/office/drawing/2014/main" id="{F31E375F-381D-4EE5-AFD5-C5A6411BC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873" y="2589248"/>
            <a:ext cx="2436266" cy="1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9AAA6EB-0F1E-402D-82A2-8CC8CE56C8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32" y="3887352"/>
            <a:ext cx="2694975" cy="1795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3E1B25-29FD-4E2F-8E66-53A01911BC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85" y="4701657"/>
            <a:ext cx="2453054" cy="19624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F73240-0F37-408E-8912-B712534ED5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846" y="4515062"/>
            <a:ext cx="1744833" cy="2253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EE786E9-24B5-4864-9444-2803AE96DD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405" y="1349903"/>
            <a:ext cx="3459973" cy="13377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D6694A4-FE8B-4586-93C0-E34A419F1C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330" y="2760413"/>
            <a:ext cx="2803867" cy="168187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legkopolezno.ru/wp-content/uploads/2017/04/137-vitamin-v1-770x515.jpg">
            <a:extLst>
              <a:ext uri="{FF2B5EF4-FFF2-40B4-BE49-F238E27FC236}">
                <a16:creationId xmlns="" xmlns:a16="http://schemas.microsoft.com/office/drawing/2014/main" id="{2DE2F685-808B-4D64-BD1A-31081B1C2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legkopolezno.ru/wp-content/uploads/2017/04/137-vitamin-v1-770x515.jpg">
            <a:extLst>
              <a:ext uri="{FF2B5EF4-FFF2-40B4-BE49-F238E27FC236}">
                <a16:creationId xmlns="" xmlns:a16="http://schemas.microsoft.com/office/drawing/2014/main" id="{5B858529-DDA5-48EF-BD10-49503C3BA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903" y="22072"/>
            <a:ext cx="2095742" cy="1924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991c4570215801dd45b2bb2304d5d9b3&amp;n=13">
            <a:extLst>
              <a:ext uri="{FF2B5EF4-FFF2-40B4-BE49-F238E27FC236}">
                <a16:creationId xmlns="" xmlns:a16="http://schemas.microsoft.com/office/drawing/2014/main" id="{F66BF5EB-8C77-497E-870B-82F2F2291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270" y="-117098"/>
            <a:ext cx="2144414" cy="21049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nashisosudi.ru/wp-content/uploads/2017/06/vitamin-RR3.jpg">
            <a:extLst>
              <a:ext uri="{FF2B5EF4-FFF2-40B4-BE49-F238E27FC236}">
                <a16:creationId xmlns="" xmlns:a16="http://schemas.microsoft.com/office/drawing/2014/main" id="{73B72ED7-5D63-4910-8BDA-4F7F7229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249" y="-131099"/>
            <a:ext cx="2204227" cy="2164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0-tub-ru.yandex.net/i?id=8d518d57e78bac5c18ac9637c86a7a86&amp;n=13">
            <a:extLst>
              <a:ext uri="{FF2B5EF4-FFF2-40B4-BE49-F238E27FC236}">
                <a16:creationId xmlns="" xmlns:a16="http://schemas.microsoft.com/office/drawing/2014/main" id="{DEB7B484-CB52-4468-B753-623F42B0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057" y="-117098"/>
            <a:ext cx="2155398" cy="2115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0-tub-ru.yandex.net/i?id=6e377af42a5783f155d856843a7a0029&amp;n=13">
            <a:extLst>
              <a:ext uri="{FF2B5EF4-FFF2-40B4-BE49-F238E27FC236}">
                <a16:creationId xmlns="" xmlns:a16="http://schemas.microsoft.com/office/drawing/2014/main" id="{5FC628FE-06C2-48A9-B867-4135D7DC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139" y="5142865"/>
            <a:ext cx="1911859" cy="18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0-tub-ru.yandex.net/i?id=5eea27fce4aa67486895bcacda5997ff&amp;n=13">
            <a:extLst>
              <a:ext uri="{FF2B5EF4-FFF2-40B4-BE49-F238E27FC236}">
                <a16:creationId xmlns="" xmlns:a16="http://schemas.microsoft.com/office/drawing/2014/main" id="{4919923C-FDD4-4D8B-B3FB-BE007CFF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633" y="5164778"/>
            <a:ext cx="1824193" cy="17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vitaminy24.ru/wp-content/uploads/2017/03/Vitamin-V10.jpg">
            <a:extLst>
              <a:ext uri="{FF2B5EF4-FFF2-40B4-BE49-F238E27FC236}">
                <a16:creationId xmlns="" xmlns:a16="http://schemas.microsoft.com/office/drawing/2014/main" id="{CA9F9401-1869-4DB0-AD8A-F76F44AB4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670" y="4965266"/>
            <a:ext cx="1959800" cy="1967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34C5C7-7750-4941-ACEF-6C78D45AF8A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371" y="3456000"/>
            <a:ext cx="1985561" cy="1967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0" name="Picture 18" descr="http://aboutbody.ru/wp-content/uploads/2016/01/Vitamin-B12.png">
            <a:extLst>
              <a:ext uri="{FF2B5EF4-FFF2-40B4-BE49-F238E27FC236}">
                <a16:creationId xmlns="" xmlns:a16="http://schemas.microsoft.com/office/drawing/2014/main" id="{B418C869-9651-4222-92BE-801A4584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071" y="1755168"/>
            <a:ext cx="1751682" cy="17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m0-tub-ru.yandex.net/i?id=847ddd6f06ac31961564f61fe9d3ad96&amp;n=13">
            <a:extLst>
              <a:ext uri="{FF2B5EF4-FFF2-40B4-BE49-F238E27FC236}">
                <a16:creationId xmlns="" xmlns:a16="http://schemas.microsoft.com/office/drawing/2014/main" id="{0E0B7421-CB64-42A0-92EC-31AE7746E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61" y="5144998"/>
            <a:ext cx="1864498" cy="1830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FA7D91C-7C0D-41EC-88D0-694A3C990BA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670" y="1856649"/>
            <a:ext cx="2734300" cy="337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F3A8BC4-499E-4147-BB38-6651E69825E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47" y="1731855"/>
            <a:ext cx="2068323" cy="2036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2D39A08A-5612-49C3-A8C6-8B4CC09422B4}"/>
              </a:ext>
            </a:extLst>
          </p:cNvPr>
          <p:cNvCxnSpPr>
            <a:cxnSpLocks/>
          </p:cNvCxnSpPr>
          <p:nvPr/>
        </p:nvCxnSpPr>
        <p:spPr>
          <a:xfrm flipV="1">
            <a:off x="5149771" y="1910465"/>
            <a:ext cx="449171" cy="490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7FCCED10-C135-411B-B81C-E07814D93301}"/>
              </a:ext>
            </a:extLst>
          </p:cNvPr>
          <p:cNvCxnSpPr>
            <a:cxnSpLocks/>
          </p:cNvCxnSpPr>
          <p:nvPr/>
        </p:nvCxnSpPr>
        <p:spPr>
          <a:xfrm flipV="1">
            <a:off x="5293148" y="1810517"/>
            <a:ext cx="1814260" cy="954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2B4D9AE5-6187-4F3F-96F4-74A681E593B2}"/>
              </a:ext>
            </a:extLst>
          </p:cNvPr>
          <p:cNvCxnSpPr>
            <a:cxnSpLocks/>
          </p:cNvCxnSpPr>
          <p:nvPr/>
        </p:nvCxnSpPr>
        <p:spPr>
          <a:xfrm flipV="1">
            <a:off x="5336684" y="2956975"/>
            <a:ext cx="2084631" cy="569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FB07639C-FF3B-4194-8230-F307843E77EC}"/>
              </a:ext>
            </a:extLst>
          </p:cNvPr>
          <p:cNvCxnSpPr>
            <a:cxnSpLocks/>
          </p:cNvCxnSpPr>
          <p:nvPr/>
        </p:nvCxnSpPr>
        <p:spPr>
          <a:xfrm>
            <a:off x="5536486" y="4398867"/>
            <a:ext cx="1308772" cy="713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063931AD-5778-4DFF-9EBA-35029F737613}"/>
              </a:ext>
            </a:extLst>
          </p:cNvPr>
          <p:cNvCxnSpPr>
            <a:cxnSpLocks/>
          </p:cNvCxnSpPr>
          <p:nvPr/>
        </p:nvCxnSpPr>
        <p:spPr>
          <a:xfrm>
            <a:off x="5293148" y="4843291"/>
            <a:ext cx="125099" cy="312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90077A00-7FAA-4B03-89E6-B3A8592BC9F0}"/>
              </a:ext>
            </a:extLst>
          </p:cNvPr>
          <p:cNvCxnSpPr>
            <a:cxnSpLocks/>
          </p:cNvCxnSpPr>
          <p:nvPr/>
        </p:nvCxnSpPr>
        <p:spPr>
          <a:xfrm flipH="1">
            <a:off x="3686409" y="4889715"/>
            <a:ext cx="571826" cy="457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4482293B-9734-437E-AA0E-5C4F100ECE84}"/>
              </a:ext>
            </a:extLst>
          </p:cNvPr>
          <p:cNvCxnSpPr>
            <a:cxnSpLocks/>
          </p:cNvCxnSpPr>
          <p:nvPr/>
        </p:nvCxnSpPr>
        <p:spPr>
          <a:xfrm flipH="1">
            <a:off x="2475914" y="4624385"/>
            <a:ext cx="1058514" cy="440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F2531BBF-A6A6-4B5E-A435-A81749CC060E}"/>
              </a:ext>
            </a:extLst>
          </p:cNvPr>
          <p:cNvCxnSpPr>
            <a:cxnSpLocks/>
          </p:cNvCxnSpPr>
          <p:nvPr/>
        </p:nvCxnSpPr>
        <p:spPr>
          <a:xfrm flipH="1">
            <a:off x="1722685" y="3985513"/>
            <a:ext cx="1811744" cy="229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DCD2945B-8AD0-48DD-9C90-7CA48AB92673}"/>
              </a:ext>
            </a:extLst>
          </p:cNvPr>
          <p:cNvCxnSpPr>
            <a:cxnSpLocks/>
            <a:endCxn id="3090" idx="3"/>
          </p:cNvCxnSpPr>
          <p:nvPr/>
        </p:nvCxnSpPr>
        <p:spPr>
          <a:xfrm flipH="1" flipV="1">
            <a:off x="1669611" y="2621455"/>
            <a:ext cx="1990494" cy="350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FE0F8495-EA50-4181-8243-DC010903DED7}"/>
              </a:ext>
            </a:extLst>
          </p:cNvPr>
          <p:cNvCxnSpPr>
            <a:cxnSpLocks/>
            <a:endCxn id="3076" idx="5"/>
          </p:cNvCxnSpPr>
          <p:nvPr/>
        </p:nvCxnSpPr>
        <p:spPr>
          <a:xfrm flipH="1" flipV="1">
            <a:off x="2140731" y="1664873"/>
            <a:ext cx="1469489" cy="805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F339D778-D66E-4255-8125-4889225DBAF6}"/>
              </a:ext>
            </a:extLst>
          </p:cNvPr>
          <p:cNvCxnSpPr>
            <a:cxnSpLocks/>
          </p:cNvCxnSpPr>
          <p:nvPr/>
        </p:nvCxnSpPr>
        <p:spPr>
          <a:xfrm flipH="1" flipV="1">
            <a:off x="3753597" y="1744374"/>
            <a:ext cx="305223" cy="498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4F35C723-5213-481F-91B9-A6590DC366F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885" y="3571159"/>
            <a:ext cx="1996974" cy="1960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93E2EC00-142F-4A78-9F47-5DA9842109EE}"/>
              </a:ext>
            </a:extLst>
          </p:cNvPr>
          <p:cNvCxnSpPr>
            <a:cxnSpLocks/>
          </p:cNvCxnSpPr>
          <p:nvPr/>
        </p:nvCxnSpPr>
        <p:spPr>
          <a:xfrm>
            <a:off x="5477257" y="3976319"/>
            <a:ext cx="1818772" cy="392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10E416-9ACC-44E3-9AF9-C6DFEA76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8082"/>
            <a:ext cx="3590466" cy="1140509"/>
          </a:xfrm>
        </p:spPr>
        <p:txBody>
          <a:bodyPr>
            <a:normAutofit/>
          </a:bodyPr>
          <a:lstStyle/>
          <a:p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Недостаток витамина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EE1A6A7-DCFA-4B88-9D7C-D3FFEBFCD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E33A5F0-76EE-4721-8980-708B5251C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9828" y="281353"/>
            <a:ext cx="4135021" cy="1140509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Переизбыток витамина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C97833D-7B30-49EA-A7FC-A712ECD031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oprostatit.ru/wp-content/uploads/2017/11/vospalenie-mozga.jpg">
            <a:extLst>
              <a:ext uri="{FF2B5EF4-FFF2-40B4-BE49-F238E27FC236}">
                <a16:creationId xmlns="" xmlns:a16="http://schemas.microsoft.com/office/drawing/2014/main" id="{899FB132-3536-41C5-8375-09B0663D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51" y="1238591"/>
            <a:ext cx="1899139" cy="14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2842BF4-8E00-4220-80D7-8A650D275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100" y="1238591"/>
            <a:ext cx="2081240" cy="1424354"/>
          </a:xfrm>
          <a:prstGeom prst="rect">
            <a:avLst/>
          </a:prstGeom>
        </p:spPr>
      </p:pic>
      <p:pic>
        <p:nvPicPr>
          <p:cNvPr id="4100" name="Picture 4" descr="https://im0-tub-ru.yandex.net/i?id=4655600ce69d31abb6d1eeb42101e38b-l&amp;n=13">
            <a:extLst>
              <a:ext uri="{FF2B5EF4-FFF2-40B4-BE49-F238E27FC236}">
                <a16:creationId xmlns="" xmlns:a16="http://schemas.microsoft.com/office/drawing/2014/main" id="{DCAEFEB9-9128-4D87-8EC0-9A48213F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09" y="2873028"/>
            <a:ext cx="2103949" cy="15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21D74C6-6580-4B8F-8E75-B7E21B1B35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12" y="4515729"/>
            <a:ext cx="4043249" cy="2249057"/>
          </a:xfrm>
          <a:prstGeom prst="rect">
            <a:avLst/>
          </a:prstGeom>
        </p:spPr>
      </p:pic>
      <p:sp>
        <p:nvSpPr>
          <p:cNvPr id="11" name="AutoShape 6" descr="http://zdoru.ru/wp-content/uploads/2015/04/oslablenie-immuniteta.jpg">
            <a:extLst>
              <a:ext uri="{FF2B5EF4-FFF2-40B4-BE49-F238E27FC236}">
                <a16:creationId xmlns="" xmlns:a16="http://schemas.microsoft.com/office/drawing/2014/main" id="{ACDB4023-BAE4-4B2A-9536-977B308237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zdoru.ru/wp-content/uploads/2015/04/oslablenie-immuniteta.jpg">
            <a:extLst>
              <a:ext uri="{FF2B5EF4-FFF2-40B4-BE49-F238E27FC236}">
                <a16:creationId xmlns="" xmlns:a16="http://schemas.microsoft.com/office/drawing/2014/main" id="{D1E7D32A-37CD-4B33-965B-B8E1F2AC5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8941" y="2885976"/>
            <a:ext cx="2086906" cy="15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EE42A7A-219C-485D-9DEA-BAC925AB5F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104" y="1487213"/>
            <a:ext cx="2683448" cy="17893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EF9F79F-1251-4FA9-99C7-072C108424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621" y="3341951"/>
            <a:ext cx="3952228" cy="14903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6002FE0-4737-4028-A7B1-F2CC47D04BF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104" y="4953067"/>
            <a:ext cx="2698938" cy="179929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600" y="3560763"/>
            <a:ext cx="7772400" cy="2387600"/>
          </a:xfrm>
        </p:spPr>
        <p:txBody>
          <a:bodyPr>
            <a:no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Аскорбиновая кислота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2144" y="2349900"/>
            <a:ext cx="5113380" cy="1163279"/>
          </a:xfrm>
        </p:spPr>
        <p:txBody>
          <a:bodyPr/>
          <a:lstStyle/>
          <a:p>
            <a:endParaRPr lang="ru-RU"/>
          </a:p>
        </p:txBody>
      </p:sp>
      <p:pic>
        <p:nvPicPr>
          <p:cNvPr id="5124" name="Picture 4" descr="http://queen-time.ru/media/staff/3c45f702b9.jpg">
            <a:extLst>
              <a:ext uri="{FF2B5EF4-FFF2-40B4-BE49-F238E27FC236}">
                <a16:creationId xmlns="" xmlns:a16="http://schemas.microsoft.com/office/drawing/2014/main" id="{CBF894E7-967A-4C80-93DA-DD650BEA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333" y="0"/>
            <a:ext cx="5338274" cy="51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1364</Words>
  <Application>Microsoft Office PowerPoint</Application>
  <PresentationFormat>Экран (4:3)</PresentationFormat>
  <Paragraphs>151</Paragraphs>
  <Slides>35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Витамины.</vt:lpstr>
      <vt:lpstr>Презентация PowerPoint</vt:lpstr>
      <vt:lpstr>Slide title</vt:lpstr>
      <vt:lpstr>Биологическая роль  витаминов.</vt:lpstr>
      <vt:lpstr>Ретинол </vt:lpstr>
      <vt:lpstr>Переизбыток  витамина</vt:lpstr>
      <vt:lpstr>Презентация PowerPoint</vt:lpstr>
      <vt:lpstr>Презентация PowerPoint</vt:lpstr>
      <vt:lpstr>Аскорбиновая кислота </vt:lpstr>
      <vt:lpstr>Презентация PowerPoint</vt:lpstr>
      <vt:lpstr>Кальциферол </vt:lpstr>
      <vt:lpstr>Презентация PowerPoint</vt:lpstr>
      <vt:lpstr>Токоферол </vt:lpstr>
      <vt:lpstr>Презентация PowerPoint</vt:lpstr>
      <vt:lpstr>Филлохинон</vt:lpstr>
      <vt:lpstr>Презентация PowerPoint</vt:lpstr>
      <vt:lpstr>Биофлаваноиды</vt:lpstr>
      <vt:lpstr>Презентация PowerPoint</vt:lpstr>
      <vt:lpstr>Никотинова кислота  (Ниацин)</vt:lpstr>
      <vt:lpstr>Презентация PowerPoint</vt:lpstr>
      <vt:lpstr>Липоевая кислота </vt:lpstr>
      <vt:lpstr>Презентация PowerPoint</vt:lpstr>
      <vt:lpstr>Химические превращения витаминов.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Витамины с точки зрения обывателя.</vt:lpstr>
      <vt:lpstr> Витамины участвуют в  окислительных процессах, в  результате которых из углеводов и  жиров образуются многочисленные  вещества, используемые организмом,  как энергетический и пластический  материал. Витамины способствуют  нормальному росту клеток и развитию  всего организма. Важную роль играют  витамины в поддержании иммунных реакций организма, обеспечивающих его устойчивость  к неблагоприятным факторам окружающей среды. Это имеет существенное значение в профилактике инфекционных заболеваний. </vt:lpstr>
      <vt:lpstr> Только в некоторых случаях наш организм может синтезировать в небольших количествах отдельные витамины. Так, например, аминокислота триптофан может преобразовываться в организме в никотиновую кислоту. Витамины необходимы для синтеза гормонов – особых биологически активных веществ, которые регулируют самые разные функции организма. </vt:lpstr>
      <vt:lpstr>Существуют химические вещества, близкие по своему строению к витаминам, но они оказывают на организм прямо противоположное действие, поэтому получили название антивитаминов. К этой группе относят также вещества, связывающие или разрушающие витамины. Антивитаминами являются и некоторые лекарственные средства (антибиотики, сульфаниламиды и др.) </vt:lpstr>
      <vt:lpstr>Являясь составной частью  ферментов, витамины определяют  их нормальную функцию и активность.  Недостаток, а тем более отсутствие  в организме какого-либо витамина  ведет к нарушению обмена веществ.  При недостатке их в пище снижается работоспособность человека, сопротивляемость организма к  заболеваниям, к действию неблагоприятных факторов окружающей среды. В результате дефицита или отсутствия витаминов, развивается витаминная недостаточность. </vt:lpstr>
      <vt:lpstr>Длительный недостаток витаминов ведет сначала к снижению трудоспособности, затем к ухудшению здоровья, а в самых крайних, тяжелых случаях это может закончиться смертью. 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Leon</dc:creator>
  <cp:lastModifiedBy>Leon</cp:lastModifiedBy>
  <cp:revision>98</cp:revision>
  <dcterms:created xsi:type="dcterms:W3CDTF">2016-11-18T14:12:19Z</dcterms:created>
  <dcterms:modified xsi:type="dcterms:W3CDTF">2019-03-06T12:47:36Z</dcterms:modified>
</cp:coreProperties>
</file>