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265" r:id="rId4"/>
    <p:sldId id="326" r:id="rId5"/>
    <p:sldId id="297" r:id="rId6"/>
    <p:sldId id="298" r:id="rId7"/>
    <p:sldId id="301" r:id="rId8"/>
    <p:sldId id="302" r:id="rId9"/>
    <p:sldId id="354" r:id="rId10"/>
    <p:sldId id="304" r:id="rId11"/>
    <p:sldId id="305" r:id="rId12"/>
    <p:sldId id="268" r:id="rId13"/>
    <p:sldId id="270" r:id="rId14"/>
    <p:sldId id="272" r:id="rId15"/>
    <p:sldId id="273" r:id="rId16"/>
    <p:sldId id="274" r:id="rId17"/>
    <p:sldId id="275" r:id="rId18"/>
    <p:sldId id="276" r:id="rId19"/>
    <p:sldId id="284" r:id="rId20"/>
    <p:sldId id="281" r:id="rId21"/>
    <p:sldId id="280" r:id="rId22"/>
    <p:sldId id="290" r:id="rId23"/>
    <p:sldId id="289" r:id="rId24"/>
    <p:sldId id="291" r:id="rId25"/>
    <p:sldId id="327" r:id="rId26"/>
    <p:sldId id="288" r:id="rId27"/>
    <p:sldId id="258" r:id="rId28"/>
    <p:sldId id="257" r:id="rId29"/>
    <p:sldId id="261" r:id="rId30"/>
    <p:sldId id="292" r:id="rId31"/>
    <p:sldId id="262" r:id="rId32"/>
    <p:sldId id="263" r:id="rId33"/>
    <p:sldId id="355" r:id="rId34"/>
    <p:sldId id="332" r:id="rId35"/>
    <p:sldId id="318" r:id="rId36"/>
    <p:sldId id="319" r:id="rId37"/>
    <p:sldId id="320" r:id="rId38"/>
    <p:sldId id="321" r:id="rId39"/>
    <p:sldId id="322" r:id="rId40"/>
    <p:sldId id="324" r:id="rId41"/>
    <p:sldId id="331" r:id="rId42"/>
    <p:sldId id="325" r:id="rId43"/>
    <p:sldId id="328" r:id="rId44"/>
    <p:sldId id="329" r:id="rId45"/>
    <p:sldId id="330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6" r:id="rId66"/>
    <p:sldId id="357" r:id="rId67"/>
    <p:sldId id="306" r:id="rId68"/>
    <p:sldId id="293" r:id="rId69"/>
    <p:sldId id="307" r:id="rId70"/>
    <p:sldId id="300" r:id="rId71"/>
    <p:sldId id="286" r:id="rId72"/>
    <p:sldId id="285" r:id="rId73"/>
    <p:sldId id="358" r:id="rId74"/>
    <p:sldId id="359" r:id="rId75"/>
    <p:sldId id="360" r:id="rId76"/>
    <p:sldId id="361" r:id="rId77"/>
    <p:sldId id="362" r:id="rId78"/>
    <p:sldId id="363" r:id="rId79"/>
    <p:sldId id="364" r:id="rId80"/>
    <p:sldId id="365" r:id="rId81"/>
    <p:sldId id="366" r:id="rId82"/>
    <p:sldId id="367" r:id="rId83"/>
    <p:sldId id="368" r:id="rId84"/>
    <p:sldId id="369" r:id="rId85"/>
    <p:sldId id="370" r:id="rId86"/>
    <p:sldId id="371" r:id="rId87"/>
    <p:sldId id="372" r:id="rId88"/>
    <p:sldId id="373" r:id="rId89"/>
    <p:sldId id="374" r:id="rId90"/>
    <p:sldId id="353" r:id="rId9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2883" autoAdjust="0"/>
  </p:normalViewPr>
  <p:slideViewPr>
    <p:cSldViewPr snapToGrid="0">
      <p:cViewPr varScale="1">
        <p:scale>
          <a:sx n="68" d="100"/>
          <a:sy n="68" d="100"/>
        </p:scale>
        <p:origin x="-8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4FF-78EE-4CA7-A500-8B3171DEFB34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B47-5AEA-4A0F-8239-8CA54E60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4FF-78EE-4CA7-A500-8B3171DEFB34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B47-5AEA-4A0F-8239-8CA54E60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4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4FF-78EE-4CA7-A500-8B3171DEFB34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B47-5AEA-4A0F-8239-8CA54E60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4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4FF-78EE-4CA7-A500-8B3171DEFB34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B47-5AEA-4A0F-8239-8CA54E60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3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4FF-78EE-4CA7-A500-8B3171DEFB34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B47-5AEA-4A0F-8239-8CA54E60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4FF-78EE-4CA7-A500-8B3171DEFB34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B47-5AEA-4A0F-8239-8CA54E60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1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4FF-78EE-4CA7-A500-8B3171DEFB34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B47-5AEA-4A0F-8239-8CA54E60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5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4FF-78EE-4CA7-A500-8B3171DEFB34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B47-5AEA-4A0F-8239-8CA54E60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6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4FF-78EE-4CA7-A500-8B3171DEFB34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B47-5AEA-4A0F-8239-8CA54E60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4FF-78EE-4CA7-A500-8B3171DEFB34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B47-5AEA-4A0F-8239-8CA54E60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3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4FF-78EE-4CA7-A500-8B3171DEFB34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B47-5AEA-4A0F-8239-8CA54E60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8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44FF-78EE-4CA7-A500-8B3171DEFB34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CAB47-5AEA-4A0F-8239-8CA54E609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&#1041;&#1048;-9_&#1044;&#1045;&#1052;&#1054;_2016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&#1089;&#1082;&#1072;&#1079;&#1082;&#1080;.docx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fizika-dinamika-obuchenie.pd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&#1082;&#1077;&#1081;&#1089;%20&#1092;&#1080;&#1079;&#1080;&#1082;&#1072;.docx" TargetMode="External"/><Relationship Id="rId2" Type="http://schemas.openxmlformats.org/officeDocument/2006/relationships/hyperlink" Target="&#1082;&#1077;&#1081;&#1089;%20&#1084;&#1072;&#1090;&#1077;&#1084;&#1072;&#1090;&#1080;&#1082;&#1072;.doc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9240" y="396240"/>
            <a:ext cx="9144000" cy="3432005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000" b="1" dirty="0"/>
              <a:t>Особенности подготовки учащихся с низким уровнем </a:t>
            </a:r>
            <a:r>
              <a:rPr lang="ru-RU" sz="4000" b="1" dirty="0" err="1"/>
              <a:t>обученности</a:t>
            </a:r>
            <a:r>
              <a:rPr lang="ru-RU" sz="4000" b="1" dirty="0"/>
              <a:t> по предметам естественно-математического и технологического </a:t>
            </a:r>
            <a:r>
              <a:rPr lang="ru-RU" sz="4000" b="1" dirty="0" smtClean="0"/>
              <a:t>циклов </a:t>
            </a:r>
            <a:br>
              <a:rPr lang="ru-RU" sz="4000" b="1" dirty="0" smtClean="0"/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907625" y="6084936"/>
            <a:ext cx="1211262" cy="37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Arial" charset="0"/>
              </a:rPr>
              <a:t>Pptshki.ru</a:t>
            </a: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171942"/>
            <a:ext cx="10967434" cy="57503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и характер проявления неуспеваемости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311434"/>
              </p:ext>
            </p:extLst>
          </p:nvPr>
        </p:nvGraphicFramePr>
        <p:xfrm>
          <a:off x="167426" y="706393"/>
          <a:ext cx="11900078" cy="60001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51631"/>
                <a:gridCol w="6548447"/>
              </a:tblGrid>
              <a:tr h="36040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Причины неуспеваемости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Характер проявления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1622939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effectLst/>
                        </a:rPr>
                        <a:t>Низкий уровень развития учебной мотивации </a:t>
                      </a:r>
                      <a:r>
                        <a:rPr lang="ru-RU" sz="2000" dirty="0">
                          <a:effectLst/>
                        </a:rPr>
                        <a:t>(ничто не побуждает учиться).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just"/>
                      <a:r>
                        <a:rPr lang="ru-RU" sz="2000" dirty="0" smtClean="0">
                          <a:effectLst/>
                        </a:rPr>
                        <a:t>Влияют</a:t>
                      </a:r>
                      <a:r>
                        <a:rPr lang="ru-RU" sz="2000" dirty="0">
                          <a:effectLst/>
                        </a:rPr>
                        <a:t>: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обстоятельства жизни ребенка в семье;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взаимоотношения с окружающими взрослыми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effectLst/>
                        </a:rPr>
                        <a:t>Нет </a:t>
                      </a:r>
                      <a:r>
                        <a:rPr lang="ru-RU" sz="2000" b="1" dirty="0">
                          <a:effectLst/>
                        </a:rPr>
                        <a:t>стремления быть успешным в учебной деятельности </a:t>
                      </a:r>
                      <a:r>
                        <a:rPr lang="ru-RU" sz="2000" dirty="0">
                          <a:effectLst/>
                        </a:rPr>
                        <a:t>(отсутствует заинтересованность в получении хороших отметок, вполне устраивают удовлетворительные)</a:t>
                      </a:r>
                    </a:p>
                  </a:txBody>
                  <a:tcPr marL="0" marR="0" marT="0" marB="0"/>
                </a:tc>
              </a:tr>
              <a:tr h="1578429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effectLst/>
                        </a:rPr>
                        <a:t>Интеллектуальная пассивность </a:t>
                      </a:r>
                      <a:r>
                        <a:rPr lang="ru-RU" sz="2000" dirty="0">
                          <a:effectLst/>
                        </a:rPr>
                        <a:t>как результат неправильного </a:t>
                      </a:r>
                      <a:r>
                        <a:rPr lang="ru-RU" sz="2000" dirty="0" smtClean="0">
                          <a:effectLst/>
                        </a:rPr>
                        <a:t>воспитания (не </a:t>
                      </a:r>
                      <a:r>
                        <a:rPr lang="ru-RU" sz="2000" dirty="0">
                          <a:effectLst/>
                        </a:rPr>
                        <a:t>имели ни правильных условий для умственного развития, ни достаточной практики интеллектуальной </a:t>
                      </a:r>
                      <a:r>
                        <a:rPr lang="ru-RU" sz="2000" dirty="0" smtClean="0">
                          <a:effectLst/>
                        </a:rPr>
                        <a:t>деятельности)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effectLst/>
                        </a:rPr>
                        <a:t>Отсутствует </a:t>
                      </a:r>
                      <a:r>
                        <a:rPr lang="ru-RU" sz="2000" b="1" dirty="0">
                          <a:effectLst/>
                        </a:rPr>
                        <a:t>стремление </a:t>
                      </a:r>
                      <a:r>
                        <a:rPr lang="ru-RU" sz="2000" b="1" dirty="0" smtClean="0">
                          <a:effectLst/>
                        </a:rPr>
                        <a:t>понять учебное задание </a:t>
                      </a:r>
                      <a:r>
                        <a:rPr lang="ru-RU" sz="2000" b="1" dirty="0">
                          <a:effectLst/>
                        </a:rPr>
                        <a:t>и осмыслить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</a:p>
                    <a:p>
                      <a:pPr algn="just"/>
                      <a:r>
                        <a:rPr lang="ru-RU" sz="2000" b="1" dirty="0" smtClean="0">
                          <a:effectLst/>
                        </a:rPr>
                        <a:t>Используют приемы</a:t>
                      </a:r>
                      <a:r>
                        <a:rPr lang="ru-RU" sz="2000" dirty="0" smtClean="0">
                          <a:effectLst/>
                        </a:rPr>
                        <a:t>: </a:t>
                      </a:r>
                      <a:r>
                        <a:rPr lang="ru-RU" sz="2000" dirty="0">
                          <a:effectLst/>
                        </a:rPr>
                        <a:t>зазубривание, списывание, подсказки товарищей, угадывание правильных вариантов ответа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/>
                </a:tc>
              </a:tr>
              <a:tr h="207357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effectLst/>
                        </a:rPr>
                        <a:t>Неправильные навыки учебной работы </a:t>
                      </a:r>
                      <a:r>
                        <a:rPr lang="ru-RU" sz="2000" dirty="0">
                          <a:effectLst/>
                        </a:rPr>
                        <a:t>– со стороны педагога нет должного контроля над способами и приемами ее выполнения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effectLst/>
                        </a:rPr>
                        <a:t>Не </a:t>
                      </a:r>
                      <a:r>
                        <a:rPr lang="ru-RU" sz="2000" b="1" dirty="0">
                          <a:effectLst/>
                        </a:rPr>
                        <a:t>умеют </a:t>
                      </a:r>
                      <a:r>
                        <a:rPr lang="ru-RU" sz="2000" dirty="0" smtClean="0">
                          <a:effectLst/>
                        </a:rPr>
                        <a:t>самостоятельно </a:t>
                      </a:r>
                      <a:r>
                        <a:rPr lang="ru-RU" sz="2000" dirty="0">
                          <a:effectLst/>
                        </a:rPr>
                        <a:t>работать, потому что пользуются малоэффективными способами учебной </a:t>
                      </a:r>
                      <a:r>
                        <a:rPr lang="ru-RU" sz="2000" dirty="0" smtClean="0">
                          <a:effectLst/>
                        </a:rPr>
                        <a:t>работы: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з</a:t>
                      </a:r>
                      <a:r>
                        <a:rPr lang="ru-RU" sz="2000" b="1" dirty="0" smtClean="0">
                          <a:effectLst/>
                        </a:rPr>
                        <a:t>аучивают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текст, </a:t>
                      </a:r>
                      <a:r>
                        <a:rPr lang="ru-RU" sz="2000" b="1" dirty="0">
                          <a:effectLst/>
                        </a:rPr>
                        <a:t>не выделяя </a:t>
                      </a:r>
                      <a:r>
                        <a:rPr lang="ru-RU" sz="2000" dirty="0">
                          <a:effectLst/>
                        </a:rPr>
                        <a:t>логических частей;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effectLst/>
                        </a:rPr>
                        <a:t>выполняют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практические задания раньше, </a:t>
                      </a:r>
                      <a:r>
                        <a:rPr lang="ru-RU" sz="2000" b="1" dirty="0">
                          <a:effectLst/>
                        </a:rPr>
                        <a:t>чем </a:t>
                      </a:r>
                      <a:r>
                        <a:rPr lang="ru-RU" sz="2000" b="1" dirty="0" smtClean="0">
                          <a:effectLst/>
                        </a:rPr>
                        <a:t>понимают </a:t>
                      </a:r>
                      <a:r>
                        <a:rPr lang="ru-RU" sz="2000" b="1" dirty="0">
                          <a:effectLst/>
                        </a:rPr>
                        <a:t>правило</a:t>
                      </a:r>
                      <a:r>
                        <a:rPr lang="ru-RU" sz="2000" dirty="0">
                          <a:effectLst/>
                        </a:rPr>
                        <a:t>, для применения которого эти задания задаются;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effectLst/>
                        </a:rPr>
                        <a:t>не </a:t>
                      </a:r>
                      <a:r>
                        <a:rPr lang="ru-RU" sz="2000" b="1" dirty="0">
                          <a:effectLst/>
                        </a:rPr>
                        <a:t>проверяют свои работы </a:t>
                      </a:r>
                      <a:r>
                        <a:rPr lang="ru-RU" sz="2000" dirty="0">
                          <a:effectLst/>
                        </a:rPr>
                        <a:t>или не умеют проверять;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effectLst/>
                        </a:rPr>
                        <a:t>выполняют </a:t>
                      </a:r>
                      <a:r>
                        <a:rPr lang="ru-RU" sz="2000" b="1" dirty="0">
                          <a:effectLst/>
                        </a:rPr>
                        <a:t>работу в медленном темпе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5521817" y="746975"/>
            <a:ext cx="0" cy="61110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6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171942"/>
            <a:ext cx="10967434" cy="57503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и характер проявления неуспеваемости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03687"/>
              </p:ext>
            </p:extLst>
          </p:nvPr>
        </p:nvGraphicFramePr>
        <p:xfrm>
          <a:off x="291921" y="1246845"/>
          <a:ext cx="11900079" cy="45761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1337"/>
                <a:gridCol w="6758742"/>
              </a:tblGrid>
              <a:tr h="36040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Причины неуспеваемости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Характер проявления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162293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effectLst/>
                        </a:rPr>
                        <a:t>Неправильно сформировавшееся отношение к учебному труду</a:t>
                      </a:r>
                      <a:r>
                        <a:rPr lang="ru-RU" sz="2000" dirty="0">
                          <a:effectLst/>
                        </a:rPr>
                        <a:t>: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пробелы в воспитании </a:t>
                      </a:r>
                      <a:r>
                        <a:rPr lang="ru-RU" sz="2000" dirty="0" smtClean="0">
                          <a:effectLst/>
                        </a:rPr>
                        <a:t>(не </a:t>
                      </a:r>
                      <a:r>
                        <a:rPr lang="ru-RU" sz="2000" dirty="0">
                          <a:effectLst/>
                        </a:rPr>
                        <a:t>приучены выполнять их аккуратно, не предъявлялось строгих требований к качеству </a:t>
                      </a:r>
                      <a:r>
                        <a:rPr lang="ru-RU" sz="2000" dirty="0" smtClean="0">
                          <a:effectLst/>
                        </a:rPr>
                        <a:t>работы; неорганизованные учащиеся);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неправильная организация учебной деятельности в </a:t>
                      </a:r>
                      <a:r>
                        <a:rPr lang="ru-RU" sz="2000" dirty="0" smtClean="0">
                          <a:effectLst/>
                        </a:rPr>
                        <a:t>ОО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effectLst/>
                        </a:rPr>
                        <a:t>Нежелание выполнять </a:t>
                      </a:r>
                      <a:r>
                        <a:rPr lang="ru-RU" sz="2000" dirty="0">
                          <a:effectLst/>
                        </a:rPr>
                        <a:t>не очень интересное, скучное, трудное, отнимающее много времени задание.</a:t>
                      </a:r>
                    </a:p>
                    <a:p>
                      <a:pPr algn="l"/>
                      <a:r>
                        <a:rPr lang="ru-RU" sz="2000" b="1" dirty="0">
                          <a:effectLst/>
                        </a:rPr>
                        <a:t>Небрежность и недобросовестность</a:t>
                      </a:r>
                      <a:r>
                        <a:rPr lang="ru-RU" sz="2000" dirty="0">
                          <a:effectLst/>
                        </a:rPr>
                        <a:t> в выполнении учебных обязанностей.</a:t>
                      </a:r>
                    </a:p>
                    <a:p>
                      <a:pPr algn="l"/>
                      <a:r>
                        <a:rPr lang="ru-RU" sz="2000" dirty="0">
                          <a:effectLst/>
                        </a:rPr>
                        <a:t>Невыполненные или частично </a:t>
                      </a:r>
                      <a:r>
                        <a:rPr lang="ru-RU" sz="2000" b="1" dirty="0">
                          <a:effectLst/>
                        </a:rPr>
                        <a:t>выполненные домашние задания.</a:t>
                      </a:r>
                    </a:p>
                    <a:p>
                      <a:pPr algn="l"/>
                      <a:r>
                        <a:rPr lang="ru-RU" sz="2000" b="1" dirty="0">
                          <a:effectLst/>
                        </a:rPr>
                        <a:t>Неаккуратное обращение </a:t>
                      </a:r>
                      <a:r>
                        <a:rPr lang="ru-RU" sz="2000" dirty="0">
                          <a:effectLst/>
                        </a:rPr>
                        <a:t>с учебными пособиями</a:t>
                      </a:r>
                    </a:p>
                  </a:txBody>
                  <a:tcPr marL="0" marR="0" marT="0" marB="0"/>
                </a:tc>
              </a:tr>
              <a:tr h="1777348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effectLst/>
                        </a:rPr>
                        <a:t>Отсутствие или слабое развитие </a:t>
                      </a:r>
                      <a:r>
                        <a:rPr lang="ru-RU" sz="2000" dirty="0">
                          <a:effectLst/>
                        </a:rPr>
                        <a:t>учебных и познавательных интересов – </a:t>
                      </a:r>
                      <a:r>
                        <a:rPr lang="ru-RU" sz="2000" b="1" dirty="0">
                          <a:effectLst/>
                        </a:rPr>
                        <a:t>недостаточное внимание к этой проблеме </a:t>
                      </a:r>
                      <a:r>
                        <a:rPr lang="ru-RU" sz="2000" dirty="0">
                          <a:effectLst/>
                        </a:rPr>
                        <a:t>со стороны педагогов и родителей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Знания усваиваются </a:t>
                      </a:r>
                      <a:r>
                        <a:rPr lang="ru-RU" sz="2000" b="1" dirty="0">
                          <a:effectLst/>
                        </a:rPr>
                        <a:t>без интереса</a:t>
                      </a:r>
                      <a:r>
                        <a:rPr lang="ru-RU" sz="2000" dirty="0">
                          <a:effectLst/>
                        </a:rPr>
                        <a:t>, легко становятся формальными, т. к. </a:t>
                      </a:r>
                      <a:r>
                        <a:rPr lang="ru-RU" sz="2000" dirty="0" smtClean="0">
                          <a:effectLst/>
                        </a:rPr>
                        <a:t>не </a:t>
                      </a:r>
                      <a:r>
                        <a:rPr lang="ru-RU" sz="2000" dirty="0">
                          <a:effectLst/>
                        </a:rPr>
                        <a:t>используются, </a:t>
                      </a:r>
                      <a:r>
                        <a:rPr lang="ru-RU" sz="2000" b="1" dirty="0">
                          <a:effectLst/>
                        </a:rPr>
                        <a:t>не влияют </a:t>
                      </a:r>
                      <a:r>
                        <a:rPr lang="ru-RU" sz="2000" dirty="0">
                          <a:effectLst/>
                        </a:rPr>
                        <a:t>на представления школьника об окружающей действительности и </a:t>
                      </a:r>
                      <a:r>
                        <a:rPr lang="ru-RU" sz="2000" b="1" dirty="0">
                          <a:effectLst/>
                        </a:rPr>
                        <a:t>не побуждают </a:t>
                      </a:r>
                      <a:r>
                        <a:rPr lang="ru-RU" sz="2000" dirty="0">
                          <a:effectLst/>
                        </a:rPr>
                        <a:t>к дальнейшей деятельности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5431091" y="1262375"/>
            <a:ext cx="12879" cy="467306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8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52" y="-54389"/>
            <a:ext cx="11569148" cy="12796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признаки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неуспешности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F8EA1AA-63A5-438C-BECC-FCD8EF9E4B33}" type="slidenum">
              <a:rPr lang="ru-RU" altLang="ru-RU" sz="1400">
                <a:solidFill>
                  <a:schemeClr val="tx2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4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3316" name="Содержимое 2"/>
          <p:cNvSpPr>
            <a:spLocks noGrp="1"/>
          </p:cNvSpPr>
          <p:nvPr>
            <p:ph sz="quarter" idx="1"/>
          </p:nvPr>
        </p:nvSpPr>
        <p:spPr>
          <a:xfrm>
            <a:off x="344557" y="1466850"/>
            <a:ext cx="11343861" cy="5072062"/>
          </a:xfrm>
        </p:spPr>
        <p:txBody>
          <a:bodyPr/>
          <a:lstStyle/>
          <a:p>
            <a:r>
              <a:rPr lang="ru-RU" altLang="ru-RU" dirty="0"/>
              <a:t>Недостаточное семейное воспитание.</a:t>
            </a:r>
          </a:p>
          <a:p>
            <a:r>
              <a:rPr lang="ru-RU" altLang="ru-RU" dirty="0"/>
              <a:t>Пробелы в фактических знаниях.</a:t>
            </a:r>
          </a:p>
          <a:p>
            <a:r>
              <a:rPr lang="ru-RU" altLang="ru-RU" dirty="0"/>
              <a:t>Недостаточный уровень </a:t>
            </a:r>
            <a:r>
              <a:rPr lang="ru-RU" altLang="ru-RU" u="sng" dirty="0"/>
              <a:t>развития</a:t>
            </a:r>
            <a:r>
              <a:rPr lang="ru-RU" altLang="ru-RU" dirty="0"/>
              <a:t> и воспитанности личностных качеств, не позволяющий ученику проявлять самостоятельность, целеустремленность, настойчивость, </a:t>
            </a:r>
          </a:p>
          <a:p>
            <a:r>
              <a:rPr lang="ru-RU" altLang="ru-RU" dirty="0"/>
              <a:t>организованность  и другие свойства, необходимые для успешного учения.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539" y="1225239"/>
            <a:ext cx="11635409" cy="43274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01008" y="2596272"/>
            <a:ext cx="5923721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???</a:t>
            </a:r>
            <a:endParaRPr lang="ru-RU" sz="1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8256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569843" y="277814"/>
            <a:ext cx="11224592" cy="8651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Особенности неуспевающих учащихся</a:t>
            </a:r>
            <a:r>
              <a:rPr lang="ru-RU" alt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alt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569843" y="1361870"/>
            <a:ext cx="11582400" cy="4707626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b="1" dirty="0" smtClean="0"/>
              <a:t>низкий уровень знаний</a:t>
            </a:r>
            <a:r>
              <a:rPr lang="ru-RU" altLang="ru-RU" sz="2400" dirty="0" smtClean="0"/>
              <a:t>, как следствие этого низкий уровень интеллектуального развития </a:t>
            </a:r>
          </a:p>
          <a:p>
            <a:pPr eaLnBrk="1" hangingPunct="1"/>
            <a:r>
              <a:rPr lang="ru-RU" altLang="ru-RU" sz="2400" b="1" dirty="0" smtClean="0"/>
              <a:t>отсутствие</a:t>
            </a:r>
            <a:r>
              <a:rPr lang="ru-RU" altLang="ru-RU" sz="2400" dirty="0" smtClean="0"/>
              <a:t> познавательного </a:t>
            </a:r>
            <a:r>
              <a:rPr lang="ru-RU" altLang="ru-RU" sz="2400" b="1" dirty="0" smtClean="0"/>
              <a:t>интереса</a:t>
            </a:r>
            <a:r>
              <a:rPr lang="ru-RU" altLang="ru-RU" sz="2400" dirty="0" smtClean="0"/>
              <a:t> </a:t>
            </a:r>
          </a:p>
          <a:p>
            <a:pPr eaLnBrk="1" hangingPunct="1"/>
            <a:r>
              <a:rPr lang="ru-RU" altLang="ru-RU" sz="2400" b="1" dirty="0" smtClean="0"/>
              <a:t>не сформированы </a:t>
            </a:r>
            <a:r>
              <a:rPr lang="ru-RU" altLang="ru-RU" sz="2400" dirty="0" smtClean="0"/>
              <a:t>элементарные организационные навыки </a:t>
            </a:r>
          </a:p>
          <a:p>
            <a:pPr eaLnBrk="1" hangingPunct="1"/>
            <a:r>
              <a:rPr lang="ru-RU" altLang="ru-RU" sz="2400" b="1" dirty="0" smtClean="0"/>
              <a:t>учащиеся требуют индивидуального подхода </a:t>
            </a:r>
            <a:r>
              <a:rPr lang="ru-RU" altLang="ru-RU" sz="2400" dirty="0" smtClean="0"/>
              <a:t>с психологической и педагогической (в плане обучения) точки зрения</a:t>
            </a:r>
          </a:p>
          <a:p>
            <a:r>
              <a:rPr lang="ru-RU" altLang="ru-RU" sz="2400" b="1" dirty="0" smtClean="0"/>
              <a:t>нет опоры на родителей </a:t>
            </a:r>
            <a:r>
              <a:rPr lang="ru-RU" altLang="ru-RU" sz="2400" dirty="0" smtClean="0"/>
              <a:t>как союзников учителя – предметника </a:t>
            </a:r>
          </a:p>
          <a:p>
            <a:r>
              <a:rPr lang="ru-RU" altLang="ru-RU" sz="2400" dirty="0" smtClean="0"/>
              <a:t>дети, в основном, из </a:t>
            </a:r>
            <a:r>
              <a:rPr lang="ru-RU" altLang="ru-RU" sz="2400" b="1" dirty="0" smtClean="0"/>
              <a:t>асоциальных семей</a:t>
            </a:r>
            <a:r>
              <a:rPr lang="ru-RU" altLang="ru-RU" sz="2400" dirty="0" smtClean="0"/>
              <a:t> </a:t>
            </a:r>
          </a:p>
          <a:p>
            <a:r>
              <a:rPr lang="ru-RU" altLang="ru-RU" sz="2400" b="1" dirty="0" smtClean="0"/>
              <a:t>отсутствие</a:t>
            </a:r>
            <a:r>
              <a:rPr lang="ru-RU" altLang="ru-RU" sz="2400" dirty="0" smtClean="0"/>
              <a:t> адекватной </a:t>
            </a:r>
            <a:r>
              <a:rPr lang="ru-RU" altLang="ru-RU" sz="2400" b="1" dirty="0" smtClean="0"/>
              <a:t>самооценки</a:t>
            </a:r>
            <a:r>
              <a:rPr lang="ru-RU" altLang="ru-RU" sz="2400" dirty="0" smtClean="0"/>
              <a:t> со стороны учащихся </a:t>
            </a:r>
          </a:p>
          <a:p>
            <a:r>
              <a:rPr lang="ru-RU" altLang="ru-RU" sz="2400" dirty="0" smtClean="0"/>
              <a:t>частые </a:t>
            </a:r>
            <a:r>
              <a:rPr lang="ru-RU" altLang="ru-RU" sz="2400" b="1" dirty="0" smtClean="0"/>
              <a:t>пропуски уроков без уважительной причины</a:t>
            </a:r>
            <a:r>
              <a:rPr lang="ru-RU" altLang="ru-RU" sz="2400" dirty="0" smtClean="0"/>
              <a:t>, что приводит к отсутствию системы в знаниях и как следствие этого - низкий уровень интеллекта</a:t>
            </a:r>
          </a:p>
          <a:p>
            <a:pPr eaLnBrk="1" hangingPunct="1"/>
            <a:r>
              <a:rPr lang="ru-RU" altLang="ru-RU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0449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uch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5278438"/>
            <a:ext cx="92964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rgbClr val="FFFF00"/>
                </a:solidFill>
              </a:rPr>
              <a:t>«ЖЕСТКИЙ ТРЕУГОЛЬНИК»</a:t>
            </a:r>
            <a:r>
              <a:rPr lang="ru-RU" sz="54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1508" name="Содержимое 3"/>
          <p:cNvPicPr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63" y="1573214"/>
            <a:ext cx="8242301" cy="4662487"/>
          </a:xfrm>
        </p:spPr>
      </p:pic>
      <p:pic>
        <p:nvPicPr>
          <p:cNvPr id="21509" name="Picture 6" descr="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1214439"/>
            <a:ext cx="2995612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3008038" y="220665"/>
            <a:ext cx="6929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ЖЕСТКИЙ ТРЕУГОЛЬНИК»</a:t>
            </a:r>
            <a:r>
              <a:rPr lang="ru-RU" alt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539" y="220665"/>
            <a:ext cx="11635409" cy="66373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01008" y="2596272"/>
            <a:ext cx="5923721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???</a:t>
            </a:r>
            <a:endParaRPr lang="ru-RU" sz="1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868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78735352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1487488"/>
            <a:ext cx="5376863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uch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5278438"/>
            <a:ext cx="92964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Object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714376"/>
            <a:ext cx="2857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2533" name="Picture 5" descr="D:\Рабочий стол\презент\Флэшки\Флэшки 2\школа и дети\school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642938"/>
            <a:ext cx="2786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2381251" y="214314"/>
            <a:ext cx="2786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FF0000"/>
                </a:solidFill>
                <a:latin typeface="Arial Black" panose="020B0A04020102020204" pitchFamily="34" charset="0"/>
              </a:rPr>
              <a:t>Учитель 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8167689" y="214314"/>
            <a:ext cx="235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FF0000"/>
                </a:solidFill>
                <a:latin typeface="Arial Black" panose="020B0A04020102020204" pitchFamily="34" charset="0"/>
              </a:rPr>
              <a:t>Ученик</a:t>
            </a:r>
            <a:r>
              <a:rPr lang="ru-RU" altLang="ru-RU" sz="200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5167313" y="1357313"/>
            <a:ext cx="1928812" cy="857250"/>
          </a:xfrm>
          <a:prstGeom prst="left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657977" y="3575844"/>
            <a:ext cx="469913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нужны знания, но при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этом не прикладывает усилий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46423" y="3195658"/>
            <a:ext cx="564356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учитель ставит “2” –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проблемы с администрацией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и классным руководителем;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учитель ставит “3” - но знаний  у учащихся нет. </a:t>
            </a:r>
          </a:p>
        </p:txBody>
      </p:sp>
    </p:spTree>
    <p:extLst>
      <p:ext uri="{BB962C8B-B14F-4D97-AF65-F5344CB8AC3E}">
        <p14:creationId xmlns:p14="http://schemas.microsoft.com/office/powerpoint/2010/main" val="22547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78735352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4" y="633413"/>
            <a:ext cx="5375275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8" descr="uch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5278438"/>
            <a:ext cx="92964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517650" y="249930"/>
            <a:ext cx="2786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Родители</a:t>
            </a:r>
            <a:r>
              <a:rPr lang="ru-RU" altLang="ru-RU" sz="280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8559799" y="188468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Учитель</a:t>
            </a:r>
            <a:r>
              <a:rPr lang="ru-RU" alt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595813" y="214314"/>
            <a:ext cx="2857500" cy="64293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80673" y="4164202"/>
            <a:ext cx="4572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 нужно, чтобы у ребенка были знания, но при этом нет контроля и помощи детям с их стороны;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81807" y="2637028"/>
            <a:ext cx="457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учитель, по мнению родителей, выступает в роли “монстра”, “надзирателя”;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269357" y="964409"/>
            <a:ext cx="349857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учителя иногда отчитывают родителей даже в присутствии ребенка, при этом не всегда давая конкретные советы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99295" y="964409"/>
            <a:ext cx="4572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 в свою очередь  обвиняют  учителей в некомпетентности в присутствии детей;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309768" y="3794298"/>
            <a:ext cx="32146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сами учителя не всегда видят выход из создавшейся конфликтной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18433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78735352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420689"/>
            <a:ext cx="4370388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8" descr="uch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5278438"/>
            <a:ext cx="92964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BD0715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4071939"/>
            <a:ext cx="30702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Object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8625"/>
            <a:ext cx="28384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2524126" y="3571876"/>
            <a:ext cx="1857375" cy="43021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>
                <a:solidFill>
                  <a:srgbClr val="FF0000"/>
                </a:solidFill>
                <a:latin typeface="Arial Black" panose="020B0A04020102020204" pitchFamily="34" charset="0"/>
              </a:rPr>
              <a:t>Учитель 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6667501" y="500063"/>
            <a:ext cx="2714625" cy="43021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>
                <a:solidFill>
                  <a:srgbClr val="FF0000"/>
                </a:solidFill>
                <a:latin typeface="Arial Black" panose="020B0A04020102020204" pitchFamily="34" charset="0"/>
              </a:rPr>
              <a:t>Администрация </a:t>
            </a:r>
          </a:p>
        </p:txBody>
      </p:sp>
      <p:sp>
        <p:nvSpPr>
          <p:cNvPr id="10" name="Двойная стрелка влево/вверх 9"/>
          <p:cNvSpPr/>
          <p:nvPr/>
        </p:nvSpPr>
        <p:spPr>
          <a:xfrm rot="10800000">
            <a:off x="4095751" y="1857375"/>
            <a:ext cx="3357563" cy="1428750"/>
          </a:xfrm>
          <a:prstGeom prst="leftUp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288088" y="3321049"/>
            <a:ext cx="45259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требует :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хороших знаний учащихся;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высоких показателей;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бесконфликтных отношений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учениками и родителями</a:t>
            </a:r>
            <a:r>
              <a:rPr lang="en-US" altLang="ru-RU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00063" y="286730"/>
            <a:ext cx="55498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Что остается делать учителю,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если  классы у него слабые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и он ещё и классный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руководитель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этих классах ?</a:t>
            </a:r>
            <a:endParaRPr lang="ru-RU" alt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4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ject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031" y="1637093"/>
            <a:ext cx="31797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3073" y="290512"/>
            <a:ext cx="5357813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3300"/>
                </a:solidFill>
              </a:rPr>
              <a:t>Учителю становится “тоскливо” от “безысходности”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66026" y="1563550"/>
            <a:ext cx="4857750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3300"/>
                </a:solidFill>
              </a:rPr>
              <a:t>У учителя опускаются руки, </a:t>
            </a:r>
          </a:p>
          <a:p>
            <a:pPr>
              <a:defRPr/>
            </a:pPr>
            <a:r>
              <a:rPr lang="ru-RU" sz="2400" b="1" dirty="0">
                <a:solidFill>
                  <a:srgbClr val="FF3300"/>
                </a:solidFill>
              </a:rPr>
              <a:t>нет желания идти на работу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66026" y="3087965"/>
            <a:ext cx="4572000" cy="1200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Ученик предпочитает улицу, случайных знакомых, «вредные привычки» занятиям в школе </a:t>
            </a:r>
          </a:p>
        </p:txBody>
      </p:sp>
      <p:pic>
        <p:nvPicPr>
          <p:cNvPr id="9" name="Picture 6" descr="10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40" y="4699347"/>
            <a:ext cx="273526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7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2024063" y="571500"/>
            <a:ext cx="8183562" cy="5715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достижения высокой </a:t>
            </a:r>
            <a:r>
              <a:rPr lang="ru-RU" alt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успеваемости </a:t>
            </a:r>
            <a:endParaRPr lang="ru-RU" alt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1" name="Picture 8" descr="uch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5138738"/>
            <a:ext cx="92964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15617" y="1571625"/>
            <a:ext cx="1069450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правильное раскрытие причин неуспеваемости и определение путей ее ликвидации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высокое качество уроков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различных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методов в обучении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 членов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семьи с педагогическим коллективом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четко поставленный контроль за учебным процессом.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0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885" y="1766207"/>
            <a:ext cx="11595652" cy="2453640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  <a:r>
              <a:rPr lang="ru-RU" sz="2400" b="1" i="1" dirty="0" smtClean="0"/>
              <a:t> 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-Составление теста </a:t>
            </a:r>
            <a:r>
              <a:rPr lang="ru-RU" sz="2400" b="1" i="1" dirty="0"/>
              <a:t>для определения </a:t>
            </a:r>
            <a:r>
              <a:rPr lang="ru-RU" sz="2400" b="1" i="1" dirty="0" smtClean="0"/>
              <a:t>уровней обучаемости и  </a:t>
            </a:r>
            <a:r>
              <a:rPr lang="ru-RU" sz="2400" b="1" i="1" dirty="0" err="1" smtClean="0"/>
              <a:t>обученности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</a:t>
            </a:r>
            <a:r>
              <a:rPr lang="ru-RU" sz="2400" b="1" i="1" dirty="0" smtClean="0"/>
              <a:t>Проектирование плана </a:t>
            </a:r>
            <a:r>
              <a:rPr lang="ru-RU" sz="2400" b="1" i="1" dirty="0"/>
              <a:t>работы со слабоуспевающими и неуспевающими </a:t>
            </a:r>
            <a:r>
              <a:rPr lang="ru-RU" sz="2400" b="1" i="1" dirty="0" smtClean="0"/>
              <a:t>учащимися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65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Тема педсовета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331303" y="530226"/>
            <a:ext cx="11343861" cy="41878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ru-RU" altLang="ru-RU" sz="4000" b="1" dirty="0"/>
          </a:p>
          <a:p>
            <a:pPr algn="ctr">
              <a:buFont typeface="Wingdings" panose="05000000000000000000" pitchFamily="2" charset="2"/>
              <a:buNone/>
            </a:pPr>
            <a:endParaRPr lang="ru-RU" altLang="ru-RU" sz="4000" b="1" dirty="0"/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4000" b="1" dirty="0">
                <a:solidFill>
                  <a:srgbClr val="002060"/>
                </a:solidFill>
              </a:rPr>
              <a:t>Об эффективности работы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4000" b="1" dirty="0">
                <a:solidFill>
                  <a:srgbClr val="002060"/>
                </a:solidFill>
              </a:rPr>
              <a:t> со слабоуспевающими учащимися</a:t>
            </a:r>
            <a:endParaRPr lang="ru-RU" altLang="ru-RU" sz="4000" dirty="0">
              <a:solidFill>
                <a:srgbClr val="002060"/>
              </a:solidFill>
            </a:endParaRPr>
          </a:p>
          <a:p>
            <a:endParaRPr lang="ru-RU" altLang="ru-RU" dirty="0" smtClean="0"/>
          </a:p>
        </p:txBody>
      </p:sp>
      <p:pic>
        <p:nvPicPr>
          <p:cNvPr id="34820" name="Picture 8" descr="uch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5278438"/>
            <a:ext cx="92964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"/>
            <a:ext cx="152241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 descr="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9" y="3429000"/>
            <a:ext cx="276383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5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522" y="36582"/>
            <a:ext cx="12059478" cy="152676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Обучаемость – </a:t>
            </a:r>
            <a:r>
              <a:rPr lang="ru-RU" sz="2400" b="1" i="1" dirty="0" smtClean="0"/>
              <a:t>индивидуальные показатели качества и скорости усвоения знаний, умений в процессе обучения. В основе обучаемости лежит уровень развития познавательных процессов ( восприятие, мышление, внимание, память, воображение, речь)</a:t>
            </a:r>
            <a:endParaRPr lang="ru-RU" sz="2400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2522" y="1563342"/>
            <a:ext cx="12059478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обучаемости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000" b="1" dirty="0" smtClean="0"/>
              <a:t>Творческий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b="1" dirty="0"/>
              <a:t>учащиеся обладают многосторонними способностями</a:t>
            </a:r>
            <a:r>
              <a:rPr lang="ru-RU" sz="2000" dirty="0"/>
              <a:t>, имеют высокую работоспособность, </a:t>
            </a:r>
            <a:r>
              <a:rPr lang="ru-RU" sz="2000" dirty="0" smtClean="0"/>
              <a:t>умеют </a:t>
            </a:r>
            <a:r>
              <a:rPr lang="ru-RU" sz="2000" dirty="0"/>
              <a:t>аргументировано доказывать свою точку зрения, свободно внедряют новые знания в систему уже сложившихся знаний, </a:t>
            </a:r>
            <a:r>
              <a:rPr lang="ru-RU" sz="2000" b="1" dirty="0"/>
              <a:t>легко переводят письменную речь в устную</a:t>
            </a:r>
            <a:r>
              <a:rPr lang="ru-RU" sz="2000" dirty="0"/>
              <a:t>, формируют новые обобщения, </a:t>
            </a:r>
            <a:r>
              <a:rPr lang="ru-RU" sz="2000" b="1" dirty="0"/>
              <a:t>предлагают новые выводы</a:t>
            </a:r>
            <a:r>
              <a:rPr lang="ru-RU" sz="2000" dirty="0"/>
              <a:t>, оригинальны в мышлении, </a:t>
            </a:r>
            <a:r>
              <a:rPr lang="ru-RU" sz="2000" b="1" dirty="0" smtClean="0"/>
              <a:t>обладают </a:t>
            </a:r>
            <a:r>
              <a:rPr lang="ru-RU" sz="2000" b="1" dirty="0"/>
              <a:t>большим словарным запасом</a:t>
            </a:r>
            <a:r>
              <a:rPr lang="ru-RU" sz="2000" dirty="0"/>
              <a:t>).</a:t>
            </a:r>
            <a:br>
              <a:rPr lang="ru-RU" sz="2000" dirty="0"/>
            </a:br>
            <a:endParaRPr lang="ru-RU" sz="2000" dirty="0"/>
          </a:p>
          <a:p>
            <a:r>
              <a:rPr lang="ru-RU" sz="2000" b="1" dirty="0" smtClean="0"/>
              <a:t>Продуктивный</a:t>
            </a:r>
            <a:r>
              <a:rPr lang="ru-RU" sz="2000" dirty="0" smtClean="0"/>
              <a:t> </a:t>
            </a:r>
            <a:r>
              <a:rPr lang="ru-RU" sz="2000" dirty="0"/>
              <a:t>( учащиеся осознают цель, </a:t>
            </a:r>
            <a:r>
              <a:rPr lang="ru-RU" sz="2000" b="1" dirty="0"/>
              <a:t>понимают возникшую проблему</a:t>
            </a:r>
            <a:r>
              <a:rPr lang="ru-RU" sz="2000" dirty="0"/>
              <a:t>, </a:t>
            </a:r>
            <a:r>
              <a:rPr lang="ru-RU" sz="2000" b="1" dirty="0"/>
              <a:t>планируют содержание и структуру своей деятельности</a:t>
            </a:r>
            <a:r>
              <a:rPr lang="ru-RU" sz="2000" dirty="0"/>
              <a:t>, легко составляют план последовательности действий, находят новые приемы решения проблемы, умеют выбрать оптимальные пути решения, </a:t>
            </a:r>
            <a:r>
              <a:rPr lang="ru-RU" sz="2000" b="1" dirty="0"/>
              <a:t>моделируют ход суждения</a:t>
            </a:r>
            <a:r>
              <a:rPr lang="ru-RU" sz="2000" dirty="0"/>
              <a:t>, имеют знания и умения по самообразованию).</a:t>
            </a:r>
            <a:br>
              <a:rPr lang="ru-RU" sz="2000" dirty="0"/>
            </a:br>
            <a:endParaRPr lang="ru-RU" sz="2000" dirty="0"/>
          </a:p>
          <a:p>
            <a:r>
              <a:rPr lang="ru-RU" sz="2000" b="1" dirty="0" smtClean="0"/>
              <a:t>Репродуктивно-творческий</a:t>
            </a:r>
            <a:r>
              <a:rPr lang="ru-RU" sz="2000" dirty="0" smtClean="0"/>
              <a:t> </a:t>
            </a:r>
            <a:r>
              <a:rPr lang="ru-RU" sz="2000" dirty="0"/>
              <a:t>( учащиеся </a:t>
            </a:r>
            <a:r>
              <a:rPr lang="ru-RU" sz="2000" b="1" dirty="0"/>
              <a:t>умеют делать простые обобщения</a:t>
            </a:r>
            <a:r>
              <a:rPr lang="ru-RU" sz="2000" dirty="0"/>
              <a:t>, </a:t>
            </a:r>
            <a:r>
              <a:rPr lang="ru-RU" sz="2000" dirty="0" smtClean="0"/>
              <a:t>овладевают </a:t>
            </a:r>
            <a:r>
              <a:rPr lang="ru-RU" sz="2000" dirty="0"/>
              <a:t>материалом в том объеме, который имеется в учебнике, не внося нового; учебные задания первоначально выполняют на </a:t>
            </a:r>
            <a:r>
              <a:rPr lang="ru-RU" sz="2000" b="1" dirty="0"/>
              <a:t>уровне копирования</a:t>
            </a:r>
            <a:r>
              <a:rPr lang="ru-RU" sz="2000" dirty="0"/>
              <a:t>, в процессе закрепления проявляют догадливость, </a:t>
            </a:r>
            <a:r>
              <a:rPr lang="ru-RU" sz="2000" dirty="0" smtClean="0"/>
              <a:t>сообразительность; </a:t>
            </a:r>
            <a:r>
              <a:rPr lang="ru-RU" sz="2000" dirty="0"/>
              <a:t>принимают участие в решении проблемы, но </a:t>
            </a:r>
            <a:r>
              <a:rPr lang="ru-RU" sz="2000" b="1" dirty="0"/>
              <a:t>самостоятельно преобразовать её не могут</a:t>
            </a:r>
            <a:r>
              <a:rPr lang="ru-RU" sz="2000" dirty="0"/>
              <a:t>, умеют работать с несколькими информационными источниками).</a:t>
            </a:r>
          </a:p>
          <a:p>
            <a:pPr marL="0" indent="0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72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352" y="159064"/>
            <a:ext cx="10515600" cy="7038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уровня обучаемости 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095718"/>
              </p:ext>
            </p:extLst>
          </p:nvPr>
        </p:nvGraphicFramePr>
        <p:xfrm>
          <a:off x="289774" y="818056"/>
          <a:ext cx="11792755" cy="5938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8418"/>
                <a:gridCol w="8010659"/>
                <a:gridCol w="2603678"/>
              </a:tblGrid>
              <a:tr h="4314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Уровень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Деятельность ученика по усвоению материала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Время </a:t>
                      </a:r>
                      <a:r>
                        <a:rPr lang="ru-RU" sz="20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усвоение материала 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02155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усваивает материал после длительной тренировочной работы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в полном объёме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затрудняется выделить существенное,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делает это после общих упражнений со всем классом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выполняет задания преимущественно по образцам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усвоение материала требуется длительное время</a:t>
                      </a:r>
                      <a:endParaRPr lang="ru-RU" sz="2000" dirty="0"/>
                    </a:p>
                  </a:txBody>
                  <a:tcPr/>
                </a:tc>
              </a:tr>
              <a:tr h="1840146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усваивает новый материал после определённого объёма тренировочной работы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выделяет основное, существенное не сразу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необходимых упражнений, умеет видеть в частном общее овладев знаниями и способами действий, переносит их в новые ситуации  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достижения высокого уровня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знаний ему требуется более длительное время</a:t>
                      </a:r>
                      <a:endParaRPr lang="ru-RU" sz="2000" dirty="0"/>
                    </a:p>
                  </a:txBody>
                  <a:tcPr/>
                </a:tc>
              </a:tr>
              <a:tr h="1383001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свободно усваивает материал, 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владеет умственными операциями, умеет выделять главное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способен самостоятельно развивать раскрываемые на уроке положения, 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легко переносит знания в новые ситуации,. 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короткое время достигает высокого уровня знаний и способов их добывания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9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62" y="184821"/>
            <a:ext cx="11475076" cy="1141703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изучения уровня ОБУЧАЕМОСТИ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>(</a:t>
            </a:r>
            <a:r>
              <a:rPr lang="ru-RU" sz="2400" i="1" dirty="0" smtClean="0"/>
              <a:t>уровень </a:t>
            </a:r>
            <a:r>
              <a:rPr lang="ru-RU" sz="2400" i="1" dirty="0"/>
              <a:t>обучаемости динамически изменяющийся параметр, зависящий как от наследственных задатков, так и от социальных </a:t>
            </a:r>
            <a:r>
              <a:rPr lang="ru-RU" sz="2400" i="1" dirty="0" smtClean="0"/>
              <a:t>условий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462" y="1465017"/>
            <a:ext cx="11322676" cy="20992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/>
              <a:t>Учитель выбирает небольшой по объёму новый учебный материал базисного характера на 7-8 минут в 5-8 классах или 9-11 минут в 9-11 </a:t>
            </a:r>
            <a:r>
              <a:rPr lang="ru-RU" sz="2000" dirty="0" smtClean="0"/>
              <a:t>классах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Учитель </a:t>
            </a:r>
            <a:r>
              <a:rPr lang="ru-RU" sz="2000" dirty="0"/>
              <a:t>пред изучением нового материала повторяет изученный раздел, необходимый для усвоения новых </a:t>
            </a:r>
            <a:r>
              <a:rPr lang="ru-RU" sz="2000" dirty="0" smtClean="0"/>
              <a:t>знаний</a:t>
            </a:r>
            <a:r>
              <a:rPr lang="ru-RU" sz="2000" dirty="0"/>
              <a:t> </a:t>
            </a: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Учитель </a:t>
            </a:r>
            <a:r>
              <a:rPr lang="ru-RU" sz="2000" dirty="0"/>
              <a:t>объясняет новый </a:t>
            </a:r>
            <a:r>
              <a:rPr lang="ru-RU" sz="2000" dirty="0" smtClean="0"/>
              <a:t>материал</a:t>
            </a:r>
            <a:r>
              <a:rPr lang="ru-RU" sz="2000" dirty="0"/>
              <a:t> </a:t>
            </a:r>
            <a:endParaRPr lang="ru-RU" sz="2000" dirty="0" smtClean="0"/>
          </a:p>
          <a:p>
            <a:pPr marL="0" indent="0">
              <a:buNone/>
            </a:pPr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8344" y="3371092"/>
            <a:ext cx="7843233" cy="32937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/>
          </a:p>
          <a:p>
            <a:r>
              <a:rPr lang="ru-RU" sz="2000" b="1" dirty="0" smtClean="0"/>
              <a:t>Задания </a:t>
            </a:r>
            <a:r>
              <a:rPr lang="ru-RU" sz="2000" b="1" dirty="0"/>
              <a:t>для самостоятельной работы учащихся:</a:t>
            </a: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 smtClean="0"/>
              <a:t>1. Напишите</a:t>
            </a:r>
            <a:r>
              <a:rPr lang="ru-RU" sz="2000" dirty="0"/>
              <a:t>, что вы узнали нового. </a:t>
            </a:r>
            <a:br>
              <a:rPr lang="ru-RU" sz="2000" dirty="0"/>
            </a:br>
            <a:r>
              <a:rPr lang="ru-RU" sz="2000" dirty="0" smtClean="0"/>
              <a:t>2. Ответьте </a:t>
            </a:r>
            <a:r>
              <a:rPr lang="ru-RU" sz="2000" dirty="0"/>
              <a:t>на вопрос по содержанию нового материала. </a:t>
            </a:r>
            <a:br>
              <a:rPr lang="ru-RU" sz="2000" dirty="0"/>
            </a:br>
            <a:r>
              <a:rPr lang="ru-RU" sz="2000" dirty="0" smtClean="0"/>
              <a:t>3. Выполните </a:t>
            </a:r>
            <a:r>
              <a:rPr lang="ru-RU" sz="2000" dirty="0"/>
              <a:t>задание по образцу. </a:t>
            </a:r>
            <a:br>
              <a:rPr lang="ru-RU" sz="2000" dirty="0"/>
            </a:br>
            <a:r>
              <a:rPr lang="ru-RU" sz="2000" dirty="0" smtClean="0"/>
              <a:t>4. Выполните </a:t>
            </a:r>
            <a:r>
              <a:rPr lang="ru-RU" sz="2000" dirty="0"/>
              <a:t>задание в изменённой ситуации </a:t>
            </a:r>
            <a:br>
              <a:rPr lang="ru-RU" sz="2000" dirty="0"/>
            </a:br>
            <a:r>
              <a:rPr lang="ru-RU" sz="2000" dirty="0" smtClean="0"/>
              <a:t>5. Примените </a:t>
            </a:r>
            <a:r>
              <a:rPr lang="ru-RU" sz="2000" dirty="0"/>
              <a:t>полученные знания в новой ситуации. </a:t>
            </a:r>
            <a:endParaRPr lang="ru-RU" sz="2000" dirty="0" smtClean="0"/>
          </a:p>
          <a:p>
            <a:r>
              <a:rPr lang="ru-RU" sz="2000" b="1" dirty="0"/>
              <a:t>Ключ к определению уровня обучаемости:</a:t>
            </a: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 smtClean="0"/>
              <a:t>Пять </a:t>
            </a:r>
            <a:r>
              <a:rPr lang="ru-RU" sz="2000" dirty="0"/>
              <a:t>заданий – </a:t>
            </a:r>
            <a:r>
              <a:rPr lang="ru-RU" sz="2000" b="1" i="1" dirty="0"/>
              <a:t>третий</a:t>
            </a:r>
            <a:r>
              <a:rPr lang="ru-RU" sz="2000" dirty="0"/>
              <a:t>, </a:t>
            </a:r>
            <a:r>
              <a:rPr lang="ru-RU" sz="2000" b="1" i="1" dirty="0" smtClean="0"/>
              <a:t>творческий</a:t>
            </a:r>
            <a:r>
              <a:rPr lang="ru-RU" sz="2000" dirty="0"/>
              <a:t> уровень обучаемости. </a:t>
            </a:r>
            <a:endParaRPr lang="ru-RU" sz="2000" dirty="0" smtClean="0"/>
          </a:p>
          <a:p>
            <a:r>
              <a:rPr lang="ru-RU" sz="2000" dirty="0" smtClean="0"/>
              <a:t>Четыре задания </a:t>
            </a:r>
            <a:r>
              <a:rPr lang="ru-RU" sz="2000" dirty="0"/>
              <a:t>– средний, </a:t>
            </a:r>
            <a:r>
              <a:rPr lang="ru-RU" sz="2000" b="1" i="1" dirty="0"/>
              <a:t>второй, прикладной</a:t>
            </a:r>
            <a:r>
              <a:rPr lang="ru-RU" sz="2000" dirty="0"/>
              <a:t> уровень. </a:t>
            </a:r>
            <a:endParaRPr lang="ru-RU" sz="2000" dirty="0" smtClean="0"/>
          </a:p>
          <a:p>
            <a:r>
              <a:rPr lang="ru-RU" sz="2000" dirty="0" smtClean="0"/>
              <a:t>Первые </a:t>
            </a:r>
            <a:r>
              <a:rPr lang="ru-RU" sz="2000" dirty="0"/>
              <a:t>три задания, то это </a:t>
            </a:r>
            <a:r>
              <a:rPr lang="ru-RU" sz="2000" b="1" i="1" dirty="0"/>
              <a:t>первый репродуктивный</a:t>
            </a:r>
            <a:r>
              <a:rPr lang="ru-RU" sz="2000" dirty="0"/>
              <a:t> уровень. 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437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1"/>
          <a:stretch/>
        </p:blipFill>
        <p:spPr bwMode="auto">
          <a:xfrm>
            <a:off x="8505093" y="1966421"/>
            <a:ext cx="2502877" cy="18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7853"/>
            <a:ext cx="10515600" cy="587911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«Механическое движение»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623" y="1210615"/>
            <a:ext cx="10515600" cy="5172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1. О чем вы узнали на уроке?</a:t>
            </a:r>
          </a:p>
          <a:p>
            <a:pPr marL="0" indent="0">
              <a:buNone/>
            </a:pPr>
            <a:r>
              <a:rPr lang="ru-RU" sz="2000" dirty="0"/>
              <a:t>2. Напишите определение </a:t>
            </a:r>
            <a:r>
              <a:rPr lang="ru-RU" sz="2000" dirty="0" smtClean="0"/>
              <a:t>траектория движения </a:t>
            </a:r>
            <a:r>
              <a:rPr lang="ru-RU" sz="2000" dirty="0"/>
              <a:t>так, как вы его запомнили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3. На рисунке представлена траектория движения жука из точки А в точку Е.                                      Измерьте путь пройденный жуком</a:t>
            </a:r>
          </a:p>
          <a:p>
            <a:pPr marL="0" indent="0">
              <a:buNone/>
            </a:pPr>
            <a:r>
              <a:rPr lang="ru-RU" sz="2000" dirty="0" smtClean="0"/>
              <a:t>4. Мальчик подбросил мяч вверх и снова поймал его.                                                                                                               Считая, что мяч поднялся на высоту 2,5 м, найдите путь мяча.</a:t>
            </a:r>
          </a:p>
          <a:p>
            <a:pPr marL="0" indent="0">
              <a:buNone/>
            </a:pPr>
            <a:r>
              <a:rPr lang="ru-RU" sz="2000" dirty="0" smtClean="0"/>
              <a:t>5</a:t>
            </a:r>
            <a:r>
              <a:rPr lang="ru-RU" sz="2000" dirty="0"/>
              <a:t>. </a:t>
            </a:r>
            <a:r>
              <a:rPr lang="ru-RU" sz="2000" dirty="0" smtClean="0"/>
              <a:t>Велосипедист движется по горизонтальной прямой дороге.                                                                       Нарисуйте </a:t>
            </a:r>
            <a:r>
              <a:rPr lang="ru-RU" sz="2400" dirty="0" smtClean="0"/>
              <a:t>траекторию </a:t>
            </a:r>
            <a:r>
              <a:rPr lang="ru-RU" sz="2000" dirty="0" smtClean="0"/>
              <a:t>движения точки А, отмеченной на колесе                                                   велосипеда во время движения велосипеда относительно человека,                                                стоящего на обочине дороги</a:t>
            </a:r>
            <a:r>
              <a:rPr lang="ru-RU" sz="2000" dirty="0"/>
              <a:t> 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819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«Ряд натуральных чисел»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1</a:t>
            </a:r>
            <a:r>
              <a:rPr lang="ru-RU" dirty="0" smtClean="0"/>
              <a:t>. </a:t>
            </a:r>
            <a:r>
              <a:rPr lang="ru-RU" sz="2000" dirty="0"/>
              <a:t>О чем вы узнали на уроке?</a:t>
            </a:r>
          </a:p>
          <a:p>
            <a:pPr marL="0" indent="0">
              <a:buNone/>
            </a:pPr>
            <a:r>
              <a:rPr lang="ru-RU" sz="2000" dirty="0"/>
              <a:t>2. Напишите </a:t>
            </a:r>
            <a:r>
              <a:rPr lang="ru-RU" sz="2000" dirty="0" smtClean="0"/>
              <a:t>определение ряд  натуральных  чисел так</a:t>
            </a:r>
            <a:r>
              <a:rPr lang="ru-RU" sz="2000" dirty="0"/>
              <a:t>, как вы его запомнили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3. Запишите цифрами числа пятьсот пять тысяч пятьсот пять, восемьсот тридцать  тысяч десять</a:t>
            </a:r>
          </a:p>
          <a:p>
            <a:pPr marL="0" indent="0">
              <a:buNone/>
            </a:pPr>
            <a:r>
              <a:rPr lang="ru-RU" sz="2000" dirty="0" smtClean="0"/>
              <a:t>4. Запишите числа в порядке возрастания</a:t>
            </a:r>
          </a:p>
          <a:p>
            <a:pPr marL="0" indent="0">
              <a:buNone/>
            </a:pPr>
            <a:r>
              <a:rPr lang="ru-RU" sz="2000" dirty="0" smtClean="0"/>
              <a:t>А) 73; 390; 2; 2370; 18; 108; 475</a:t>
            </a:r>
          </a:p>
          <a:p>
            <a:pPr marL="0" indent="0">
              <a:buNone/>
            </a:pPr>
            <a:r>
              <a:rPr lang="ru-RU" sz="2000" dirty="0" smtClean="0"/>
              <a:t>Б) 3981; 3081; 3901; 3980; 3891; 3091; 3801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5.</a:t>
            </a:r>
            <a:r>
              <a:rPr lang="ru-RU" sz="2000" dirty="0"/>
              <a:t> Некоторое натуральное число больше трех, обозначили буквой а. Запишите для числа а два предыдущих и три последующих натуральных числа.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6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4" y="31299"/>
            <a:ext cx="11121980" cy="1325563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Обученность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 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реально усвоенные знания, умения и навыки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314" y="1258954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Уровни </a:t>
            </a:r>
            <a:r>
              <a:rPr lang="ru-RU" sz="2400" b="1" dirty="0" err="1" smtClean="0"/>
              <a:t>обученности</a:t>
            </a:r>
            <a:r>
              <a:rPr lang="ru-RU" sz="2400" b="1" dirty="0" smtClean="0"/>
              <a:t>: </a:t>
            </a:r>
          </a:p>
          <a:p>
            <a:pPr marL="0" indent="0">
              <a:buNone/>
            </a:pPr>
            <a:r>
              <a:rPr lang="ru-RU" sz="2400" dirty="0" smtClean="0"/>
              <a:t>1) различение, </a:t>
            </a:r>
          </a:p>
          <a:p>
            <a:pPr marL="0" indent="0">
              <a:buNone/>
            </a:pPr>
            <a:r>
              <a:rPr lang="ru-RU" sz="2400" dirty="0" smtClean="0"/>
              <a:t>2) запоминание, </a:t>
            </a:r>
          </a:p>
          <a:p>
            <a:pPr marL="0" indent="0">
              <a:buNone/>
            </a:pPr>
            <a:r>
              <a:rPr lang="ru-RU" sz="2400" dirty="0" smtClean="0"/>
              <a:t>3) понимание, </a:t>
            </a:r>
          </a:p>
          <a:p>
            <a:pPr marL="0" indent="0">
              <a:buNone/>
            </a:pPr>
            <a:r>
              <a:rPr lang="ru-RU" sz="2400" dirty="0" smtClean="0"/>
              <a:t>4) умения (репродуктивные), </a:t>
            </a:r>
          </a:p>
          <a:p>
            <a:pPr marL="0" indent="0">
              <a:buNone/>
            </a:pPr>
            <a:r>
              <a:rPr lang="ru-RU" sz="2400" dirty="0" smtClean="0"/>
              <a:t>5) перенос (творческие умения).</a:t>
            </a:r>
          </a:p>
          <a:p>
            <a:endParaRPr lang="ru-RU" sz="2400" dirty="0"/>
          </a:p>
        </p:txBody>
      </p:sp>
      <p:pic>
        <p:nvPicPr>
          <p:cNvPr id="2050" name="Picture 2" descr="Картинки по запросу Уровни обучаемости+карти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26" y="2763150"/>
            <a:ext cx="6321873" cy="34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6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079" y="589252"/>
            <a:ext cx="10515600" cy="554109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</a:t>
            </a:r>
            <a:r>
              <a:rPr lang="ru-RU" i="1" dirty="0" smtClean="0"/>
              <a:t>азличение</a:t>
            </a:r>
            <a:r>
              <a:rPr lang="ru-RU" dirty="0"/>
              <a:t> – характеризуется тем, что ученик может отличить один объект (предмет) от другого по наиболее существенным признакам.</a:t>
            </a:r>
          </a:p>
          <a:p>
            <a:r>
              <a:rPr lang="ru-RU" dirty="0" smtClean="0"/>
              <a:t>З</a:t>
            </a:r>
            <a:r>
              <a:rPr lang="ru-RU" i="1" dirty="0" smtClean="0"/>
              <a:t>апоминание</a:t>
            </a:r>
            <a:r>
              <a:rPr lang="ru-RU" dirty="0"/>
              <a:t> – характеризуется тем, что ученик может пересказать содержание текста, правила, положения, теоретические утверждения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П</a:t>
            </a:r>
            <a:r>
              <a:rPr lang="ru-RU" i="1" dirty="0" smtClean="0"/>
              <a:t>онимание</a:t>
            </a:r>
            <a:r>
              <a:rPr lang="ru-RU" dirty="0" smtClean="0"/>
              <a:t>. Ученик может устанавливать причинно-следственные связи явлений, событий фактов; свободно вывести причину и следствие.</a:t>
            </a:r>
          </a:p>
          <a:p>
            <a:r>
              <a:rPr lang="ru-RU" dirty="0" smtClean="0"/>
              <a:t>У</a:t>
            </a:r>
            <a:r>
              <a:rPr lang="ru-RU" i="1" dirty="0" smtClean="0"/>
              <a:t>ровень умений (репродуктивных).</a:t>
            </a:r>
            <a:r>
              <a:rPr lang="ru-RU" dirty="0" smtClean="0"/>
              <a:t> Он характеризуется тем, что ученик владеет закреплёнными способами применений знаний на практике.</a:t>
            </a:r>
          </a:p>
          <a:p>
            <a:r>
              <a:rPr lang="ru-RU" dirty="0" smtClean="0"/>
              <a:t>П</a:t>
            </a:r>
            <a:r>
              <a:rPr lang="ru-RU" i="1" dirty="0" smtClean="0"/>
              <a:t>еренос – это уровень творческих умений,</a:t>
            </a:r>
            <a:r>
              <a:rPr lang="ru-RU" dirty="0" smtClean="0"/>
              <a:t> когда учащиеся могут использовать знания, умения в нестандартных учебных ситуациях.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1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75" y="219353"/>
            <a:ext cx="11847442" cy="111911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определения уровня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обученности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П.И. Третьякову)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931" y="1775792"/>
            <a:ext cx="11463130" cy="4359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/>
              <a:t>Цели диагностики: </a:t>
            </a: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оптимизировать процесс индивидуального </a:t>
            </a:r>
            <a:r>
              <a:rPr lang="ru-RU" dirty="0" smtClean="0"/>
              <a:t>обучения 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определить результаты деятельности участника педагогического процесса и качество </a:t>
            </a:r>
            <a:r>
              <a:rPr lang="ru-RU" dirty="0" smtClean="0"/>
              <a:t>образования 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свести к минимуму ошибки, которые могут быть допущены в процессе </a:t>
            </a:r>
            <a:r>
              <a:rPr lang="ru-RU" dirty="0" smtClean="0"/>
              <a:t>обучения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1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определения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обученности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П.И. Третьякову)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95" y="1690688"/>
            <a:ext cx="11940209" cy="4703556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ru-RU" sz="2000" b="1" dirty="0" smtClean="0"/>
              <a:t>Цель – определить перспективу в обучении школьников. </a:t>
            </a:r>
          </a:p>
          <a:p>
            <a:pPr marL="0" indent="0" fontAlgn="t">
              <a:buNone/>
            </a:pPr>
            <a:r>
              <a:rPr lang="ru-RU" sz="2000" dirty="0" smtClean="0"/>
              <a:t>В процессе определения зон актуального и ближайшего развития </a:t>
            </a:r>
            <a:r>
              <a:rPr lang="ru-RU" sz="2000" b="1" dirty="0" smtClean="0"/>
              <a:t>учитель выполняет следующие действия</a:t>
            </a:r>
            <a:r>
              <a:rPr lang="ru-RU" sz="2000" dirty="0" smtClean="0"/>
              <a:t>: </a:t>
            </a:r>
          </a:p>
          <a:p>
            <a:pPr marL="0" indent="0" fontAlgn="t">
              <a:buNone/>
            </a:pPr>
            <a:r>
              <a:rPr lang="ru-RU" sz="2000" dirty="0" smtClean="0"/>
              <a:t>1) Выбирает небольшой по объёму материал базисного характера на 7 – 8 минут (это минимальное рефлексивное время прохождения самосознания до </a:t>
            </a:r>
            <a:r>
              <a:rPr lang="ru-RU" sz="2000" dirty="0" err="1" smtClean="0"/>
              <a:t>саморегуляции</a:t>
            </a:r>
            <a:r>
              <a:rPr lang="ru-RU" sz="2000" dirty="0" smtClean="0"/>
              <a:t>),  объясняет его; </a:t>
            </a:r>
          </a:p>
          <a:p>
            <a:pPr marL="0" indent="0" fontAlgn="t">
              <a:buNone/>
            </a:pPr>
            <a:r>
              <a:rPr lang="ru-RU" sz="2000" dirty="0" smtClean="0"/>
              <a:t>2) показывает образец применения нового знания; </a:t>
            </a:r>
          </a:p>
          <a:p>
            <a:pPr marL="0" indent="0" fontAlgn="t">
              <a:buNone/>
            </a:pPr>
            <a:r>
              <a:rPr lang="ru-RU" sz="2000" dirty="0" smtClean="0"/>
              <a:t>3) проводит проверочную самостоятельную работу, аналогично предыдущим.</a:t>
            </a:r>
          </a:p>
          <a:p>
            <a:pPr marL="0" indent="0" fontAlgn="t">
              <a:buNone/>
            </a:pPr>
            <a:r>
              <a:rPr lang="ru-RU" sz="2000" b="1" i="1" dirty="0"/>
              <a:t>Ключ. </a:t>
            </a:r>
            <a:r>
              <a:rPr lang="ru-RU" sz="2000" b="1" dirty="0"/>
              <a:t>Если ученик без труда справляется</a:t>
            </a:r>
            <a:r>
              <a:rPr lang="ru-RU" sz="2000" dirty="0"/>
              <a:t>, то он находится в </a:t>
            </a:r>
            <a:r>
              <a:rPr lang="ru-RU" sz="2000" b="1" dirty="0"/>
              <a:t>зоне актуального развития </a:t>
            </a:r>
            <a:r>
              <a:rPr lang="ru-RU" sz="2000" dirty="0"/>
              <a:t>(ЗАР), если </a:t>
            </a:r>
            <a:r>
              <a:rPr lang="ru-RU" sz="2000" b="1" dirty="0"/>
              <a:t>испытывает затруднения </a:t>
            </a:r>
            <a:r>
              <a:rPr lang="ru-RU" sz="2000" dirty="0"/>
              <a:t>– в </a:t>
            </a:r>
            <a:r>
              <a:rPr lang="ru-RU" sz="2000" b="1" dirty="0"/>
              <a:t>зоне ближайшего развития </a:t>
            </a:r>
            <a:r>
              <a:rPr lang="ru-RU" sz="2000" dirty="0"/>
              <a:t>(ЗБР)</a:t>
            </a:r>
          </a:p>
          <a:p>
            <a:pPr marL="0" indent="0" fontAlgn="t">
              <a:buNone/>
            </a:pPr>
            <a:r>
              <a:rPr lang="ru-RU" sz="2000" b="1" dirty="0" smtClean="0"/>
              <a:t>4) Самостоятельная </a:t>
            </a:r>
            <a:r>
              <a:rPr lang="ru-RU" sz="2000" b="1" dirty="0"/>
              <a:t>работа планируется на 10 минут</a:t>
            </a:r>
            <a:r>
              <a:rPr lang="ru-RU" sz="2000" dirty="0"/>
              <a:t>, </a:t>
            </a: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29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848139" y="192985"/>
            <a:ext cx="1094629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 dirty="0"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Неуспевающий ученик-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latin typeface="Monotype Corsiva" panose="03010101010201010101" pitchFamily="66" charset="0"/>
              </a:rPr>
              <a:t>это </a:t>
            </a:r>
            <a:r>
              <a:rPr lang="ru-RU" altLang="ru-RU" sz="3600" dirty="0">
                <a:latin typeface="Monotype Corsiva" panose="03010101010201010101" pitchFamily="66" charset="0"/>
              </a:rPr>
              <a:t>ребенок, который не может продемонстрировать тот уровень знаний, умений, скорость мышления и выполнения операций, который  показывают обучающиеся рядом с ним дети.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            </a:t>
            </a:r>
            <a:r>
              <a:rPr lang="ru-RU" altLang="ru-RU" sz="3600" dirty="0">
                <a:latin typeface="Monotype Corsiva" panose="03010101010201010101" pitchFamily="66" charset="0"/>
              </a:rPr>
              <a:t>И. П. </a:t>
            </a:r>
            <a:r>
              <a:rPr lang="ru-RU" altLang="ru-RU" sz="3600" dirty="0" err="1" smtClean="0">
                <a:latin typeface="Monotype Corsiva" panose="03010101010201010101" pitchFamily="66" charset="0"/>
              </a:rPr>
              <a:t>Подласый</a:t>
            </a:r>
            <a:endParaRPr lang="ru-RU" altLang="ru-RU" sz="3600" dirty="0"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AC2ACFD-F89A-4DD1-BD9A-9F43FCBF75CB}" type="slidenum">
              <a:rPr lang="ru-RU" altLang="ru-RU" sz="1400">
                <a:solidFill>
                  <a:schemeClr val="tx2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4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14751"/>
            <a:ext cx="240188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003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2" y="90152"/>
            <a:ext cx="11706895" cy="14136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для определения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обученности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>(</a:t>
            </a:r>
            <a:r>
              <a:rPr lang="ru-RU" sz="2400" i="1" dirty="0" smtClean="0"/>
              <a:t>цель </a:t>
            </a:r>
            <a:r>
              <a:rPr lang="ru-RU" sz="2400" i="1" dirty="0"/>
              <a:t>– выявить владение умениями выполнять самостоятельную работу разного уровня сложности, спроектировать программу коррекции познавательной деятельности каждого </a:t>
            </a:r>
            <a:r>
              <a:rPr lang="ru-RU" sz="2400" i="1" dirty="0" smtClean="0"/>
              <a:t>ученика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376573"/>
              </p:ext>
            </p:extLst>
          </p:nvPr>
        </p:nvGraphicFramePr>
        <p:xfrm>
          <a:off x="193181" y="1503764"/>
          <a:ext cx="11706895" cy="50804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50252"/>
                <a:gridCol w="3056643"/>
              </a:tblGrid>
              <a:tr h="37371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9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Сравни, выбери, сопоставь, найди лишнее…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 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-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различение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901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Воспроизведи, нарисуй, напиши, перескажи товарищу…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 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-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воспроизведение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262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Отчего, почему, зачем, в связи с чем, установи причинно-следственные связи, что может быть общего, выдели единичное, обобщи…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 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-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понимание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074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Выполни по образцу, по правилу, по формуле, перескажи, сопоставляя что-то с чем-то, какие-то свойства…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 –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умений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(репродуктивных)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737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Сочини, придумай, спроектируй, смоделируй, докажи, разыграй, выведи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 уровень –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перенос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(творческие умения)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1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таблица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50446"/>
              </p:ext>
            </p:extLst>
          </p:nvPr>
        </p:nvGraphicFramePr>
        <p:xfrm>
          <a:off x="838200" y="2315956"/>
          <a:ext cx="10515600" cy="1920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 smtClean="0">
                          <a:effectLst/>
                        </a:rPr>
                        <a:t>Ф.И</a:t>
                      </a:r>
                      <a:endParaRPr lang="ru-RU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>
                          <a:effectLst/>
                        </a:rPr>
                        <a:t>Выполнено без ошибок</a:t>
                      </a:r>
                    </a:p>
                    <a:p>
                      <a:pPr algn="ctr" fontAlgn="t"/>
                      <a:r>
                        <a:rPr lang="ru-RU" sz="2400" dirty="0" smtClean="0">
                          <a:effectLst/>
                        </a:rPr>
                        <a:t>в </a:t>
                      </a:r>
                      <a:r>
                        <a:rPr lang="ru-RU" sz="2400" dirty="0">
                          <a:effectLst/>
                        </a:rPr>
                        <a:t>контрольное время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>
                          <a:effectLst/>
                        </a:rPr>
                        <a:t>Выполнено</a:t>
                      </a:r>
                    </a:p>
                    <a:p>
                      <a:pPr algn="ctr" fontAlgn="t"/>
                      <a:r>
                        <a:rPr lang="ru-RU" sz="2400">
                          <a:effectLst/>
                        </a:rPr>
                        <a:t> без ошибок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>
                          <a:effectLst/>
                        </a:rPr>
                        <a:t>Имеются</a:t>
                      </a:r>
                    </a:p>
                    <a:p>
                      <a:pPr algn="ctr" fontAlgn="t"/>
                      <a:r>
                        <a:rPr lang="ru-RU" sz="2400">
                          <a:effectLst/>
                        </a:rPr>
                        <a:t>ошибки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>
                          <a:effectLst/>
                        </a:rPr>
                        <a:t>Выводы</a:t>
                      </a:r>
                    </a:p>
                    <a:p>
                      <a:pPr algn="ctr" fontAlgn="t"/>
                      <a:r>
                        <a:rPr lang="ru-RU" sz="2400" dirty="0">
                          <a:effectLst/>
                        </a:rPr>
                        <a:t>о ЗАР и ЗБР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30" y="145774"/>
            <a:ext cx="12006470" cy="521923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Ключ.</a:t>
            </a:r>
            <a:r>
              <a:rPr lang="ru-RU" sz="2400" i="1" dirty="0" smtClean="0"/>
              <a:t> </a:t>
            </a:r>
            <a:r>
              <a:rPr lang="ru-RU" sz="2400" dirty="0" smtClean="0"/>
              <a:t>Учитель знакомит учеников с вариантами работы и критериями оценки.</a:t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242834"/>
              </p:ext>
            </p:extLst>
          </p:nvPr>
        </p:nvGraphicFramePr>
        <p:xfrm>
          <a:off x="632138" y="460231"/>
          <a:ext cx="10515600" cy="17010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7800"/>
                <a:gridCol w="5257800"/>
              </a:tblGrid>
              <a:tr h="5123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Выполнено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Оценка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1, 2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«3»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2, 3, 4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«4»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4, 5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«5»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7029" y="2176280"/>
            <a:ext cx="10677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По результатам работы учитель заполняет аналитическую таблицу.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055887"/>
              </p:ext>
            </p:extLst>
          </p:nvPr>
        </p:nvGraphicFramePr>
        <p:xfrm>
          <a:off x="632138" y="2625499"/>
          <a:ext cx="10677940" cy="20887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2741"/>
                <a:gridCol w="1881809"/>
                <a:gridCol w="1781710"/>
                <a:gridCol w="1525420"/>
                <a:gridCol w="1525420"/>
                <a:gridCol w="1525420"/>
                <a:gridCol w="1525420"/>
              </a:tblGrid>
              <a:tr h="466293">
                <a:tc rowSpan="3">
                  <a:txBody>
                    <a:bodyPr/>
                    <a:lstStyle/>
                    <a:p>
                      <a:r>
                        <a:rPr lang="ru-RU" sz="2200" dirty="0" smtClean="0"/>
                        <a:t>ФИ</a:t>
                      </a:r>
                      <a:endParaRPr lang="ru-RU" sz="2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effectLst/>
                        </a:rPr>
                        <a:t>Полностью и правильно выполнены задания</a:t>
                      </a:r>
                      <a:endParaRPr lang="ru-RU" sz="2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2200" dirty="0" smtClean="0"/>
                        <a:t>Выводы </a:t>
                      </a:r>
                      <a:endParaRPr lang="ru-RU" sz="2200" dirty="0"/>
                    </a:p>
                  </a:txBody>
                  <a:tcPr/>
                </a:tc>
              </a:tr>
              <a:tr h="4662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effectLst/>
                        </a:rPr>
                        <a:t>Уровни </a:t>
                      </a:r>
                      <a:r>
                        <a:rPr lang="ru-RU" sz="2200" kern="1200" dirty="0" err="1" smtClean="0">
                          <a:effectLst/>
                        </a:rPr>
                        <a:t>обученности</a:t>
                      </a:r>
                      <a:endParaRPr lang="ru-RU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98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>
                          <a:effectLst/>
                        </a:rPr>
                        <a:t>различение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>
                          <a:effectLst/>
                        </a:rPr>
                        <a:t>запоминание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>
                          <a:effectLst/>
                        </a:rPr>
                        <a:t>понимание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>
                          <a:effectLst/>
                        </a:rPr>
                        <a:t>умение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dirty="0">
                          <a:effectLst/>
                        </a:rPr>
                        <a:t>перенос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6293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659128"/>
              </p:ext>
            </p:extLst>
          </p:nvPr>
        </p:nvGraphicFramePr>
        <p:xfrm>
          <a:off x="117660" y="4369935"/>
          <a:ext cx="11706895" cy="24880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84783"/>
                <a:gridCol w="2522112"/>
              </a:tblGrid>
              <a:tr h="32819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Сравни, выбери, сопоставь, найди лишнее…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 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различение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16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Воспроизведи, нарисуй, напиши, перескажи товарищу…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 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воспроизведение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35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Отчего, почему, зачем, в связи с чем, установи причинно-следственные связи, что может быть общего, выдели единичное, обобщи…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 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понимание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35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Выполни по образцу, по правилу, по формуле, перескажи, сопоставляя что-то с чем-то, какие-то свойства…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 –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умений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67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Сочини, придумай, спроектируй, смоделируй, докажи, разыграй, выведи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 уровень –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перенос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15080" t="21430" r="70864" b="71074"/>
          <a:stretch/>
        </p:blipFill>
        <p:spPr>
          <a:xfrm>
            <a:off x="10833000" y="31445"/>
            <a:ext cx="1311965" cy="39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831" y="171941"/>
            <a:ext cx="11784169" cy="781095"/>
          </a:xfrm>
        </p:spPr>
        <p:txBody>
          <a:bodyPr>
            <a:norm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 со слабоуспевающими и неуспевающими учащимися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821" y="933717"/>
            <a:ext cx="11530884" cy="59242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/>
              <a:t>Проведение контрольного среза </a:t>
            </a:r>
            <a:r>
              <a:rPr lang="ru-RU" sz="2000" dirty="0"/>
              <a:t>знаний учащихся класса по основным разделам учебного материала предыдущих лет обучения.  </a:t>
            </a:r>
            <a:r>
              <a:rPr lang="ru-RU" sz="2000" b="1" dirty="0"/>
              <a:t> </a:t>
            </a:r>
            <a:r>
              <a:rPr lang="ru-RU" sz="2000" b="1" i="1" dirty="0"/>
              <a:t>Цель: определение фактического уровня знаний детей; выявление в знаниях учеников пробелов, которые требуют быстрой </a:t>
            </a:r>
            <a:r>
              <a:rPr lang="ru-RU" sz="2000" b="1" i="1" dirty="0" smtClean="0"/>
              <a:t>ликвидации</a:t>
            </a:r>
          </a:p>
          <a:p>
            <a:pPr>
              <a:spcBef>
                <a:spcPts val="0"/>
              </a:spcBef>
            </a:pPr>
            <a:r>
              <a:rPr lang="ru-RU" sz="2000" b="1" dirty="0"/>
              <a:t>Установление причин </a:t>
            </a:r>
            <a:r>
              <a:rPr lang="ru-RU" sz="2000" dirty="0"/>
              <a:t>неуспеваемости учащихся </a:t>
            </a: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b="1" dirty="0"/>
              <a:t>Составление индивидуального плана </a:t>
            </a:r>
            <a:r>
              <a:rPr lang="ru-RU" sz="2000" dirty="0"/>
              <a:t>работы по ликвидации пробелов в знаниях отстающего ученика на текущую </a:t>
            </a:r>
            <a:r>
              <a:rPr lang="ru-RU" sz="2000" dirty="0" smtClean="0"/>
              <a:t>четверть</a:t>
            </a:r>
          </a:p>
          <a:p>
            <a:pPr>
              <a:spcBef>
                <a:spcPts val="0"/>
              </a:spcBef>
            </a:pPr>
            <a:r>
              <a:rPr lang="ru-RU" sz="2000" b="1" dirty="0"/>
              <a:t>Использование дифференцированного подхода </a:t>
            </a:r>
            <a:r>
              <a:rPr lang="ru-RU" sz="2000" dirty="0"/>
              <a:t>при организации самостоятельной работы на уроке. Включение посильных индивидуальных заданий. Создание ситуаций успеха на уроках</a:t>
            </a:r>
            <a:r>
              <a:rPr lang="ru-RU" sz="2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2000" b="1" dirty="0"/>
              <a:t>Ведение тематического учета знаний </a:t>
            </a:r>
            <a:r>
              <a:rPr lang="ru-RU" sz="2000" dirty="0"/>
              <a:t>слабоуспевающих учащихся </a:t>
            </a:r>
            <a:r>
              <a:rPr lang="ru-RU" sz="2000" dirty="0" smtClean="0"/>
              <a:t>класса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 </a:t>
            </a:r>
            <a:r>
              <a:rPr lang="ru-RU" sz="2000" b="1" dirty="0"/>
              <a:t>Работа с родителями </a:t>
            </a:r>
            <a:r>
              <a:rPr lang="ru-RU" sz="2000" dirty="0"/>
              <a:t>неуспевающих учащихся: индивидуальная беседа, проведение родительского собрания с приглашением всех учителей предметников. </a:t>
            </a:r>
            <a:r>
              <a:rPr lang="ru-RU" sz="2000" b="1" i="1" dirty="0"/>
              <a:t>Цель: Определение уровня взаимодействия учителя предметника с классным руководителем, родителями учащихся в решении задач по успешности обучения детей</a:t>
            </a:r>
            <a:r>
              <a:rPr lang="ru-RU" sz="2000" b="1" i="1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2000" b="1" dirty="0"/>
              <a:t>Контроль за посещаемостью </a:t>
            </a:r>
            <a:r>
              <a:rPr lang="ru-RU" sz="2000" dirty="0"/>
              <a:t>слабоуспевающих учащихся индивидуально-групповых, консультативных занятий. </a:t>
            </a: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b="1" dirty="0"/>
              <a:t>Контроль за ведением </a:t>
            </a:r>
            <a:r>
              <a:rPr lang="ru-RU" sz="2000" dirty="0"/>
              <a:t>слабоуспевающими учащимися тетрадей, дневников </a:t>
            </a:r>
            <a:r>
              <a:rPr lang="ru-RU" sz="2000" dirty="0" smtClean="0"/>
              <a:t>. Работа </a:t>
            </a:r>
            <a:r>
              <a:rPr lang="ru-RU" sz="2000" dirty="0"/>
              <a:t>с тетрадями и дневниками данных учащихся учителей, классного руководителя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u="sng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u="sng" dirty="0" smtClean="0"/>
              <a:t>Наблюдение </a:t>
            </a:r>
            <a:r>
              <a:rPr lang="ru-RU" sz="2000" b="1" u="sng" dirty="0"/>
              <a:t>за работой учителя </a:t>
            </a:r>
            <a:r>
              <a:rPr lang="ru-RU" sz="2000" u="sng" dirty="0"/>
              <a:t>на дополнительных занятиях. </a:t>
            </a:r>
            <a:r>
              <a:rPr lang="ru-RU" sz="2000" b="1" i="1" u="sng" dirty="0"/>
              <a:t>Цель: Как привлекаются неуспевающие к внеурочной деятельности, отношение отстающих ребят к занятиям по предмету</a:t>
            </a:r>
            <a:r>
              <a:rPr lang="ru-RU" sz="2000" b="1" i="1" dirty="0"/>
              <a:t>.</a:t>
            </a:r>
          </a:p>
          <a:p>
            <a:pPr>
              <a:spcBef>
                <a:spcPts val="0"/>
              </a:spcBef>
            </a:pP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777" y="933716"/>
            <a:ext cx="11635409" cy="59242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39979" y="2455620"/>
            <a:ext cx="5923721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???</a:t>
            </a:r>
            <a:endParaRPr lang="ru-RU" sz="1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94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Физика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Демонстрационный вариант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0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1620" r="17874" b="7922"/>
          <a:stretch/>
        </p:blipFill>
        <p:spPr bwMode="auto">
          <a:xfrm>
            <a:off x="1133340" y="0"/>
            <a:ext cx="9909798" cy="687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2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10386" r="17349" b="9332"/>
          <a:stretch/>
        </p:blipFill>
        <p:spPr bwMode="auto">
          <a:xfrm>
            <a:off x="1171978" y="12336"/>
            <a:ext cx="9968248" cy="684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0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t="14889" r="18528" b="4755"/>
          <a:stretch/>
        </p:blipFill>
        <p:spPr bwMode="auto">
          <a:xfrm>
            <a:off x="864210" y="0"/>
            <a:ext cx="9902528" cy="690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3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1" t="12357" r="18229" b="7261"/>
          <a:stretch/>
        </p:blipFill>
        <p:spPr bwMode="auto">
          <a:xfrm>
            <a:off x="1097279" y="0"/>
            <a:ext cx="9847385" cy="68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5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16154" r="17720" b="6250"/>
          <a:stretch/>
        </p:blipFill>
        <p:spPr bwMode="auto">
          <a:xfrm>
            <a:off x="1181685" y="0"/>
            <a:ext cx="10255349" cy="687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9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176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неуспеваемости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79474" y="1331157"/>
            <a:ext cx="5398698" cy="2202912"/>
          </a:xfrm>
        </p:spPr>
        <p:txBody>
          <a:bodyPr>
            <a:normAutofit/>
          </a:bodyPr>
          <a:lstStyle/>
          <a:p>
            <a:r>
              <a:rPr lang="ru-RU" alt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</a:t>
            </a:r>
            <a:r>
              <a:rPr lang="ru-RU" alt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alt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</a:t>
            </a:r>
          </a:p>
          <a:p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33381" y="1351172"/>
            <a:ext cx="5668993" cy="2194285"/>
          </a:xfrm>
        </p:spPr>
        <p:txBody>
          <a:bodyPr>
            <a:normAutofit/>
          </a:bodyPr>
          <a:lstStyle/>
          <a:p>
            <a:r>
              <a:rPr lang="ru-RU" alt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Внешние </a:t>
            </a:r>
            <a:r>
              <a:rPr lang="ru-RU" alt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</a:t>
            </a:r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0732" y="1776719"/>
            <a:ext cx="5884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altLang="ru-RU" sz="2400" b="1" dirty="0"/>
              <a:t>Недостатки биологического развития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400" b="1" dirty="0"/>
              <a:t>Недостатки психического развития личности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400" b="1" dirty="0"/>
              <a:t>Недостатки воспитанности личности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19336" y="17898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altLang="ru-RU" sz="2400" b="1" dirty="0"/>
              <a:t>Недостатки образования личности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400" b="1" dirty="0"/>
              <a:t>Недостатки опыта влияния школы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400" b="1" dirty="0"/>
              <a:t>Недостатки влияния внешкольной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36167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7" t="16923" r="17937" b="6250"/>
          <a:stretch/>
        </p:blipFill>
        <p:spPr bwMode="auto">
          <a:xfrm>
            <a:off x="956604" y="35658"/>
            <a:ext cx="10297550" cy="682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7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атематика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Демонстрационный вариант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6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13270" r="17240" b="5575"/>
          <a:stretch/>
        </p:blipFill>
        <p:spPr bwMode="auto">
          <a:xfrm>
            <a:off x="1266092" y="0"/>
            <a:ext cx="9819249" cy="683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9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13847" r="17720" b="6250"/>
          <a:stretch/>
        </p:blipFill>
        <p:spPr bwMode="auto">
          <a:xfrm>
            <a:off x="1208023" y="-74710"/>
            <a:ext cx="9905454" cy="6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15770" r="17504" b="5096"/>
          <a:stretch/>
        </p:blipFill>
        <p:spPr bwMode="auto">
          <a:xfrm>
            <a:off x="1378633" y="0"/>
            <a:ext cx="100995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3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0" t="14039" r="17936" b="4808"/>
          <a:stretch/>
        </p:blipFill>
        <p:spPr bwMode="auto">
          <a:xfrm>
            <a:off x="1280160" y="-1"/>
            <a:ext cx="9748911" cy="686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7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587" y="274638"/>
            <a:ext cx="11111979" cy="6334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учить?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185" y="981075"/>
            <a:ext cx="11713633" cy="5876925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ученику достаточно времени на обдумывание и подготовку (исключить ситуацию неожиданного вопроса). </a:t>
            </a:r>
          </a:p>
          <a:p>
            <a:pPr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Желательно, чтобы ответ был не в устной, а в письменной форме.</a:t>
            </a:r>
          </a:p>
          <a:p>
            <a:pPr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Разбить разнообразный, сложный материал на отдельные информационные куски и давать их постепенно, по мере усвоения.</a:t>
            </a:r>
          </a:p>
          <a:p>
            <a:pPr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заставлять таких учеников отвечать на вопросы по новому, только что усвоенному материалу.</a:t>
            </a:r>
          </a:p>
          <a:p>
            <a:pPr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Путём правильной тактики опросов и поощрений (не только оценкой, но и замечаниями типа «отлично», «молодец», «умница» и т. д.) формировать у учеников уверенность в своих силах, в своих знаниях, в возможности учиться. </a:t>
            </a:r>
          </a:p>
          <a:p>
            <a:pPr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Осторожно оценивать неудачи ученика.</a:t>
            </a:r>
          </a:p>
          <a:p>
            <a:pPr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подготовки учеником ответа дать время для проверки и исправления написанного.</a:t>
            </a:r>
          </a:p>
          <a:p>
            <a:pPr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минимальной степени отвлекать ученика, стараться не переключать его внимание, создавать спокойную, не нервозную обстановку.</a:t>
            </a:r>
          </a:p>
          <a:p>
            <a:pPr algn="just" eaLnBrk="1" hangingPunct="1">
              <a:defRPr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45693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процессе контроля за подготовленностью учащихся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Создание атмосферы особой доброжелательности при опросе.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Снижение темпа опроса, разрешение дольше готовиться у доски.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Предложение учащимся примерного плана ответа.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Использование наводящих вопросов.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Разрешение пользоваться наглядными пособиями, помогающими излагать суть явления.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Стимулирование оценкой, подбадриванием, похвалой.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00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 изложении нового материала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Применение мер поддержания </a:t>
            </a:r>
            <a:r>
              <a:rPr lang="ru-RU" sz="3000" dirty="0" smtClean="0">
                <a:hlinkClick r:id="rId2" action="ppaction://hlinkfile"/>
              </a:rPr>
              <a:t>интереса</a:t>
            </a:r>
            <a:r>
              <a:rPr lang="ru-RU" sz="3000" dirty="0" smtClean="0"/>
              <a:t> к усвоению темы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Более частое обращение к учащимся с низким уровнем </a:t>
            </a:r>
            <a:r>
              <a:rPr lang="ru-RU" sz="3000" dirty="0" err="1" smtClean="0"/>
              <a:t>обученности</a:t>
            </a:r>
            <a:r>
              <a:rPr lang="ru-RU" sz="3000" dirty="0" smtClean="0"/>
              <a:t> с вопросами, выясняющими степень понимания ими учебного материала.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Привлечение их в качестве помощников при подготовке приборов, опытов и т.д.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Привлечение к высказыванию предложений при проблемном обучении, к выводам и обобщениям или объяснению сути проблемы, высказанной сильным учеником.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9185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организации самостоятельной работы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93" y="1252025"/>
            <a:ext cx="11563642" cy="49249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Выбор для групп с низким уровнем </a:t>
            </a:r>
            <a:r>
              <a:rPr lang="ru-RU" dirty="0" err="1" smtClean="0"/>
              <a:t>обученности</a:t>
            </a:r>
            <a:r>
              <a:rPr lang="ru-RU" dirty="0" smtClean="0"/>
              <a:t> наиболее рациональной системы упражнений, а не механическое увеличение их числа.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Более подробное объяснение последовательности выполнения задания.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Предупреждение о возможных затруднениях, использование карточек-консультаций, карточек с направляющим планом действий.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Ссылка на аналогичное задание, выполненное ранее.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Напоминание приема и способа выполнения задания.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Инструктирование о рациональных путях выполнения заданий, требованиях к их оформлению.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034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035" y="304800"/>
            <a:ext cx="11191740" cy="63246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altLang="ru-RU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</a:t>
            </a:r>
            <a:r>
              <a:rPr lang="ru-RU" alt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причины неуспеваемости по отношению к школьнику</a:t>
            </a:r>
          </a:p>
          <a:p>
            <a:pPr eaLnBrk="1" hangingPunct="1"/>
            <a:r>
              <a:rPr lang="ru-RU" altLang="ru-RU" sz="2200" b="1" dirty="0" smtClean="0"/>
              <a:t>Недостатки биологического развития</a:t>
            </a:r>
          </a:p>
          <a:p>
            <a:pPr marL="0" indent="0">
              <a:buNone/>
            </a:pPr>
            <a:r>
              <a:rPr lang="ru-RU" sz="2200" dirty="0" smtClean="0"/>
              <a:t>а</a:t>
            </a:r>
            <a:r>
              <a:rPr lang="ru-RU" sz="2200" dirty="0"/>
              <a:t>) дефекты органов чувств;</a:t>
            </a:r>
          </a:p>
          <a:p>
            <a:pPr marL="0" indent="0">
              <a:buNone/>
            </a:pPr>
            <a:r>
              <a:rPr lang="ru-RU" sz="2200" dirty="0"/>
              <a:t>б) соматическая </a:t>
            </a:r>
            <a:r>
              <a:rPr lang="ru-RU" sz="2200" dirty="0" err="1"/>
              <a:t>ослабленность</a:t>
            </a:r>
            <a:r>
              <a:rPr lang="ru-RU" sz="2200" dirty="0"/>
              <a:t>;</a:t>
            </a:r>
          </a:p>
          <a:p>
            <a:pPr marL="0" indent="0">
              <a:buNone/>
            </a:pPr>
            <a:r>
              <a:rPr lang="ru-RU" sz="2200" dirty="0"/>
              <a:t>в) особенности высшей нервной деятельности, отрицательно влияющие на учение;</a:t>
            </a:r>
          </a:p>
          <a:p>
            <a:pPr marL="0" indent="0">
              <a:buNone/>
            </a:pPr>
            <a:r>
              <a:rPr lang="ru-RU" sz="2200" dirty="0"/>
              <a:t>г) психологические отклонения.</a:t>
            </a:r>
          </a:p>
          <a:p>
            <a:pPr eaLnBrk="1" hangingPunct="1"/>
            <a:r>
              <a:rPr lang="ru-RU" altLang="ru-RU" sz="2200" b="1" dirty="0" smtClean="0"/>
              <a:t>Недостатки </a:t>
            </a:r>
            <a:r>
              <a:rPr lang="ru-RU" altLang="ru-RU" sz="2200" b="1" dirty="0"/>
              <a:t>психического развития личности</a:t>
            </a:r>
          </a:p>
          <a:p>
            <a:pPr marL="0" indent="0">
              <a:buNone/>
            </a:pPr>
            <a:r>
              <a:rPr lang="ru-RU" sz="2400" dirty="0"/>
              <a:t>а) слабое развитие эмоциональной сферы личности;</a:t>
            </a:r>
          </a:p>
          <a:p>
            <a:pPr marL="0" indent="0">
              <a:buNone/>
            </a:pPr>
            <a:r>
              <a:rPr lang="ru-RU" sz="2400" dirty="0"/>
              <a:t>б) слабое развитие воли;</a:t>
            </a:r>
          </a:p>
          <a:p>
            <a:pPr marL="0" indent="0">
              <a:buNone/>
            </a:pPr>
            <a:r>
              <a:rPr lang="ru-RU" sz="2400" dirty="0"/>
              <a:t>в) отсутствие положительных познавательных интересов, мотивов, потребностей.</a:t>
            </a:r>
          </a:p>
          <a:p>
            <a:pPr eaLnBrk="1" hangingPunct="1"/>
            <a:r>
              <a:rPr lang="ru-RU" altLang="ru-RU" sz="2200" b="1" dirty="0" smtClean="0"/>
              <a:t>Недостатки </a:t>
            </a:r>
            <a:r>
              <a:rPr lang="ru-RU" altLang="ru-RU" sz="2200" b="1" dirty="0"/>
              <a:t>воспитанности </a:t>
            </a:r>
            <a:r>
              <a:rPr lang="ru-RU" altLang="ru-RU" sz="2200" b="1" dirty="0" smtClean="0"/>
              <a:t>личности</a:t>
            </a:r>
          </a:p>
          <a:p>
            <a:pPr marL="0" indent="0">
              <a:buNone/>
            </a:pPr>
            <a:r>
              <a:rPr lang="ru-RU" sz="2400" dirty="0"/>
              <a:t>а) недостатки в развитии моральных качеств личности;</a:t>
            </a:r>
          </a:p>
          <a:p>
            <a:pPr marL="0" indent="0">
              <a:buNone/>
            </a:pPr>
            <a:r>
              <a:rPr lang="ru-RU" sz="2400" dirty="0"/>
              <a:t>б) недостатки в отношениях личности к учителям, коллективу, семье и пр.;</a:t>
            </a:r>
          </a:p>
          <a:p>
            <a:pPr marL="0" indent="0">
              <a:buNone/>
            </a:pPr>
            <a:r>
              <a:rPr lang="ru-RU" sz="2400" dirty="0"/>
              <a:t>в) недостатки </a:t>
            </a:r>
            <a:r>
              <a:rPr lang="ru-RU" sz="2400" dirty="0" smtClean="0"/>
              <a:t>трудовой </a:t>
            </a:r>
            <a:r>
              <a:rPr lang="ru-RU" sz="2400" dirty="0"/>
              <a:t>воспитанности.</a:t>
            </a:r>
          </a:p>
          <a:p>
            <a:pPr marL="0" indent="0" eaLnBrk="1" hangingPunct="1">
              <a:buNone/>
            </a:pPr>
            <a:endParaRPr lang="ru-RU" altLang="ru-RU" sz="22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28035" y="1535330"/>
            <a:ext cx="10560675" cy="16227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8920" y="3451537"/>
            <a:ext cx="10560675" cy="135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8033" y="5243320"/>
            <a:ext cx="10560675" cy="13630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самостоятельной работы на уроке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23889"/>
            <a:ext cx="10515600" cy="495307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Разбивка заданий на дозы, этапы, выделение в сложных заданиях ряда простых.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Указание на необходимость актуализировать то или иное </a:t>
            </a:r>
            <a:r>
              <a:rPr lang="ru-RU" sz="2800" dirty="0" smtClean="0">
                <a:hlinkClick r:id="rId2" action="ppaction://hlinkfile"/>
              </a:rPr>
              <a:t>правило</a:t>
            </a:r>
            <a:r>
              <a:rPr lang="ru-RU" sz="28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Ссылка на правила и свойства, которые необходимы для решения задач, упражнений.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Стимулирование самостоятельных действий учащихся с низким уровнем </a:t>
            </a:r>
            <a:r>
              <a:rPr lang="ru-RU" sz="2800" dirty="0" err="1" smtClean="0"/>
              <a:t>обученности</a:t>
            </a:r>
            <a:r>
              <a:rPr lang="ru-RU" sz="28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Более тщательный контроль за их деятельностью, указание на ошибки, проверка, исправление.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15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организации домашней работы 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94228"/>
            <a:ext cx="10515600" cy="48827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Подбор заданий по осознанию и исправлению ошибок.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Проведение подробного инструктажа о порядке выполнения задания, о возможных затруднениях.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Даются задания на повторение материала, который потребуется для изучения новой темы.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Определяется объём заданий и не допускается перегрузка учащихся.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98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 - карты</a:t>
            </a:r>
          </a:p>
        </p:txBody>
      </p:sp>
    </p:spTree>
    <p:extLst>
      <p:ext uri="{BB962C8B-B14F-4D97-AF65-F5344CB8AC3E}">
        <p14:creationId xmlns:p14="http://schemas.microsoft.com/office/powerpoint/2010/main" val="14767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Интеллект-карта — это особый вид записи материалов в виде </a:t>
            </a:r>
            <a:r>
              <a:rPr lang="ru-RU" sz="3600" b="1" dirty="0" err="1" smtClean="0"/>
              <a:t>радиантной</a:t>
            </a:r>
            <a:r>
              <a:rPr lang="ru-RU" sz="3600" b="1" dirty="0" smtClean="0"/>
              <a:t> структуры</a:t>
            </a:r>
            <a:r>
              <a:rPr lang="ru-RU" sz="3600" dirty="0" smtClean="0"/>
              <a:t>, то есть структуры, исходящей от центра к краям, постепенно разветвляющейся на более мелкие части. </a:t>
            </a:r>
          </a:p>
          <a:p>
            <a:r>
              <a:rPr lang="ru-RU" sz="3600" dirty="0" smtClean="0"/>
              <a:t>Интеллект-карты могут заменить традиционный текст, таблицы, графики и схемы.</a:t>
            </a:r>
          </a:p>
        </p:txBody>
      </p:sp>
    </p:spTree>
    <p:extLst>
      <p:ext uri="{BB962C8B-B14F-4D97-AF65-F5344CB8AC3E}">
        <p14:creationId xmlns:p14="http://schemas.microsoft.com/office/powerpoint/2010/main" val="25854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Интеллект-карты позволяют более качественно отобразить структуру материала, смысловые и иерархические связи, показать, какие существуют отношения между составными частями.</a:t>
            </a:r>
          </a:p>
        </p:txBody>
      </p:sp>
    </p:spTree>
    <p:extLst>
      <p:ext uri="{BB962C8B-B14F-4D97-AF65-F5344CB8AC3E}">
        <p14:creationId xmlns:p14="http://schemas.microsoft.com/office/powerpoint/2010/main" val="10727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24417" y="476250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Интеллект-карты в учебной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838200" y="1139483"/>
            <a:ext cx="10515600" cy="50374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записывать учебные конспекты по книгам и на слух</a:t>
            </a:r>
          </a:p>
          <a:p>
            <a:r>
              <a:rPr lang="ru-RU" sz="3200" dirty="0" smtClean="0"/>
              <a:t>сдавать экзамены</a:t>
            </a:r>
          </a:p>
          <a:p>
            <a:r>
              <a:rPr lang="ru-RU" sz="3200" dirty="0" smtClean="0"/>
              <a:t>структурировать любой материал, что позволяет понять суть, мысль автора, разложить по полочкам трудный материал</a:t>
            </a:r>
          </a:p>
          <a:p>
            <a:r>
              <a:rPr lang="ru-RU" sz="3200" dirty="0" smtClean="0"/>
              <a:t>запомнить смысл материала. Интеллект-карты запоминаются в разы легче, чем любой текстовый материал</a:t>
            </a:r>
          </a:p>
          <a:p>
            <a:r>
              <a:rPr lang="ru-RU" sz="3200" dirty="0" smtClean="0"/>
              <a:t>написать ряд взаимосвязанных гипотез</a:t>
            </a:r>
          </a:p>
        </p:txBody>
      </p:sp>
    </p:spTree>
    <p:extLst>
      <p:ext uri="{BB962C8B-B14F-4D97-AF65-F5344CB8AC3E}">
        <p14:creationId xmlns:p14="http://schemas.microsoft.com/office/powerpoint/2010/main" val="30400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37479" r="16277" b="12090"/>
          <a:stretch>
            <a:fillRect/>
          </a:stretch>
        </p:blipFill>
        <p:spPr bwMode="auto">
          <a:xfrm>
            <a:off x="814918" y="260350"/>
            <a:ext cx="10608733" cy="636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1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43934" y="703385"/>
            <a:ext cx="11904133" cy="6686429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Возьмите </a:t>
            </a:r>
            <a:r>
              <a:rPr lang="ru-RU" sz="2000" dirty="0" err="1" smtClean="0"/>
              <a:t>неразлинованный</a:t>
            </a:r>
            <a:r>
              <a:rPr lang="ru-RU" sz="2000" dirty="0" smtClean="0"/>
              <a:t> лист бумаги, расположите его </a:t>
            </a:r>
            <a:r>
              <a:rPr lang="ru-RU" sz="2000" b="1" dirty="0" err="1" smtClean="0"/>
              <a:t>альбомно</a:t>
            </a:r>
            <a:r>
              <a:rPr lang="ru-RU" sz="2000" dirty="0" smtClean="0"/>
              <a:t>, то есть горизонтально. Именно такое расположение наиболее комфортно для изображения </a:t>
            </a:r>
            <a:r>
              <a:rPr lang="ru-RU" sz="2000" dirty="0" err="1" smtClean="0"/>
              <a:t>радиантной</a:t>
            </a:r>
            <a:r>
              <a:rPr lang="ru-RU" sz="2000" dirty="0" smtClean="0"/>
              <a:t> структуры при составлении интеллект-карт.</a:t>
            </a:r>
          </a:p>
          <a:p>
            <a:r>
              <a:rPr lang="ru-RU" sz="2000" dirty="0" smtClean="0"/>
              <a:t>Возьмите </a:t>
            </a:r>
            <a:r>
              <a:rPr lang="ru-RU" sz="2000" b="1" dirty="0" smtClean="0"/>
              <a:t>несколько цветных</a:t>
            </a:r>
            <a:r>
              <a:rPr lang="ru-RU" sz="2000" dirty="0" smtClean="0"/>
              <a:t> карандашей, фломастеров, минимум три-четыре цвета. Использование цветов позволяет разделить информацию на блоки или ранжировать по важности. Все это облегчает восприятие информации, улучшает качество запоминания за счет сохранения визуальной картинки и активного подключения правого полушария.</a:t>
            </a:r>
          </a:p>
          <a:p>
            <a:r>
              <a:rPr lang="ru-RU" sz="2000" dirty="0" smtClean="0"/>
              <a:t>Напишите </a:t>
            </a:r>
            <a:r>
              <a:rPr lang="ru-RU" sz="2000" b="1" dirty="0" smtClean="0"/>
              <a:t>крупно и объемно</a:t>
            </a:r>
            <a:r>
              <a:rPr lang="ru-RU" sz="2000" dirty="0" smtClean="0"/>
              <a:t> в самом центре основную тему. Желательно использовать крупные буквы, а также изобразить схематично или рисунком главную идею карты. Рисунки и графика еще больше подключают ресурсы правого полушария, что способствует быстрому запоминанию составленной интеллект-карты</a:t>
            </a:r>
          </a:p>
          <a:p>
            <a:r>
              <a:rPr lang="ru-RU" sz="2000" dirty="0" smtClean="0"/>
              <a:t>От центра сделайте </a:t>
            </a:r>
            <a:r>
              <a:rPr lang="ru-RU" sz="2000" b="1" dirty="0" smtClean="0"/>
              <a:t>несколько ветвей</a:t>
            </a:r>
            <a:r>
              <a:rPr lang="ru-RU" sz="2000" dirty="0" smtClean="0"/>
              <a:t>, каждую из них обозначите ключевым словом. Ветви, расположенные вокруг центральной темы будут наиболее крупные, затем по мере ветвления, ветви будут уменьшаться. Такое деление визуально обозначит иерархию и взаимосвязи в интеллект-карте.</a:t>
            </a:r>
          </a:p>
          <a:p>
            <a:r>
              <a:rPr lang="ru-RU" sz="2000" dirty="0" smtClean="0"/>
              <a:t>Продолжайте ветвление крупных идей на более мелкие, пока это Вам необходимо. Каждое понятие имеет </a:t>
            </a:r>
            <a:r>
              <a:rPr lang="ru-RU" sz="2000" b="1" dirty="0" smtClean="0"/>
              <a:t>ассоциативные связи</a:t>
            </a:r>
            <a:r>
              <a:rPr lang="ru-RU" sz="2000" dirty="0" smtClean="0"/>
              <a:t> с другими понятиями. Включайте процесс ассоциативного мышления. Тогда Ваша карта начнет быстро расти.</a:t>
            </a: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624417" y="115889"/>
            <a:ext cx="113284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составить интеллект-карту</a:t>
            </a:r>
            <a:r>
              <a:rPr lang="ru-RU" sz="2800" b="1" dirty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5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24417" y="404813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составить интеллект-карту?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1557339"/>
            <a:ext cx="1109980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2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Кейс - метод</a:t>
            </a:r>
          </a:p>
        </p:txBody>
      </p:sp>
    </p:spTree>
    <p:extLst>
      <p:ext uri="{BB962C8B-B14F-4D97-AF65-F5344CB8AC3E}">
        <p14:creationId xmlns:p14="http://schemas.microsoft.com/office/powerpoint/2010/main" val="4966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4821"/>
            <a:ext cx="10515600" cy="69094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Внешние </a:t>
            </a:r>
            <a:r>
              <a:rPr lang="ru-RU" alt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alt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отношению к школьнику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033" y="1028163"/>
            <a:ext cx="11462197" cy="534687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400" b="1" dirty="0"/>
              <a:t>Недостатки образования </a:t>
            </a:r>
            <a:r>
              <a:rPr lang="ru-RU" altLang="ru-RU" sz="2400" b="1" dirty="0" smtClean="0"/>
              <a:t>личности</a:t>
            </a:r>
          </a:p>
          <a:p>
            <a:pPr marL="0" indent="0">
              <a:buNone/>
            </a:pPr>
            <a:r>
              <a:rPr lang="ru-RU" sz="2400" dirty="0"/>
              <a:t>а) пробелы в знаниях и специальных умениях;</a:t>
            </a:r>
          </a:p>
          <a:p>
            <a:pPr marL="0" indent="0">
              <a:buNone/>
            </a:pPr>
            <a:r>
              <a:rPr lang="ru-RU" sz="2400" dirty="0"/>
              <a:t>б) пробелы в навыках </a:t>
            </a:r>
            <a:r>
              <a:rPr lang="ru-RU" sz="2400" dirty="0" smtClean="0"/>
              <a:t>учебной деятельности.</a:t>
            </a:r>
          </a:p>
          <a:p>
            <a:pPr marL="0" indent="0">
              <a:buNone/>
            </a:pPr>
            <a:endParaRPr lang="ru-RU" sz="2400" dirty="0"/>
          </a:p>
          <a:p>
            <a:pPr eaLnBrk="1" hangingPunct="1"/>
            <a:r>
              <a:rPr lang="ru-RU" altLang="ru-RU" sz="2400" b="1" dirty="0" smtClean="0"/>
              <a:t>Недостатки </a:t>
            </a:r>
            <a:r>
              <a:rPr lang="ru-RU" altLang="ru-RU" sz="2400" b="1" dirty="0"/>
              <a:t>опыта влияния </a:t>
            </a:r>
            <a:r>
              <a:rPr lang="ru-RU" altLang="ru-RU" sz="2400" b="1" dirty="0" smtClean="0"/>
              <a:t>школы</a:t>
            </a:r>
          </a:p>
          <a:p>
            <a:pPr marL="0" indent="0">
              <a:buNone/>
            </a:pPr>
            <a:r>
              <a:rPr lang="ru-RU" sz="2400" dirty="0"/>
              <a:t>а) недостатки процесса обучения, учебных пособий и пр.;</a:t>
            </a:r>
          </a:p>
          <a:p>
            <a:pPr marL="0" indent="0">
              <a:buNone/>
            </a:pPr>
            <a:r>
              <a:rPr lang="ru-RU" sz="2400" dirty="0"/>
              <a:t>б) недостатки воспитательных влияний школы (учителей, коллектива, учащихся и др</a:t>
            </a:r>
            <a:r>
              <a:rPr lang="ru-RU" sz="2400" dirty="0" smtClean="0"/>
              <a:t>.).</a:t>
            </a:r>
          </a:p>
          <a:p>
            <a:pPr marL="0" indent="0">
              <a:buNone/>
            </a:pPr>
            <a:endParaRPr lang="ru-RU" sz="2400" dirty="0"/>
          </a:p>
          <a:p>
            <a:pPr eaLnBrk="1" hangingPunct="1"/>
            <a:r>
              <a:rPr lang="ru-RU" altLang="ru-RU" sz="2400" b="1" dirty="0" smtClean="0"/>
              <a:t>Недостатки </a:t>
            </a:r>
            <a:r>
              <a:rPr lang="ru-RU" altLang="ru-RU" sz="2400" b="1" dirty="0"/>
              <a:t>влияния внешкольной </a:t>
            </a:r>
            <a:r>
              <a:rPr lang="ru-RU" altLang="ru-RU" sz="2400" b="1" dirty="0" smtClean="0"/>
              <a:t>среды</a:t>
            </a:r>
          </a:p>
          <a:p>
            <a:pPr marL="0" indent="0">
              <a:buNone/>
            </a:pPr>
            <a:r>
              <a:rPr lang="ru-RU" sz="2400" dirty="0"/>
              <a:t>а) недостатки влияний семьи;</a:t>
            </a:r>
          </a:p>
          <a:p>
            <a:pPr marL="0" indent="0">
              <a:buNone/>
            </a:pPr>
            <a:r>
              <a:rPr lang="ru-RU" sz="2400" dirty="0"/>
              <a:t>б) недостатки влияний сверстников;</a:t>
            </a:r>
          </a:p>
          <a:p>
            <a:pPr marL="0" indent="0">
              <a:buNone/>
            </a:pPr>
            <a:r>
              <a:rPr lang="ru-RU" sz="2400" dirty="0"/>
              <a:t>в) недостатки влияний культурно-производственного окружения.</a:t>
            </a:r>
          </a:p>
          <a:p>
            <a:pPr eaLnBrk="1" hangingPunct="1"/>
            <a:endParaRPr lang="ru-RU" alt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035" y="1339403"/>
            <a:ext cx="10560675" cy="12363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8035" y="3078051"/>
            <a:ext cx="11333407" cy="11590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8033" y="4752304"/>
            <a:ext cx="10560675" cy="16227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95997" y="351057"/>
            <a:ext cx="10515600" cy="13255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Кейс (от англ. сase) — это описание конкретной ситуации или случая в какой-либо сфере: социальной, экономической, медицинской и т. д. </a:t>
            </a:r>
          </a:p>
          <a:p>
            <a:endParaRPr lang="ru-RU" smtClean="0"/>
          </a:p>
          <a:p>
            <a:r>
              <a:rPr lang="ru-RU" smtClean="0"/>
              <a:t>Кейс содержит не просто описание, но и некую проблему или противоречие и строится на реальных фактах.</a:t>
            </a:r>
          </a:p>
        </p:txBody>
      </p:sp>
    </p:spTree>
    <p:extLst>
      <p:ext uri="{BB962C8B-B14F-4D97-AF65-F5344CB8AC3E}">
        <p14:creationId xmlns:p14="http://schemas.microsoft.com/office/powerpoint/2010/main" val="10316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964809" y="-19758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кейс-метода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323590" y="910883"/>
            <a:ext cx="11343216" cy="499745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Практическая направленность. </a:t>
            </a:r>
          </a:p>
          <a:p>
            <a:pPr marL="0" indent="0">
              <a:buNone/>
            </a:pPr>
            <a:r>
              <a:rPr lang="ru-RU" sz="2400" dirty="0" smtClean="0"/>
              <a:t>Кейс-метод позволяет применить теоретические знания к решению практических задач. </a:t>
            </a:r>
          </a:p>
          <a:p>
            <a:r>
              <a:rPr lang="ru-RU" sz="2400" b="1" dirty="0" smtClean="0"/>
              <a:t>Интерактивный формат.</a:t>
            </a:r>
          </a:p>
          <a:p>
            <a:pPr marL="0" indent="0">
              <a:buNone/>
            </a:pPr>
            <a:r>
              <a:rPr lang="ru-RU" sz="2400" dirty="0" smtClean="0"/>
              <a:t>Кейс-метод обеспечивает более эффективное усвоение материала за счет высокой эмоциональной вовлеченности и активного участия обучаемых. Участники погружаются в ситуацию с головой: у кейса есть главный герой, на место которого ставит себя команда и решает проблему от его лица. Акцент при обучении делается не на </a:t>
            </a:r>
            <a:r>
              <a:rPr lang="ru-RU" sz="2400" dirty="0" err="1" smtClean="0"/>
              <a:t>овладевание</a:t>
            </a:r>
            <a:r>
              <a:rPr lang="ru-RU" sz="2400" dirty="0" smtClean="0"/>
              <a:t> готовым знанием, а на его выработку.</a:t>
            </a:r>
          </a:p>
          <a:p>
            <a:r>
              <a:rPr lang="ru-RU" sz="2400" b="1" dirty="0" smtClean="0"/>
              <a:t>Конкретные навыки. </a:t>
            </a:r>
          </a:p>
          <a:p>
            <a:pPr marL="0" indent="0">
              <a:buNone/>
            </a:pPr>
            <a:r>
              <a:rPr lang="ru-RU" sz="2400" dirty="0" smtClean="0"/>
              <a:t>Кейс-метод позволяет совершенствовать «мягкие навыки» (</a:t>
            </a:r>
            <a:r>
              <a:rPr lang="ru-RU" sz="2400" dirty="0" err="1" smtClean="0"/>
              <a:t>soft</a:t>
            </a:r>
            <a:r>
              <a:rPr lang="ru-RU" sz="2400" dirty="0" smtClean="0"/>
              <a:t> </a:t>
            </a:r>
            <a:r>
              <a:rPr lang="ru-RU" sz="2400" dirty="0" err="1" smtClean="0"/>
              <a:t>skills</a:t>
            </a:r>
            <a:r>
              <a:rPr lang="ru-RU" sz="2400" dirty="0" smtClean="0"/>
              <a:t>), которым не учат в университете, но которые оказываются крайне необходимы в реальном рабочем процессе.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3580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кейсам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Кейс должен быть написан интересно, простым и доходчивым языком;</a:t>
            </a:r>
          </a:p>
          <a:p>
            <a:r>
              <a:rPr lang="ru-RU" smtClean="0"/>
              <a:t>Кейс должен показывать как положительные примеры, так и отрицательные;</a:t>
            </a:r>
          </a:p>
          <a:p>
            <a:r>
              <a:rPr lang="ru-RU" smtClean="0"/>
              <a:t>Кейс должен содержать необходимое и достаточное количество информации;</a:t>
            </a:r>
          </a:p>
          <a:p>
            <a:r>
              <a:rPr lang="ru-RU" smtClean="0"/>
              <a:t>Кейс должен быть актуальным на сегодняшний день.</a:t>
            </a:r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84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кейса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Вводный кейс</a:t>
            </a:r>
          </a:p>
          <a:p>
            <a:r>
              <a:rPr lang="ru-RU" sz="3600" dirty="0" smtClean="0"/>
              <a:t>Информационный кейс</a:t>
            </a:r>
          </a:p>
          <a:p>
            <a:r>
              <a:rPr lang="ru-RU" sz="3600" dirty="0" smtClean="0"/>
              <a:t>Исследовательский кейс</a:t>
            </a:r>
          </a:p>
          <a:p>
            <a:r>
              <a:rPr lang="ru-RU" sz="3600" dirty="0" err="1" smtClean="0"/>
              <a:t>Тренинговый</a:t>
            </a:r>
            <a:r>
              <a:rPr lang="ru-RU" sz="3600" dirty="0" smtClean="0"/>
              <a:t> кейс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604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кейсов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3600" dirty="0" smtClean="0"/>
              <a:t>1</a:t>
            </a:r>
            <a:r>
              <a:rPr lang="ru-RU" sz="3600" dirty="0"/>
              <a:t>) исследования предложенной ситуации (кейса);</a:t>
            </a:r>
            <a:br>
              <a:rPr lang="ru-RU" sz="3600" dirty="0"/>
            </a:br>
            <a:r>
              <a:rPr lang="ru-RU" sz="3600" dirty="0"/>
              <a:t>2) сбора и анализа недостающей информации;</a:t>
            </a:r>
            <a:br>
              <a:rPr lang="ru-RU" sz="3600" dirty="0"/>
            </a:br>
            <a:r>
              <a:rPr lang="ru-RU" sz="3600" dirty="0"/>
              <a:t>3) обсуждения возможных вариантов решения проблемы;</a:t>
            </a:r>
            <a:br>
              <a:rPr lang="ru-RU" sz="3600" dirty="0"/>
            </a:br>
            <a:r>
              <a:rPr lang="ru-RU" sz="3600" dirty="0"/>
              <a:t>4) выработки наилучшего решения.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3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Примеры кейсов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Кейс </a:t>
            </a:r>
            <a:r>
              <a:rPr lang="ru-RU" sz="4400" dirty="0" smtClean="0">
                <a:hlinkClick r:id="rId2" action="ppaction://hlinkfile"/>
              </a:rPr>
              <a:t>математика</a:t>
            </a:r>
            <a:endParaRPr lang="ru-RU" sz="4400" dirty="0" smtClean="0"/>
          </a:p>
          <a:p>
            <a:r>
              <a:rPr lang="ru-RU" sz="4400" dirty="0" smtClean="0"/>
              <a:t>Кейс </a:t>
            </a:r>
            <a:r>
              <a:rPr lang="ru-RU" sz="4400" dirty="0" smtClean="0">
                <a:hlinkClick r:id="rId3" action="ppaction://hlinkfile"/>
              </a:rPr>
              <a:t>физика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802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3" t="21442" r="22586" b="8750"/>
          <a:stretch/>
        </p:blipFill>
        <p:spPr bwMode="auto">
          <a:xfrm>
            <a:off x="1702191" y="0"/>
            <a:ext cx="9101795" cy="660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3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50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/>
              <a:t>Источник активности человека – его потребности. Мотив – побуждение к активности в определенном направлении. Мотивация – это процессы, определяющие движение к поставленной цели, это факторы (внешние и внутренние), влияющие на активность или пассивность учащихся. </a:t>
            </a:r>
            <a:endParaRPr lang="ru-RU" sz="2000" i="1" dirty="0" smtClean="0"/>
          </a:p>
          <a:p>
            <a:pPr marL="0" indent="0">
              <a:buNone/>
            </a:pPr>
            <a:endParaRPr lang="ru-RU" sz="2000" i="1" dirty="0" smtClean="0"/>
          </a:p>
          <a:p>
            <a:r>
              <a:rPr lang="ru-RU" sz="2400" dirty="0"/>
              <a:t>создавать проблемные ситуации;</a:t>
            </a:r>
          </a:p>
          <a:p>
            <a:r>
              <a:rPr lang="ru-RU" sz="2400" dirty="0"/>
              <a:t>активизировать самостоятельное мышление;</a:t>
            </a:r>
          </a:p>
          <a:p>
            <a:r>
              <a:rPr lang="ru-RU" sz="2400" dirty="0"/>
              <a:t>организовывать сотрудничество учащихся на уроке;</a:t>
            </a:r>
          </a:p>
          <a:p>
            <a:r>
              <a:rPr lang="ru-RU" sz="2400" dirty="0"/>
              <a:t>выстраивать позитивные отношения с группой;</a:t>
            </a:r>
          </a:p>
          <a:p>
            <a:r>
              <a:rPr lang="ru-RU" sz="2400" dirty="0"/>
              <a:t>проявлять искреннюю заинтересованность в успехах ребят.</a:t>
            </a:r>
          </a:p>
          <a:p>
            <a:endParaRPr lang="ru-RU" sz="20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65056"/>
            <a:ext cx="10515600" cy="9787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положительного отношения к учению у неуспевающих школьников</a:t>
            </a:r>
            <a:endParaRPr lang="ru-RU" sz="3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316" y="2703444"/>
            <a:ext cx="11635409" cy="32335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34139" y="3273768"/>
            <a:ext cx="5923721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???</a:t>
            </a:r>
            <a:endParaRPr lang="ru-RU" sz="1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88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3571" t="18251" r="25441" b="20723"/>
          <a:stretch/>
        </p:blipFill>
        <p:spPr bwMode="auto">
          <a:xfrm>
            <a:off x="1583492" y="8730"/>
            <a:ext cx="9539210" cy="6849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80338" y="2318197"/>
            <a:ext cx="2820473" cy="540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81115" y="2305317"/>
            <a:ext cx="2380445" cy="540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91069" y="2947120"/>
            <a:ext cx="2820473" cy="540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68236" y="2981167"/>
            <a:ext cx="2573630" cy="540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78190" y="3913033"/>
            <a:ext cx="2820473" cy="540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68237" y="3913033"/>
            <a:ext cx="2573630" cy="540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91069" y="4878946"/>
            <a:ext cx="2820473" cy="7877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68237" y="4860532"/>
            <a:ext cx="2573630" cy="540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78189" y="5848550"/>
            <a:ext cx="2820473" cy="753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00445" y="5848550"/>
            <a:ext cx="2641421" cy="808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993880" cy="70104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формирования положительного отношения к учению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121179"/>
              </p:ext>
            </p:extLst>
          </p:nvPr>
        </p:nvGraphicFramePr>
        <p:xfrm>
          <a:off x="216010" y="947532"/>
          <a:ext cx="11516140" cy="57275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79035"/>
                <a:gridCol w="2879035"/>
                <a:gridCol w="2879035"/>
                <a:gridCol w="2879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Формируемые отношения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1-й этап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2-й этап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3-й этап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14299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К содержанию учебного материала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Наиболее легкий занимательный материал, независимо от его важности, значимости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Занимательный материал, касающийся сущности изучаемого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Существенный, важный, но не привлекательный материал</a:t>
                      </a:r>
                    </a:p>
                  </a:txBody>
                  <a:tcPr marL="0" marR="0" marT="0" marB="0"/>
                </a:tc>
              </a:tr>
              <a:tr h="12987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К процессу учения (усвоения знаний)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Действует учитель – ученик только воспринимает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Ведущим остается учитель, ученик участвует в отдельных звеньях процесса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Ведущим становится ученик, учитель участвует в отдельных звеньях процесса</a:t>
                      </a:r>
                    </a:p>
                  </a:txBody>
                  <a:tcPr marL="0" marR="0" marT="0" marB="0"/>
                </a:tc>
              </a:tr>
              <a:tr h="117016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К себе, своим силам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Поощрение успехов в учебе, не требующей усилий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Поощрение успехов в работе, требующей некоторых усилий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Поощрение успехов в работе, требующий значительных усилий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К учителю (коллективу)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Подчеркнутая объективность, нейтралитет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Доброжелательность, внимание, личное расположение, помощь, сочувствие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Использование суждения наряду с доброжелательностью, помощью и др.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2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002" y="1341"/>
            <a:ext cx="11526592" cy="85590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Взаимосвязь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типичных трудностей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 и их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познавательных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002" y="978794"/>
            <a:ext cx="11021096" cy="555723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Трудно понимает объяснение с первого раза.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Причины:</a:t>
            </a:r>
          </a:p>
          <a:p>
            <a:pPr>
              <a:spcBef>
                <a:spcPts val="0"/>
              </a:spcBef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Несформированность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приёмов учебной деятельности;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Низкий уровень развития произвольности;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Низкий уровень  развития общего интеллекта;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Слабая концентрация внимания;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Низкий уровень развития восприятия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Плохо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списывает с доски, с текста.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Причины:</a:t>
            </a:r>
          </a:p>
          <a:p>
            <a:pPr>
              <a:spcBef>
                <a:spcPts val="0"/>
              </a:spcBef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Несформированность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предпосылок учебной деятельности;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Низкий уровень развития произвольности;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Низкий уровень развития кратковременной памяти;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Низкий уровень переключения внимания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Невнимателен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рассеян.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Причины: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Низкий уровень развития произвольности;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Низкий уровень объёма внимания;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Низкий уровень концентрации и переключения внимания.</a:t>
            </a:r>
          </a:p>
          <a:p>
            <a:pPr>
              <a:spcBef>
                <a:spcPts val="0"/>
              </a:spcBef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035" y="1552755"/>
            <a:ext cx="10560675" cy="1526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8035" y="3757411"/>
            <a:ext cx="10560675" cy="12524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8034" y="5737538"/>
            <a:ext cx="10560675" cy="10689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265908117_2368a002cf76b0369ec367bdd3ac1167bigsc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5562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004551" y="304800"/>
            <a:ext cx="109212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200" b="1" i="1" dirty="0"/>
              <a:t>Как можно больше уважения к человеку </a:t>
            </a:r>
          </a:p>
          <a:p>
            <a:pPr eaLnBrk="1" hangingPunct="1"/>
            <a:r>
              <a:rPr lang="ru-RU" altLang="ru-RU" sz="3200" b="1" i="1" dirty="0"/>
              <a:t>и как можно больше требовательности к нему.</a:t>
            </a:r>
          </a:p>
          <a:p>
            <a:pPr algn="r" eaLnBrk="1" hangingPunct="1"/>
            <a:r>
              <a:rPr lang="ru-RU" altLang="ru-RU" sz="3200" b="1" i="1" dirty="0" err="1"/>
              <a:t>А.С.Макаренко</a:t>
            </a:r>
            <a:endParaRPr lang="ru-RU" alt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0558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93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Пробелы при подготовке учащихся к ГИА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913" y="1693104"/>
            <a:ext cx="11728174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отсутствие </a:t>
            </a:r>
            <a:r>
              <a:rPr lang="ru-RU" dirty="0"/>
              <a:t>системы стимулирования познавательной активности школьников со стороны </a:t>
            </a:r>
            <a:r>
              <a:rPr lang="ru-RU" dirty="0" smtClean="0"/>
              <a:t>педагогов</a:t>
            </a:r>
            <a:endParaRPr lang="ru-RU" dirty="0"/>
          </a:p>
          <a:p>
            <a:r>
              <a:rPr lang="ru-RU" dirty="0"/>
              <a:t>неправильность выбора методов  работы педагогов в период подготовки к </a:t>
            </a:r>
            <a:r>
              <a:rPr lang="ru-RU" dirty="0" smtClean="0"/>
              <a:t>ГИА</a:t>
            </a:r>
            <a:endParaRPr lang="ru-RU" dirty="0"/>
          </a:p>
          <a:p>
            <a:r>
              <a:rPr lang="ru-RU" dirty="0"/>
              <a:t> недостаточный уровень работы по индивидуализации и дифференциации обучения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dirty="0"/>
              <a:t>нежелание некоторых детей получать </a:t>
            </a:r>
            <a:r>
              <a:rPr lang="ru-RU" dirty="0" smtClean="0"/>
              <a:t>знания</a:t>
            </a:r>
            <a:endParaRPr lang="ru-RU" dirty="0"/>
          </a:p>
          <a:p>
            <a:r>
              <a:rPr lang="ru-RU" dirty="0"/>
              <a:t>непонимание  со стороны некоторых </a:t>
            </a:r>
            <a:r>
              <a:rPr lang="ru-RU" dirty="0" smtClean="0"/>
              <a:t>родителей</a:t>
            </a:r>
            <a:endParaRPr lang="ru-RU" dirty="0"/>
          </a:p>
          <a:p>
            <a:r>
              <a:rPr lang="ru-RU" dirty="0"/>
              <a:t>пропуски учащимися  учебных занятий как по уважительной , так и  неуважительной </a:t>
            </a:r>
            <a:r>
              <a:rPr lang="ru-RU" dirty="0" smtClean="0"/>
              <a:t>причине</a:t>
            </a:r>
            <a:endParaRPr lang="ru-RU" dirty="0"/>
          </a:p>
          <a:p>
            <a:r>
              <a:rPr lang="ru-RU" dirty="0"/>
              <a:t> недостаточное использование для подготовки учащихся федерального банка тестовых </a:t>
            </a:r>
            <a:r>
              <a:rPr lang="ru-RU" dirty="0" smtClean="0"/>
              <a:t>заданий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1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1061" y="188913"/>
            <a:ext cx="10561982" cy="5942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dirty="0" smtClean="0">
              <a:solidFill>
                <a:srgbClr val="3333FF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Подводя </a:t>
            </a: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…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ru-RU" dirty="0"/>
              <a:t>при правильном раскрытии причин неуспеваемости и определении путей ее ликвидации, высокое качество уроков,  реальная помощь и  тесный контакт семьи ученика с педагогическим коллективом, использование передовых методов в обучении, четко поставленный контроль за учебным процессом, - </a:t>
            </a:r>
            <a:r>
              <a:rPr lang="ru-RU" altLang="ru-RU" b="1" i="1" dirty="0">
                <a:solidFill>
                  <a:srgbClr val="C00000"/>
                </a:solidFill>
              </a:rPr>
              <a:t>таковы наиболее реальные пути, для достижения высокой успеваемости и прочных знаний учащихся разного уровня развития. </a:t>
            </a:r>
          </a:p>
        </p:txBody>
      </p:sp>
      <p:pic>
        <p:nvPicPr>
          <p:cNvPr id="64515" name="Picture 4" descr="6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88913"/>
            <a:ext cx="127158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 descr="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5281614"/>
            <a:ext cx="18732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66" y="4653758"/>
            <a:ext cx="1258887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8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20948" y="31481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Методы и приемы, обеспечивающие эффективность обучения детей с разными индивидуальными стилями учебной деятельности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4000" dirty="0" smtClean="0"/>
              <a:t>Под </a:t>
            </a:r>
            <a:r>
              <a:rPr lang="ru-RU" sz="4000" b="1" dirty="0"/>
              <a:t>стилем учебной деятельности </a:t>
            </a:r>
            <a:r>
              <a:rPr lang="ru-RU" sz="4000" dirty="0"/>
              <a:t>понимается система индивидуально-своеобразных приемов и способов решения учебно-познавательной задачи, определяемых комплексом природных особенностей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4447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темперамента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Холерик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обладает быстрой, страстной, со сбивчивыми интонациями речью, сильно подвижной выразительной мимикой, жесты его порывисты, он вспыльчив, суетлив, нетерпелив. Если ярко выраженный холерик сидит за партой, он всегда готов вскочить; если выполняет интересную или важную для него работу, он – весь внимание, все его мысли, эмоции, движения сконцентрированы на ней. Но потом ребенок испытывает упадок сил и, пока не восстановит их, организовать его очень трудно.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6697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темперамента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Сангвиник</a:t>
            </a:r>
            <a:r>
              <a:rPr lang="ru-RU" dirty="0"/>
              <a:t> говорит громко, быстро, отчетливо, сопровождает речь выразительными жестами и мимикой, он весел, энергичен, деловит. Сидит за партой обычно непринужденно. Необходимо постоянно поддерживать интерес сангвиников. Если им скучно, они начинают играть с ручками, карандашами и т.д. или заниматься посторонними делами.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5595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темперамента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Речь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флегматика</a:t>
            </a:r>
            <a:r>
              <a:rPr lang="ru-RU" dirty="0"/>
              <a:t> спокойна, равномерна, с остановками, без резко выраженных эмоций, жестикуляции, мимики; флегматик спокоен, рассудителен, молчалив, медлителен. За партой сидит спокойно, непринужденно, не вертится, даже когда прозвенит звонок встает как бы нехотя, не сразу.</a:t>
            </a:r>
          </a:p>
        </p:txBody>
      </p:sp>
    </p:spTree>
    <p:extLst>
      <p:ext uri="{BB962C8B-B14F-4D97-AF65-F5344CB8AC3E}">
        <p14:creationId xmlns:p14="http://schemas.microsoft.com/office/powerpoint/2010/main" val="14495307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темперамента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Меланхолик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dirty="0"/>
              <a:t>обладает слабой неритмичной речью, иногда снижающейся до шепота, стеснителен, застенчив, малоактивен, робок, необщителен. Голова часто опущена, подбородок втянут. Внешне ребенок спокоен, его можно принять за флегматика. Однако беседы с родителями, близкими помогут узнать, что он сильно переживает из-за неудач: впадает в уныние, плачет, плохо </a:t>
            </a:r>
            <a:r>
              <a:rPr lang="ru-RU" dirty="0" smtClean="0"/>
              <a:t>спит.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7876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5753"/>
            <a:ext cx="12192000" cy="6408712"/>
          </a:xfrm>
        </p:spPr>
        <p:txBody>
          <a:bodyPr>
            <a:noAutofit/>
          </a:bodyPr>
          <a:lstStyle/>
          <a:p>
            <a:pPr fontAlgn="base"/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сангвинику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предлагать только интересные для него дела: обосновать что-то, доказать, подтвердить свои выводы; его работу нужно постоянно контролировать,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он быстро охладевает к ней;</a:t>
            </a:r>
          </a:p>
          <a:p>
            <a:pPr fontAlgn="base"/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холерику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полезны задания на обдумывание и анализ выполненной работы; его нужно приучать к самоанализу действий.</a:t>
            </a:r>
          </a:p>
          <a:p>
            <a:pPr fontAlgn="base"/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флегматик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любит однообразную, хорошо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знакомую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работу, все делает не спеша, его надо исподволь переключать с одного вида деятельности на другой, сильно разнообразить его работу не следует, поторапливать тоже; активизировать надо постепенно.</a:t>
            </a:r>
          </a:p>
          <a:p>
            <a:pPr fontAlgn="base"/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меланхолика-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чаще включать в групповые виды деятельности для того, чтобы преодолеть природную застенчивость, чаще подбадри­вать и хвалить за любые успехи.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3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002" y="795314"/>
            <a:ext cx="11021096" cy="606268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Испытывает </a:t>
            </a:r>
            <a:r>
              <a:rPr lang="ru-RU" sz="2000" b="1" dirty="0"/>
              <a:t>трудности при чтении.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/>
              <a:t>   </a:t>
            </a:r>
            <a:r>
              <a:rPr lang="ru-RU" sz="2000" dirty="0"/>
              <a:t>Причины: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Низкий </a:t>
            </a:r>
            <a:r>
              <a:rPr lang="ru-RU" sz="2000" dirty="0"/>
              <a:t>уровень развития восприятия;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Низкий уровень развития кратковременной памяти;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Низкий уровень развития общего интеллекта;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Низкий уровень развития произвольности;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Низкий уровень развития наглядно-действенного мышления;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Низкий уровень развития речи;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Низкий уровень переключения внимания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/>
              <a:t>Неусидчив.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  Причины: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Низкий уровень развития произвольности;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Индивидуально-типологические особенности.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  </a:t>
            </a:r>
            <a:r>
              <a:rPr lang="ru-RU" sz="2000" b="1" dirty="0" smtClean="0"/>
              <a:t>Испытывает </a:t>
            </a:r>
            <a:r>
              <a:rPr lang="ru-RU" sz="2000" b="1" dirty="0"/>
              <a:t>затруднения при </a:t>
            </a:r>
            <a:r>
              <a:rPr lang="ru-RU" sz="2000" b="1" dirty="0" err="1"/>
              <a:t>пересказывании</a:t>
            </a:r>
            <a:r>
              <a:rPr lang="ru-RU" sz="2000" b="1" dirty="0"/>
              <a:t> текста.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Причины:</a:t>
            </a:r>
          </a:p>
          <a:p>
            <a:pPr>
              <a:spcBef>
                <a:spcPts val="0"/>
              </a:spcBef>
            </a:pPr>
            <a:r>
              <a:rPr lang="ru-RU" sz="2000" dirty="0" err="1"/>
              <a:t>Несформированность</a:t>
            </a:r>
            <a:r>
              <a:rPr lang="ru-RU" sz="2000" dirty="0"/>
              <a:t> умения планировать свои действия;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Низкий уровень развития образного мышления;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Низкий уровень развития логических операций  (анализа, обобщения, систематизации);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Слабое развитие логического запоминания;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Низкий уровень речевого развития;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Заниженная самооценка.</a:t>
            </a:r>
          </a:p>
          <a:p>
            <a:pPr>
              <a:spcBef>
                <a:spcPts val="0"/>
              </a:spcBef>
            </a:pPr>
            <a:endParaRPr lang="ru-RU" sz="2000" dirty="0"/>
          </a:p>
          <a:p>
            <a:pPr>
              <a:spcBef>
                <a:spcPts val="0"/>
              </a:spcBef>
            </a:pP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002" y="1442829"/>
            <a:ext cx="10560675" cy="19318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5002" y="3826656"/>
            <a:ext cx="10560675" cy="5650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5002" y="4997002"/>
            <a:ext cx="10560675" cy="16227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5002" y="1341"/>
            <a:ext cx="11526592" cy="85590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Взаимосвязь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типичных трудностей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 и их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познавательных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235142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92" y="22940"/>
            <a:ext cx="109728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Экстраверт и интроверт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1196752"/>
            <a:ext cx="12048661" cy="547260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7500" dirty="0" smtClean="0"/>
              <a:t>На </a:t>
            </a:r>
            <a:r>
              <a:rPr lang="ru-RU" sz="7500" dirty="0"/>
              <a:t>уроке экстраверты обычно вступают в разговор, сидя за партой. </a:t>
            </a:r>
            <a:endParaRPr lang="ru-RU" sz="7500" dirty="0" smtClean="0"/>
          </a:p>
          <a:p>
            <a:pPr marL="0" indent="0">
              <a:buNone/>
            </a:pPr>
            <a:r>
              <a:rPr lang="ru-RU" sz="7500" dirty="0" smtClean="0"/>
              <a:t>	Интроверты </a:t>
            </a:r>
            <a:r>
              <a:rPr lang="ru-RU" sz="7500" dirty="0"/>
              <a:t>же предпочитают поднять руку или ждать когда их спросят.</a:t>
            </a:r>
            <a:br>
              <a:rPr lang="ru-RU" sz="7500" dirty="0"/>
            </a:br>
            <a:r>
              <a:rPr lang="ru-RU" sz="7500" dirty="0"/>
              <a:t/>
            </a:r>
            <a:br>
              <a:rPr lang="ru-RU" sz="7500" dirty="0"/>
            </a:br>
            <a:r>
              <a:rPr lang="ru-RU" sz="7500" dirty="0" smtClean="0"/>
              <a:t>	Экстраверты</a:t>
            </a:r>
            <a:r>
              <a:rPr lang="ru-RU" sz="7500" dirty="0"/>
              <a:t>, особенно холерики, не любят письменных видов работ, избегают их, часто не доделывают, не пользуются черновиками. </a:t>
            </a:r>
            <a:r>
              <a:rPr lang="ru-RU" sz="7500" dirty="0" smtClean="0"/>
              <a:t>	</a:t>
            </a:r>
          </a:p>
          <a:p>
            <a:pPr marL="0" indent="0">
              <a:buNone/>
            </a:pPr>
            <a:r>
              <a:rPr lang="ru-RU" sz="7500" dirty="0"/>
              <a:t>	</a:t>
            </a:r>
            <a:r>
              <a:rPr lang="ru-RU" sz="7500" dirty="0" smtClean="0"/>
              <a:t>Интроверты </a:t>
            </a:r>
            <a:r>
              <a:rPr lang="ru-RU" sz="7500" dirty="0"/>
              <a:t>же больше любят работать с книгой, выполнять письменную работу. Стремятся не только набросать план устного высказывания, но и полностью его записать.</a:t>
            </a:r>
            <a:br>
              <a:rPr lang="ru-RU" sz="7500" dirty="0"/>
            </a:br>
            <a:r>
              <a:rPr lang="ru-RU" sz="5900" dirty="0"/>
              <a:t/>
            </a:r>
            <a:br>
              <a:rPr lang="ru-RU" sz="5900" dirty="0"/>
            </a:br>
            <a:r>
              <a:rPr lang="ru-RU" sz="5100" dirty="0"/>
              <a:t/>
            </a:r>
            <a:br>
              <a:rPr lang="ru-RU" sz="5100" dirty="0"/>
            </a:br>
            <a:endParaRPr lang="ru-RU" sz="5100" dirty="0"/>
          </a:p>
        </p:txBody>
      </p:sp>
    </p:spTree>
    <p:extLst>
      <p:ext uri="{BB962C8B-B14F-4D97-AF65-F5344CB8AC3E}">
        <p14:creationId xmlns:p14="http://schemas.microsoft.com/office/powerpoint/2010/main" val="23012684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Экстраверт и интроверт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Экстраверты </a:t>
            </a:r>
            <a:r>
              <a:rPr lang="ru-RU" dirty="0"/>
              <a:t>испытывают потребность постоянно реализовывать новые учебно-речевые ситуации, разыгрывать новые роли, а при повторении начинают скучать.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Интроверты испытывают </a:t>
            </a:r>
            <a:r>
              <a:rPr lang="ru-RU" dirty="0"/>
              <a:t>дискомфорт в новых, необычных для них ситуациях, а на этапе повторения, при реализации тех типов ситуаций, в которых у них накопился опыт общения, чувствуют себя довольно уверенно, творчески решают задачи.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0038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62" y="0"/>
            <a:ext cx="10515600" cy="1325563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Экстраверт и интроверт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49" y="1124744"/>
            <a:ext cx="1180931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Экстраверты</a:t>
            </a:r>
            <a:r>
              <a:rPr lang="ru-RU" dirty="0"/>
              <a:t>, прежде всего мальчики, предпочитают учебно-речевые ситуации, на фоне которых происходит быстрая смена сюжета, проигрывая которые можно подвигаться, т.е. учебно-речевые ситуации, которые можно охарактеризовать как «динамичные», а интроверты (чаще всего девочки)– «статичные».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Большинство </a:t>
            </a:r>
            <a:r>
              <a:rPr lang="ru-RU" dirty="0"/>
              <a:t>интровертов испытывает дискомфорт в тех ситуациях, в которых им приходится выступать перед большой или незнакомой аудиторией, а также при решении коммуникативных задач начала разговора, его поддержания.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5870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0"/>
            <a:ext cx="99083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150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Самооценка обучающихся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11952651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800" dirty="0" smtClean="0"/>
              <a:t>Школьники с низкой самооценкой не смотрят прямо, в лицо партнеру или учителю, взгляд их скользит или снизу вверх, или в сторону от партнера, или же фиксирован на какой-либо точке пространства, движения неритмичные. У доски такие дети часто переминаются с ноги на ногу, носки повернуты внутрь.</a:t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	Учащиеся, которые переоценивают себя, смотрят вокруг оценивающе, прищурив глаза, сидят за партой расслабленно, откинувшись назад, голова высоко поднята.</a:t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	У школьников, уверенных в себе, спокойные, широкие, ритмичные движения: они прямо смотрят в лицо учителю, партнеру; у доски не переминаются с ноги на ногу.</a:t>
            </a:r>
            <a:br>
              <a:rPr lang="ru-RU" sz="3800" dirty="0" smtClean="0"/>
            </a:b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1414553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Девочки и мальчики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Девочки превосходят мальчиков по вербальным способностям, выше беглость речи и они лучше и быстрее понимают письменный текст. </a:t>
            </a:r>
            <a:endParaRPr lang="ru-RU" sz="2800" dirty="0" smtClean="0"/>
          </a:p>
          <a:p>
            <a:r>
              <a:rPr lang="ru-RU" sz="2800" dirty="0" smtClean="0"/>
              <a:t>Мальчики </a:t>
            </a:r>
            <a:r>
              <a:rPr lang="ru-RU" sz="2800" dirty="0"/>
              <a:t>превосходят девочек по пространственным способностям. 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7621202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Девочки и мальчики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Девочки после начала занятия быстрее набирают оптимальный уровень работоспособности. Учителя, ориентируясь по девочкам, строят урок на пик их работоспособности. </a:t>
            </a:r>
          </a:p>
          <a:p>
            <a:r>
              <a:rPr lang="ru-RU" dirty="0"/>
              <a:t>Мальчики врабатываются долго и на учителя смотрят редко. Когда мальчики набирают пик работоспособности, девочки уже устали, учитель начинает снимать нагрузку. Ключевой для урока материал и пик работоспособности мальчиков не совпадают. 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1133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Девочки и мальчики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Девочки лучше выполняют задачи уже не новые, типовые, шаблонные. </a:t>
            </a:r>
            <a:endParaRPr lang="ru-RU" sz="2800" dirty="0" smtClean="0"/>
          </a:p>
          <a:p>
            <a:r>
              <a:rPr lang="ru-RU" sz="2800" dirty="0" smtClean="0"/>
              <a:t>Мальчики </a:t>
            </a:r>
            <a:r>
              <a:rPr lang="ru-RU" sz="2800" dirty="0"/>
              <a:t>лучше выполняют поисковую деятельность, выдвигают новые идеи. Девочки потом доводят их до совершенства. </a:t>
            </a:r>
            <a:endParaRPr lang="ru-RU" sz="2800" dirty="0" smtClean="0"/>
          </a:p>
          <a:p>
            <a:r>
              <a:rPr lang="ru-RU" sz="2800" dirty="0" smtClean="0"/>
              <a:t>У </a:t>
            </a:r>
            <a:r>
              <a:rPr lang="ru-RU" sz="2800" dirty="0"/>
              <a:t>девочек в ситуации, вызывающей эмоции, возрастает тонус коры мозга. </a:t>
            </a:r>
            <a:endParaRPr lang="ru-RU" sz="2800" dirty="0" smtClean="0"/>
          </a:p>
          <a:p>
            <a:r>
              <a:rPr lang="ru-RU" sz="2800" dirty="0" smtClean="0"/>
              <a:t>Мальчики </a:t>
            </a:r>
            <a:r>
              <a:rPr lang="ru-RU" sz="2800" dirty="0"/>
              <a:t>быстро снимают напряжение и включаются в продуктивную деятельность. 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3319095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Девочки и мальчики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Девочки больше опираются на механическую память, получают пятёрки и быстро забывают заученное.</a:t>
            </a:r>
          </a:p>
          <a:p>
            <a:r>
              <a:rPr lang="ru-RU" dirty="0"/>
              <a:t>Мальчики способны дольше сосредотачиваться на проблеме. 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7891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обучения и развития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леворукого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ребёнка.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1600200"/>
            <a:ext cx="12048661" cy="5069160"/>
          </a:xfrm>
        </p:spPr>
        <p:txBody>
          <a:bodyPr>
            <a:normAutofit fontScale="85000" lnSpcReduction="20000"/>
          </a:bodyPr>
          <a:lstStyle/>
          <a:p>
            <a:r>
              <a:rPr lang="ru-RU" sz="3400" dirty="0" smtClean="0"/>
              <a:t>Для </a:t>
            </a:r>
            <a:r>
              <a:rPr lang="ru-RU" sz="3400" dirty="0" err="1"/>
              <a:t>леворукого</a:t>
            </a:r>
            <a:r>
              <a:rPr lang="ru-RU" sz="3400" dirty="0"/>
              <a:t> ребёнка жесткое соблюдение режима дня может быть непомерно трудным. </a:t>
            </a:r>
          </a:p>
          <a:p>
            <a:r>
              <a:rPr lang="ru-RU" sz="3400" dirty="0" smtClean="0"/>
              <a:t>Обучение </a:t>
            </a:r>
            <a:r>
              <a:rPr lang="ru-RU" sz="3400" dirty="0" err="1"/>
              <a:t>леворуких</a:t>
            </a:r>
            <a:r>
              <a:rPr lang="ru-RU" sz="3400" dirty="0"/>
              <a:t> детей должно быть более ярким и красочным. Необходимо использовать их визуальное восприятие и пространственное мышление. Для лучшего понимания материала им требуется опора на рисунок, предмет, наглядное пособие. </a:t>
            </a:r>
          </a:p>
          <a:p>
            <a:r>
              <a:rPr lang="ru-RU" sz="3400" dirty="0" smtClean="0"/>
              <a:t>Для </a:t>
            </a:r>
            <a:r>
              <a:rPr lang="ru-RU" sz="3400" dirty="0" err="1"/>
              <a:t>леворуких</a:t>
            </a:r>
            <a:r>
              <a:rPr lang="ru-RU" sz="3400" dirty="0"/>
              <a:t> трудна работа в больших группах при жёстко регламентированных условиях и строгом соподчинении. Им необходима собственная инициатива и интуиция, индивидуальная работа, когда нет жёсткого регламента, строгого подчинения. </a:t>
            </a:r>
          </a:p>
        </p:txBody>
      </p:sp>
    </p:spTree>
    <p:extLst>
      <p:ext uri="{BB962C8B-B14F-4D97-AF65-F5344CB8AC3E}">
        <p14:creationId xmlns:p14="http://schemas.microsoft.com/office/powerpoint/2010/main" val="141676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Уровень произвольности -   способность удерживать цель выполняемой деятельности, составлять программу исполнительных действий, формировать модель значимых условий деятельности, уметь пользоваться обратной связью и корректировать допущенные ошибки как в процессе самой деятельности, так и по ее окончании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7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801" y="620713"/>
            <a:ext cx="11425767" cy="48958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Дети очень разные</a:t>
            </a:r>
            <a:r>
              <a:rPr lang="ru-RU" sz="4000" dirty="0" smtClean="0"/>
              <a:t>: одни яркие, талантливые, другие не очень.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Но </a:t>
            </a:r>
            <a:r>
              <a:rPr lang="ru-RU" sz="4000" b="1" dirty="0" smtClean="0"/>
              <a:t>каждый должен </a:t>
            </a:r>
            <a:r>
              <a:rPr lang="ru-RU" sz="4000" b="1" dirty="0" err="1" smtClean="0"/>
              <a:t>самореализоваться</a:t>
            </a:r>
            <a:r>
              <a:rPr lang="ru-RU" sz="4000" b="1" dirty="0" smtClean="0"/>
              <a:t>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/>
              <a:t>Желаю вам этого!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074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3282</Words>
  <Application>Microsoft Office PowerPoint</Application>
  <PresentationFormat>Произвольный</PresentationFormat>
  <Paragraphs>506</Paragraphs>
  <Slides>90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1" baseType="lpstr">
      <vt:lpstr>Тема Office</vt:lpstr>
      <vt:lpstr>Особенности подготовки учащихся с низким уровнем обученности по предметам естественно-математического и технологического циклов  </vt:lpstr>
      <vt:lpstr>Результат   -Составление теста для определения уровней обучаемости и  обученности -Проектирование плана работы со слабоуспевающими и неуспевающими учащимися  </vt:lpstr>
      <vt:lpstr>Презентация PowerPoint</vt:lpstr>
      <vt:lpstr>Причины неуспеваемости</vt:lpstr>
      <vt:lpstr>Презентация PowerPoint</vt:lpstr>
      <vt:lpstr>Внешние по отношению к школьнику</vt:lpstr>
      <vt:lpstr>Взаимосвязь типичных трудностей у  обучающихся и их познавательных процессов</vt:lpstr>
      <vt:lpstr>Взаимосвязь типичных трудностей у  обучающихся и их познавательных процессов</vt:lpstr>
      <vt:lpstr>Презентация PowerPoint</vt:lpstr>
      <vt:lpstr>Причины и характер проявления неуспеваемости</vt:lpstr>
      <vt:lpstr>Причины и характер проявления неуспеваемости</vt:lpstr>
      <vt:lpstr> Основные признаки неуспешности учащихся </vt:lpstr>
      <vt:lpstr>Особенности неуспевающих учащихся </vt:lpstr>
      <vt:lpstr>«ЖЕСТКИЙ ТРЕУГОЛЬНИК»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Пути достижения высокой успеваемости </vt:lpstr>
      <vt:lpstr>Тема педсовета</vt:lpstr>
      <vt:lpstr>Обучаемость – индивидуальные показатели качества и скорости усвоения знаний, умений в процессе обучения. В основе обучаемости лежит уровень развития познавательных процессов ( восприятие, мышление, внимание, память, воображение, речь)</vt:lpstr>
      <vt:lpstr>Характеристика уровня обучаемости </vt:lpstr>
      <vt:lpstr>МЕТОДИКА изучения уровня ОБУЧАЕМОСТИ   (уровень обучаемости динамически изменяющийся параметр, зависящий как от наследственных задатков, так и от социальных условий)</vt:lpstr>
      <vt:lpstr>Тема: «Механическое движение»</vt:lpstr>
      <vt:lpstr>Тема: «Ряд натуральных чисел»</vt:lpstr>
      <vt:lpstr>Обученность – это реально усвоенные знания, умения и навыки </vt:lpstr>
      <vt:lpstr>Презентация PowerPoint</vt:lpstr>
      <vt:lpstr>Диагностика определения уровня обученности  (по П.И. Третьякову)</vt:lpstr>
      <vt:lpstr>Диагностика определения  уровня обученности (по П.И. Третьякову)   </vt:lpstr>
      <vt:lpstr>Тест для определения уровня обученности  (цель – выявить владение умениями выполнять самостоятельную работу разного уровня сложности, спроектировать программу коррекции познавательной деятельности каждого ученика)</vt:lpstr>
      <vt:lpstr>Аналитическая таблица</vt:lpstr>
      <vt:lpstr>Ключ. Учитель знакомит учеников с вариантами работы и критериями оценки. </vt:lpstr>
      <vt:lpstr>План работы со слабоуспевающими и неуспевающими учащимися</vt:lpstr>
      <vt:lpstr>Физика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учить? </vt:lpstr>
      <vt:lpstr>В процессе контроля за подготовленностью учащихся </vt:lpstr>
      <vt:lpstr>При изложении нового материала </vt:lpstr>
      <vt:lpstr>При организации самостоятельной работы </vt:lpstr>
      <vt:lpstr>В ходе самостоятельной работы на уроке </vt:lpstr>
      <vt:lpstr>При организации домашней работы  </vt:lpstr>
      <vt:lpstr>Интеллект - карты</vt:lpstr>
      <vt:lpstr>Презентация PowerPoint</vt:lpstr>
      <vt:lpstr>Презентация PowerPoint</vt:lpstr>
      <vt:lpstr>Интеллект-карты в учебной деятельности </vt:lpstr>
      <vt:lpstr>Презентация PowerPoint</vt:lpstr>
      <vt:lpstr>Презентация PowerPoint</vt:lpstr>
      <vt:lpstr>Как составить интеллект-карту? </vt:lpstr>
      <vt:lpstr>Кейс - метод</vt:lpstr>
      <vt:lpstr>Презентация PowerPoint</vt:lpstr>
      <vt:lpstr>Преимущества кейс-метода</vt:lpstr>
      <vt:lpstr>Требования к кейсам</vt:lpstr>
      <vt:lpstr>Структура кейса</vt:lpstr>
      <vt:lpstr>Решение кейсов</vt:lpstr>
      <vt:lpstr>Примеры кейсов</vt:lpstr>
      <vt:lpstr>Презентация PowerPoint</vt:lpstr>
      <vt:lpstr>Формирование положительного отношения к учению у неуспевающих школьников</vt:lpstr>
      <vt:lpstr>Презентация PowerPoint</vt:lpstr>
      <vt:lpstr>Этапы формирования положительного отношения к учению</vt:lpstr>
      <vt:lpstr>Презентация PowerPoint</vt:lpstr>
      <vt:lpstr>Пробелы при подготовке учащихся к ГИА </vt:lpstr>
      <vt:lpstr>Презентация PowerPoint</vt:lpstr>
      <vt:lpstr>Методы и приемы, обеспечивающие эффективность обучения детей с разными индивидуальными стилями учебной деятельности</vt:lpstr>
      <vt:lpstr>Презентация PowerPoint</vt:lpstr>
      <vt:lpstr>Типы темперамента </vt:lpstr>
      <vt:lpstr>Тип темперамента </vt:lpstr>
      <vt:lpstr>Типы темперамента </vt:lpstr>
      <vt:lpstr>Типы темперамента </vt:lpstr>
      <vt:lpstr>Презентация PowerPoint</vt:lpstr>
      <vt:lpstr>Экстраверт и интроверт</vt:lpstr>
      <vt:lpstr>Экстраверт и интроверт</vt:lpstr>
      <vt:lpstr>Экстраверт и интроверт</vt:lpstr>
      <vt:lpstr>Презентация PowerPoint</vt:lpstr>
      <vt:lpstr>Самооценка обучающихся</vt:lpstr>
      <vt:lpstr>Девочки и мальчики</vt:lpstr>
      <vt:lpstr>Девочки и мальчики</vt:lpstr>
      <vt:lpstr>Девочки и мальчики</vt:lpstr>
      <vt:lpstr>Девочки и мальчики</vt:lpstr>
      <vt:lpstr>Особенности обучения и развития леворукого ребёнка. 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Admin 6PK</cp:lastModifiedBy>
  <cp:revision>94</cp:revision>
  <dcterms:created xsi:type="dcterms:W3CDTF">2017-02-26T09:35:41Z</dcterms:created>
  <dcterms:modified xsi:type="dcterms:W3CDTF">2018-11-16T11:18:01Z</dcterms:modified>
</cp:coreProperties>
</file>