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77" r:id="rId15"/>
    <p:sldId id="270" r:id="rId16"/>
    <p:sldId id="280" r:id="rId17"/>
    <p:sldId id="269" r:id="rId18"/>
    <p:sldId id="281" r:id="rId19"/>
    <p:sldId id="273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4538-D364-4A29-999E-61B0CD3A884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C4C9A-5677-43F0-BF26-2556B9719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8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C4C9A-5677-43F0-BF26-2556B971949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0861F-506E-48F9-AB3E-7FD32974FB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7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C2FA9-26BB-449D-9AA2-1329087C87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8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540F-40B8-446E-970A-ECE68B73F5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7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5B8C0-F327-4372-8C3F-C93CC017CA9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7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93CB1-00B0-4B3C-8AD8-C50F9480A2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6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A81EA-E895-4FB5-A597-1B9FE3659E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A0144-8994-46C2-ABC8-0ED26386B2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0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CE5A5-A478-465D-B253-491BBEDB58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9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1CB1-B700-43E4-A850-519251EE70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1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13443-6F74-4725-99EA-7AE4CC9B46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96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4B8A3-A669-4604-93E2-7546A1FE47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1F9F98-5CE4-4A5F-B55C-DB005691697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Лариса\Desktop\Подготовка к ЕГЭ\ЕГЭ картинки\5573-e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4580930" cy="458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Готовимся к заданию 9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Правописание приставок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9138" y="3140968"/>
            <a:ext cx="22621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2015</a:t>
            </a:r>
            <a:endParaRPr lang="ru-RU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1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Ы, И после приставки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1768457"/>
            <a:ext cx="6372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После приставки на согласную</a:t>
            </a:r>
          </a:p>
          <a:p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Без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мянный, под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скать, </a:t>
            </a:r>
            <a:r>
              <a:rPr lang="ru-RU" sz="3200" b="1" dirty="0" err="1" smtClean="0">
                <a:solidFill>
                  <a:srgbClr val="002060"/>
                </a:solidFill>
                <a:latin typeface="Comic Sans MS" pitchFamily="66" charset="0"/>
              </a:rPr>
              <a:t>пред</a:t>
            </a:r>
            <a:r>
              <a:rPr lang="ru-RU" sz="3200" b="1" dirty="0" err="1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err="1" smtClean="0">
                <a:solidFill>
                  <a:srgbClr val="002060"/>
                </a:solidFill>
                <a:latin typeface="Comic Sans MS" pitchFamily="66" charset="0"/>
              </a:rPr>
              <a:t>юльская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 (жара), вз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скать (штраф), под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грать, 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змальства,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</a:t>
            </a: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ы</a:t>
            </a:r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скное (агентство).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НО: взимать</a:t>
            </a:r>
            <a:endParaRPr lang="ru-RU" sz="3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1916832"/>
            <a:ext cx="2232248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-Ы-</a:t>
            </a:r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0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Ы, И после приставки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1916832"/>
            <a:ext cx="2232248" cy="3816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-И-</a:t>
            </a:r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3138" y="1700808"/>
            <a:ext cx="604380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После приставки на гласную: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про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играть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4253" y="2996952"/>
            <a:ext cx="604023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2. После приставок иноязычного происхождения: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меж-, сверх-, контр-, пан- </a:t>
            </a:r>
            <a:r>
              <a:rPr lang="ru-RU" sz="2400" b="1" dirty="0" err="1" smtClean="0">
                <a:solidFill>
                  <a:srgbClr val="C00000"/>
                </a:solidFill>
                <a:latin typeface="Comic Sans MS" pitchFamily="66" charset="0"/>
              </a:rPr>
              <a:t>дез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-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межинститутский, сверхинтересный, контригра, панисламизм, дезинфекция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4253" y="5157192"/>
            <a:ext cx="6043803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3. В сложных словах: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пединститут, спортинвентарь</a:t>
            </a:r>
            <a:endParaRPr lang="ru-RU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08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Ъ или Ь ?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576" y="1844824"/>
            <a:ext cx="1944216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2852936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Comic Sans MS" pitchFamily="66" charset="0"/>
              </a:rPr>
              <a:t>Ъ</a:t>
            </a:r>
            <a:endParaRPr lang="ru-RU" sz="6000" b="1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628800"/>
            <a:ext cx="6048672" cy="173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98220" y="1637751"/>
            <a:ext cx="4680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000" b="1" dirty="0" smtClean="0">
                <a:latin typeface="Comic Sans MS" pitchFamily="66" charset="0"/>
              </a:rPr>
              <a:t>После приставки на согласную перед буквами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е, ё, ю, я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Пред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юбилейный,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latin typeface="Comic Sans MS" pitchFamily="66" charset="0"/>
              </a:rPr>
              <a:t>вз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ерошенный, с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ежился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717032"/>
            <a:ext cx="604867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98220" y="3913311"/>
            <a:ext cx="48461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latin typeface="Comic Sans MS" pitchFamily="66" charset="0"/>
              </a:rPr>
              <a:t>2.Первая часть прилагательного – числительное (двух-, трех-), а вторая часть слова начинается с гласных </a:t>
            </a:r>
            <a:r>
              <a:rPr lang="ru-RU" sz="2000" b="1" dirty="0">
                <a:solidFill>
                  <a:srgbClr val="C00000"/>
                </a:solidFill>
                <a:latin typeface="Comic Sans MS" pitchFamily="66" charset="0"/>
              </a:rPr>
              <a:t>е, ё, ю,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я</a:t>
            </a:r>
          </a:p>
          <a:p>
            <a:pPr lvl="0" algn="ctr"/>
            <a:r>
              <a:rPr lang="ru-RU" sz="2000" b="1" dirty="0" smtClean="0">
                <a:latin typeface="Comic Sans MS" pitchFamily="66" charset="0"/>
              </a:rPr>
              <a:t>двух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ъ</a:t>
            </a:r>
            <a:r>
              <a:rPr lang="ru-RU" sz="2000" b="1" dirty="0" smtClean="0">
                <a:latin typeface="Comic Sans MS" pitchFamily="66" charset="0"/>
              </a:rPr>
              <a:t>ярусный</a:t>
            </a:r>
          </a:p>
          <a:p>
            <a:pPr lvl="0" algn="ctr"/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3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Запомни!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7483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При написании Ъ помнить, что в словах </a:t>
            </a:r>
            <a:endParaRPr lang="ru-RU" sz="2800" b="1" kern="0" dirty="0" smtClean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algn="ctr"/>
            <a:r>
              <a:rPr lang="ru-RU" sz="2800" b="1" kern="0" dirty="0" smtClean="0">
                <a:solidFill>
                  <a:srgbClr val="C00000"/>
                </a:solidFill>
                <a:latin typeface="Comic Sans MS" pitchFamily="66" charset="0"/>
                <a:cs typeface="Arial"/>
              </a:rPr>
              <a:t>сузить</a:t>
            </a:r>
            <a:r>
              <a:rPr lang="ru-RU" sz="2800" b="1" kern="0" dirty="0">
                <a:solidFill>
                  <a:srgbClr val="C00000"/>
                </a:solidFill>
                <a:latin typeface="Comic Sans MS" pitchFamily="66" charset="0"/>
                <a:cs typeface="Arial"/>
              </a:rPr>
              <a:t>, сагитировать, сэкономить, пояснить, трёхэтажный, двухактный, двуязычный</a:t>
            </a:r>
            <a:r>
              <a:rPr lang="ru-RU" sz="2800" b="1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 и т.д. </a:t>
            </a:r>
            <a:endParaRPr lang="ru-RU" sz="2800" b="1" kern="0" dirty="0" smtClean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algn="ctr"/>
            <a:r>
              <a:rPr lang="ru-RU" sz="2800" b="1" kern="0" dirty="0" smtClean="0">
                <a:solidFill>
                  <a:srgbClr val="000000"/>
                </a:solidFill>
                <a:latin typeface="Comic Sans MS" pitchFamily="66" charset="0"/>
                <a:cs typeface="Arial"/>
              </a:rPr>
              <a:t>Ъ </a:t>
            </a:r>
            <a:r>
              <a:rPr lang="ru-RU" sz="2800" b="1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не пишется, т.к. в них либо корень не начинается на Е, Ё, Ю, Я, либо приставка оканчивается на гласный.</a:t>
            </a:r>
            <a:br>
              <a:rPr lang="ru-RU" sz="2800" b="1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</a:b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4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Ъ или Ь ?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5576" y="1844824"/>
            <a:ext cx="1944216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Ь</a:t>
            </a:r>
            <a:endParaRPr lang="ru-RU" sz="6000" b="1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861083"/>
            <a:ext cx="5184576" cy="1960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7661" y="1913228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000" b="1" dirty="0" smtClean="0">
                <a:latin typeface="Comic Sans MS" pitchFamily="66" charset="0"/>
              </a:rPr>
              <a:t>В корне перед гласными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е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, ё, ю,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я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зав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r>
              <a:rPr lang="ru-RU" sz="2000" b="1" dirty="0" smtClean="0">
                <a:latin typeface="Comic Sans MS" pitchFamily="66" charset="0"/>
              </a:rPr>
              <a:t>южило, сер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r>
              <a:rPr lang="ru-RU" sz="2000" b="1" dirty="0">
                <a:latin typeface="Comic Sans MS" pitchFamily="66" charset="0"/>
              </a:rPr>
              <a:t>ё</a:t>
            </a:r>
            <a:r>
              <a:rPr lang="ru-RU" sz="2000" b="1" dirty="0" smtClean="0">
                <a:latin typeface="Comic Sans MS" pitchFamily="66" charset="0"/>
              </a:rPr>
              <a:t>зный, шампин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ь</a:t>
            </a:r>
            <a:r>
              <a:rPr lang="ru-RU" sz="2000" b="1" dirty="0" smtClean="0">
                <a:latin typeface="Comic Sans MS" pitchFamily="66" charset="0"/>
              </a:rPr>
              <a:t>он</a:t>
            </a:r>
            <a:endParaRPr lang="ru-RU" sz="2000" b="1" dirty="0">
              <a:latin typeface="Comic Sans MS" pitchFamily="66" charset="0"/>
            </a:endParaRPr>
          </a:p>
          <a:p>
            <a:pPr algn="ctr"/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1860" y="4365104"/>
            <a:ext cx="43564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Comic Sans MS" pitchFamily="66" charset="0"/>
              </a:rPr>
              <a:t>Запомни</a:t>
            </a:r>
            <a:r>
              <a:rPr lang="ru-RU" b="1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субъект </a:t>
            </a:r>
            <a:r>
              <a:rPr lang="ru-RU" sz="2000" b="1" dirty="0">
                <a:latin typeface="Comic Sans MS" pitchFamily="66" charset="0"/>
              </a:rPr>
              <a:t>(</a:t>
            </a:r>
            <a:r>
              <a:rPr lang="ru-RU" sz="2000" b="1" dirty="0" smtClean="0">
                <a:latin typeface="Comic Sans MS" pitchFamily="66" charset="0"/>
              </a:rPr>
              <a:t>субъективный),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объект (объективный),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инъекция, адъютант</a:t>
            </a:r>
            <a:endParaRPr lang="ru-RU" sz="2000" b="1" dirty="0">
              <a:latin typeface="Comic Sans MS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1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9" y="260648"/>
            <a:ext cx="8229600" cy="1143000"/>
          </a:xfrm>
        </p:spPr>
        <p:txBody>
          <a:bodyPr/>
          <a:lstStyle/>
          <a:p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Выполним тестовое задание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142984"/>
            <a:ext cx="90364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+mn-lt"/>
              </a:rPr>
              <a:t>9-1. Определите </a:t>
            </a:r>
            <a:r>
              <a:rPr lang="ru-RU" sz="2800" b="1" dirty="0">
                <a:solidFill>
                  <a:srgbClr val="000000"/>
                </a:solidFill>
                <a:latin typeface="+mn-lt"/>
              </a:rPr>
              <a:t>ряд, в котором в обоих словах в приставке пропущена одна и та </a:t>
            </a:r>
          </a:p>
          <a:p>
            <a:r>
              <a:rPr lang="ru-RU" sz="2800" b="1" dirty="0">
                <a:solidFill>
                  <a:srgbClr val="000000"/>
                </a:solidFill>
                <a:latin typeface="+mn-lt"/>
              </a:rPr>
              <a:t>же буква. Выпишите эти слова, вставив пропущенную букву.  </a:t>
            </a:r>
          </a:p>
          <a:p>
            <a:pPr lvl="1"/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нен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глядный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с..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звучие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</a:p>
          <a:p>
            <a:pPr lvl="1"/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морье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рывистый</a:t>
            </a:r>
            <a:endParaRPr lang="ru-RU" sz="32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бе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дорожье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в..ходить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небез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нтересный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по..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менно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грать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без..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мянный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5360777"/>
            <a:ext cx="415297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сыгратьбезымянный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8520" y="328498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и..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подтишка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во..ход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4"/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вычка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пр..возмочь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4"/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дез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..нформация,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вз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скать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4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под..язычный, зав..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южить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4"/>
            <a:r>
              <a:rPr lang="ru-RU" sz="28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п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р..думать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пр..терпеть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488176"/>
            <a:ext cx="8927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9-2. </a:t>
            </a:r>
            <a:r>
              <a:rPr lang="ru-RU" sz="2800" dirty="0"/>
              <a:t>Определите ряд, в котором в обоих словах в приставке пропущена одна и та </a:t>
            </a:r>
            <a:r>
              <a:rPr lang="ru-RU" sz="2800" dirty="0" smtClean="0"/>
              <a:t> же </a:t>
            </a:r>
            <a:r>
              <a:rPr lang="ru-RU" sz="2800" dirty="0"/>
              <a:t>буква. Выпишите эти слова, вставив пропущенную букву</a:t>
            </a:r>
            <a:r>
              <a:rPr lang="ru-RU" sz="2400" dirty="0"/>
              <a:t>.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55976" y="5910370"/>
            <a:ext cx="355188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исподтишкавосход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315" y="1311835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0000"/>
                </a:solidFill>
                <a:latin typeface="+mn-lt"/>
              </a:rPr>
              <a:t>9-3. Определите </a:t>
            </a:r>
            <a:r>
              <a:rPr lang="ru-RU" sz="2800" b="1" dirty="0">
                <a:solidFill>
                  <a:srgbClr val="000000"/>
                </a:solidFill>
                <a:latin typeface="+mn-lt"/>
              </a:rPr>
              <a:t>ряд, в котором в обоих словах в приставке пропущена одна и та  же буква. Выпишите эти слова, вставив пропущенную букву. </a:t>
            </a:r>
            <a:endParaRPr lang="ru-RU" sz="3200" b="1" dirty="0" smtClean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пр..явить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пр..дедушка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и..пользование, в..бодриться,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пр..глушить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пр..ход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</a:p>
          <a:p>
            <a:pPr lvl="1"/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об..ем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в..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юнок</a:t>
            </a:r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32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б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ез..сходный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вз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..мать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457200" lvl="0" indent="-457200">
              <a:buAutoNum type="arabicPeriod"/>
            </a:pPr>
            <a:endParaRPr lang="ru-RU" sz="2000" b="1" dirty="0">
              <a:solidFill>
                <a:srgbClr val="000000"/>
              </a:solidFill>
              <a:latin typeface="Comic Sans MS" pitchFamily="66" charset="0"/>
            </a:endParaRPr>
          </a:p>
          <a:p>
            <a:pPr marL="457200" lvl="0" indent="-457200">
              <a:buAutoNum type="arabicPeriod"/>
            </a:pPr>
            <a:endParaRPr lang="ru-RU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lvl="0" algn="ctr"/>
            <a:endParaRPr lang="ru-RU" sz="20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43636" y="5072074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0849" y="5589240"/>
            <a:ext cx="355188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приглушитьприход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6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268760"/>
            <a:ext cx="8316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0000"/>
                </a:solidFill>
                <a:latin typeface="+mn-lt"/>
              </a:rPr>
              <a:t>9-4. </a:t>
            </a:r>
            <a:r>
              <a:rPr lang="ru-RU" sz="2800" b="1" dirty="0">
                <a:solidFill>
                  <a:srgbClr val="000000"/>
                </a:solidFill>
                <a:latin typeface="+mn-lt"/>
              </a:rPr>
              <a:t>Определите ряд, в котором в обоих словах в приставке пропущена одна и та  же буква. Выпишите эти слова, вставив пропущенную букву. </a:t>
            </a:r>
          </a:p>
          <a:p>
            <a:pPr lvl="2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пр..образ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пр..родина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2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ближенный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пр..рвать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2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бе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..порядок,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в..плеск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2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под..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тожить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до..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сторический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2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здать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р..списание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20849" y="5589240"/>
            <a:ext cx="355188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беспорядоквсплеск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580" y="1196752"/>
            <a:ext cx="87180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0000"/>
                </a:solidFill>
                <a:latin typeface="+mn-lt"/>
              </a:rPr>
              <a:t>9-5. </a:t>
            </a:r>
            <a:r>
              <a:rPr lang="ru-RU" sz="2800" b="1" dirty="0">
                <a:solidFill>
                  <a:srgbClr val="000000"/>
                </a:solidFill>
                <a:latin typeface="+mn-lt"/>
              </a:rPr>
              <a:t>Определите ряд, в котором в обоих словах в приставке пропущена одна и та  же буква. Выпишите эти слова, вставив пропущенную букву</a:t>
            </a:r>
            <a:r>
              <a:rPr lang="ru-RU" sz="2800" b="1" dirty="0" smtClean="0">
                <a:solidFill>
                  <a:srgbClr val="000000"/>
                </a:solidFill>
                <a:latin typeface="+mn-lt"/>
              </a:rPr>
              <a:t>.</a:t>
            </a:r>
            <a:endParaRPr lang="ru-RU" sz="2800" b="1" u="sng" dirty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о..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ходчивый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по..твердить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б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..вкусный,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ра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..смешить</a:t>
            </a:r>
          </a:p>
          <a:p>
            <a:pPr lvl="1"/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н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ебез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звестный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сверх…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нициативный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пр..вращаться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пр..одеть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йти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..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морье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20849" y="5589240"/>
            <a:ext cx="355188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прийтиприморье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9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9" y="26064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Comic Sans MS" pitchFamily="66" charset="0"/>
              </a:rPr>
              <a:t>Познакомимся с этим задание  в демоверсии 2015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0017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5516" y="1412776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9. Определите </a:t>
            </a:r>
            <a:r>
              <a:rPr lang="ru-RU" sz="2800" dirty="0"/>
              <a:t>ряд, в котором в обоих словах в приставке пропущена одна и та </a:t>
            </a:r>
          </a:p>
          <a:p>
            <a:r>
              <a:rPr lang="ru-RU" sz="2800" dirty="0"/>
              <a:t>же буква. Выпишите эти слова, вставив пропущенную букву.  </a:t>
            </a:r>
          </a:p>
          <a:p>
            <a:r>
              <a:rPr lang="ru-RU" sz="2800" dirty="0"/>
              <a:t> </a:t>
            </a:r>
          </a:p>
          <a:p>
            <a:pPr lvl="1"/>
            <a:r>
              <a:rPr lang="ru-RU" sz="2800" dirty="0" err="1"/>
              <a:t>пр..встать</a:t>
            </a:r>
            <a:r>
              <a:rPr lang="ru-RU" sz="2800" dirty="0"/>
              <a:t>, </a:t>
            </a:r>
            <a:r>
              <a:rPr lang="ru-RU" sz="2800" dirty="0" err="1"/>
              <a:t>пр..милый</a:t>
            </a:r>
            <a:r>
              <a:rPr lang="ru-RU" sz="2800" dirty="0"/>
              <a:t> </a:t>
            </a:r>
          </a:p>
          <a:p>
            <a:pPr lvl="1"/>
            <a:r>
              <a:rPr lang="ru-RU" sz="2800" dirty="0" err="1"/>
              <a:t>под..брать</a:t>
            </a:r>
            <a:r>
              <a:rPr lang="ru-RU" sz="2800" dirty="0"/>
              <a:t>, р..</a:t>
            </a:r>
            <a:r>
              <a:rPr lang="ru-RU" sz="2800" dirty="0" err="1"/>
              <a:t>зослал</a:t>
            </a:r>
            <a:r>
              <a:rPr lang="ru-RU" sz="2800" dirty="0"/>
              <a:t>  </a:t>
            </a:r>
          </a:p>
          <a:p>
            <a:pPr lvl="1"/>
            <a:r>
              <a:rPr lang="ru-RU" sz="2800" dirty="0" err="1"/>
              <a:t>ра</a:t>
            </a:r>
            <a:r>
              <a:rPr lang="ru-RU" sz="2800" dirty="0"/>
              <a:t>..кидать, </a:t>
            </a:r>
            <a:r>
              <a:rPr lang="ru-RU" sz="2800" dirty="0" err="1"/>
              <a:t>и..пугать</a:t>
            </a:r>
            <a:r>
              <a:rPr lang="ru-RU" sz="2800" dirty="0"/>
              <a:t>  </a:t>
            </a:r>
          </a:p>
          <a:p>
            <a:pPr lvl="1"/>
            <a:r>
              <a:rPr lang="ru-RU" sz="2800" dirty="0" err="1"/>
              <a:t>пр..уныл</a:t>
            </a:r>
            <a:r>
              <a:rPr lang="ru-RU" sz="2800" dirty="0"/>
              <a:t>, </a:t>
            </a:r>
            <a:r>
              <a:rPr lang="ru-RU" sz="2800" dirty="0" err="1"/>
              <a:t>пр..рвать</a:t>
            </a:r>
            <a:r>
              <a:rPr lang="ru-RU" sz="2800" dirty="0"/>
              <a:t> </a:t>
            </a:r>
          </a:p>
          <a:p>
            <a:pPr lvl="1"/>
            <a:r>
              <a:rPr lang="ru-RU" sz="2800" dirty="0" err="1"/>
              <a:t>о..бросить</a:t>
            </a:r>
            <a:r>
              <a:rPr lang="ru-RU" sz="2800" dirty="0"/>
              <a:t>, на..</a:t>
            </a:r>
            <a:r>
              <a:rPr lang="ru-RU" sz="2800" dirty="0" err="1"/>
              <a:t>пись</a:t>
            </a:r>
            <a:r>
              <a:rPr lang="ru-RU" sz="2800" dirty="0"/>
              <a:t>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4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ои документы\Мои рисунки\ЕГЭ, ГИА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85794"/>
            <a:ext cx="6143668" cy="5072098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572000" y="4286256"/>
            <a:ext cx="3000396" cy="967978"/>
          </a:xfrm>
          <a:prstGeom prst="round2Same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00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dirty="0" smtClean="0"/>
              <a:t>100%</a:t>
            </a:r>
            <a:endParaRPr lang="ru-RU" sz="54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7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4035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Повторим теорию.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ПРИСТАВКИ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8578001">
            <a:off x="2915816" y="1844824"/>
            <a:ext cx="129614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2398617">
            <a:off x="4621820" y="1861664"/>
            <a:ext cx="1296144" cy="57606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1520" y="2786789"/>
            <a:ext cx="446449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неизменяемые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860032" y="2822824"/>
            <a:ext cx="42839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изменяемые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8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/>
            </a:r>
            <a:b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     </a:t>
            </a:r>
            <a:b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4000" b="1" kern="1200" dirty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   </a:t>
            </a:r>
            <a:b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40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   </a:t>
            </a:r>
            <a:r>
              <a:rPr lang="ru-RU" b="1" kern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ea typeface="+mn-ea"/>
                <a:cs typeface="Times New Roman" pitchFamily="18" charset="0"/>
              </a:rPr>
              <a:t>Приставки неизменяемые</a:t>
            </a:r>
            <a:r>
              <a:rPr lang="ru-RU" sz="4000" b="1" kern="1200" dirty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/>
            </a:r>
            <a:br>
              <a:rPr lang="ru-RU" sz="4000" b="1" kern="1200" dirty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24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/>
            </a:r>
            <a:br>
              <a:rPr lang="ru-RU" sz="2400" b="1" kern="1200" dirty="0" smtClean="0">
                <a:solidFill>
                  <a:srgbClr val="0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2400" b="1" kern="12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Пишутся одинаково, </a:t>
            </a:r>
            <a:br>
              <a:rPr lang="ru-RU" sz="2400" b="1" kern="12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</a:br>
            <a:r>
              <a:rPr lang="ru-RU" sz="2400" b="1" kern="1200" dirty="0" smtClean="0">
                <a:solidFill>
                  <a:srgbClr val="C00000"/>
                </a:solidFill>
                <a:latin typeface="Comic Sans MS" pitchFamily="66" charset="0"/>
                <a:ea typeface="+mn-ea"/>
                <a:cs typeface="Times New Roman" pitchFamily="18" charset="0"/>
              </a:rPr>
              <a:t>независимо от позиции гласной и согласной в слове</a:t>
            </a:r>
            <a:endParaRPr lang="ru-RU" sz="5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996952"/>
            <a:ext cx="352839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ад, под, пред, от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2996952"/>
            <a:ext cx="3626973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, по, во, со, о, об, обо, за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797152"/>
            <a:ext cx="38164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(НО: здесь, здание, здоровье)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Лариса\Desktop\Подготовка к ЕГЭ\ЕГЭ картинки\45185870_1227605291_stud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37112"/>
            <a:ext cx="1523459" cy="204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5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Приставки </a:t>
            </a:r>
            <a:r>
              <a:rPr lang="ru-RU" b="1" kern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изменяемые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/>
              <a:t>: 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/>
              <a:t>стеклить, 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/>
              <a:t>бморожение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176187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А: а</a:t>
            </a:r>
            <a:r>
              <a:rPr lang="ru-RU" sz="3600" b="1" dirty="0" smtClean="0"/>
              <a:t>пробировать, асоциальное (поведение)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64502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Про</a:t>
            </a:r>
            <a:r>
              <a:rPr lang="ru-RU" sz="3600" b="1" dirty="0" smtClean="0"/>
              <a:t>: </a:t>
            </a:r>
            <a:r>
              <a:rPr lang="ru-RU" sz="3600" b="1" dirty="0" smtClean="0">
                <a:solidFill>
                  <a:srgbClr val="C00000"/>
                </a:solidFill>
              </a:rPr>
              <a:t>про</a:t>
            </a:r>
            <a:r>
              <a:rPr lang="ru-RU" sz="3600" b="1" dirty="0" smtClean="0"/>
              <a:t>бежал, </a:t>
            </a:r>
            <a:r>
              <a:rPr lang="ru-RU" sz="3600" b="1" dirty="0" smtClean="0">
                <a:solidFill>
                  <a:srgbClr val="C00000"/>
                </a:solidFill>
              </a:rPr>
              <a:t>про</a:t>
            </a:r>
            <a:r>
              <a:rPr lang="ru-RU" sz="3600" b="1" dirty="0" smtClean="0"/>
              <a:t>слушал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5091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Пра</a:t>
            </a:r>
            <a:r>
              <a:rPr lang="ru-RU" sz="3600" b="1" dirty="0" smtClean="0"/>
              <a:t>: </a:t>
            </a:r>
            <a:r>
              <a:rPr lang="ru-RU" sz="3600" b="1" dirty="0" smtClean="0">
                <a:solidFill>
                  <a:srgbClr val="C00000"/>
                </a:solidFill>
              </a:rPr>
              <a:t>пра</a:t>
            </a:r>
            <a:r>
              <a:rPr lang="ru-RU" sz="3600" b="1" dirty="0" smtClean="0"/>
              <a:t>бабушка, </a:t>
            </a:r>
            <a:r>
              <a:rPr lang="ru-RU" sz="3600" b="1" dirty="0" smtClean="0">
                <a:solidFill>
                  <a:srgbClr val="C00000"/>
                </a:solidFill>
              </a:rPr>
              <a:t>пра</a:t>
            </a:r>
            <a:r>
              <a:rPr lang="ru-RU" sz="3600" b="1" dirty="0" smtClean="0"/>
              <a:t>дедушка, </a:t>
            </a:r>
            <a:r>
              <a:rPr lang="ru-RU" sz="3600" b="1" dirty="0" smtClean="0">
                <a:solidFill>
                  <a:srgbClr val="C00000"/>
                </a:solidFill>
              </a:rPr>
              <a:t>пра</a:t>
            </a:r>
            <a:r>
              <a:rPr lang="ru-RU" sz="3600" b="1" dirty="0" smtClean="0"/>
              <a:t>родина, </a:t>
            </a:r>
            <a:r>
              <a:rPr lang="ru-RU" sz="3600" b="1" dirty="0" smtClean="0">
                <a:solidFill>
                  <a:srgbClr val="C00000"/>
                </a:solidFill>
              </a:rPr>
              <a:t>пра</a:t>
            </a:r>
            <a:r>
              <a:rPr lang="ru-RU" sz="3600" b="1" dirty="0" smtClean="0"/>
              <a:t>родители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8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ru-RU" b="1" kern="12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Приставки изменяемые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404" y="1612803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Воз – </a:t>
            </a:r>
            <a:r>
              <a:rPr lang="ru-RU" sz="3600" b="1" dirty="0" err="1" smtClean="0">
                <a:solidFill>
                  <a:srgbClr val="C00000"/>
                </a:solidFill>
              </a:rPr>
              <a:t>вос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Из – </a:t>
            </a:r>
            <a:r>
              <a:rPr lang="ru-RU" sz="3600" b="1" dirty="0" err="1" smtClean="0">
                <a:solidFill>
                  <a:srgbClr val="C00000"/>
                </a:solidFill>
              </a:rPr>
              <a:t>ис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err="1" smtClean="0">
                <a:solidFill>
                  <a:srgbClr val="C00000"/>
                </a:solidFill>
              </a:rPr>
              <a:t>Вз</a:t>
            </a:r>
            <a:r>
              <a:rPr lang="ru-RU" sz="3600" b="1" dirty="0" smtClean="0">
                <a:solidFill>
                  <a:srgbClr val="C00000"/>
                </a:solidFill>
              </a:rPr>
              <a:t> – </a:t>
            </a:r>
            <a:r>
              <a:rPr lang="ru-RU" sz="3600" b="1" dirty="0" err="1" smtClean="0">
                <a:solidFill>
                  <a:srgbClr val="C00000"/>
                </a:solidFill>
              </a:rPr>
              <a:t>вс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Раз – рас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Без – бес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Низ – </a:t>
            </a:r>
            <a:r>
              <a:rPr lang="ru-RU" sz="3600" b="1" dirty="0" err="1" smtClean="0">
                <a:solidFill>
                  <a:srgbClr val="C00000"/>
                </a:solidFill>
              </a:rPr>
              <a:t>нис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Через - </a:t>
            </a:r>
            <a:r>
              <a:rPr lang="ru-RU" sz="3600" b="1" dirty="0" err="1" smtClean="0">
                <a:solidFill>
                  <a:srgbClr val="C00000"/>
                </a:solidFill>
              </a:rPr>
              <a:t>черес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532668" y="1772817"/>
            <a:ext cx="1728192" cy="3810304"/>
          </a:xfrm>
          <a:prstGeom prst="rightBrace">
            <a:avLst>
              <a:gd name="adj1" fmla="val 8333"/>
              <a:gd name="adj2" fmla="val 5058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5145" y="1412776"/>
            <a:ext cx="4752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Воз</a:t>
            </a:r>
            <a:r>
              <a:rPr lang="ru-RU" sz="2000" b="1" dirty="0" smtClean="0"/>
              <a:t>нести – </a:t>
            </a:r>
            <a:r>
              <a:rPr lang="ru-RU" sz="2000" b="1" dirty="0" smtClean="0">
                <a:solidFill>
                  <a:srgbClr val="C00000"/>
                </a:solidFill>
              </a:rPr>
              <a:t>вос</a:t>
            </a:r>
            <a:r>
              <a:rPr lang="ru-RU" sz="2000" b="1" dirty="0" smtClean="0"/>
              <a:t>поминание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Из</a:t>
            </a:r>
            <a:r>
              <a:rPr lang="ru-RU" sz="2000" b="1" dirty="0" smtClean="0"/>
              <a:t>возчик – </a:t>
            </a:r>
            <a:r>
              <a:rPr lang="ru-RU" sz="2000" b="1" dirty="0" smtClean="0">
                <a:solidFill>
                  <a:srgbClr val="C00000"/>
                </a:solidFill>
              </a:rPr>
              <a:t>ис</a:t>
            </a:r>
            <a:r>
              <a:rPr lang="ru-RU" sz="2000" b="1" dirty="0" smtClean="0"/>
              <a:t>париться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Вз</a:t>
            </a:r>
            <a:r>
              <a:rPr lang="ru-RU" sz="2000" b="1" dirty="0" smtClean="0"/>
              <a:t>бить – </a:t>
            </a:r>
            <a:r>
              <a:rPr lang="ru-RU" sz="2000" b="1" dirty="0" smtClean="0">
                <a:solidFill>
                  <a:srgbClr val="C00000"/>
                </a:solidFill>
              </a:rPr>
              <a:t>вс</a:t>
            </a:r>
            <a:r>
              <a:rPr lang="ru-RU" sz="2000" b="1" dirty="0" smtClean="0"/>
              <a:t>помнить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Раз</a:t>
            </a:r>
            <a:r>
              <a:rPr lang="ru-RU" sz="2000" b="1" dirty="0" smtClean="0"/>
              <a:t>гневаться – </a:t>
            </a:r>
            <a:r>
              <a:rPr lang="ru-RU" sz="2000" b="1" dirty="0" smtClean="0">
                <a:solidFill>
                  <a:srgbClr val="C00000"/>
                </a:solidFill>
              </a:rPr>
              <a:t>рас</a:t>
            </a:r>
            <a:r>
              <a:rPr lang="ru-RU" sz="2000" b="1" dirty="0" smtClean="0"/>
              <a:t>положиться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Без</a:t>
            </a:r>
            <a:r>
              <a:rPr lang="ru-RU" sz="2000" b="1" dirty="0" smtClean="0"/>
              <a:t>донный – </a:t>
            </a:r>
            <a:r>
              <a:rPr lang="ru-RU" sz="2000" b="1" dirty="0" smtClean="0">
                <a:solidFill>
                  <a:srgbClr val="C00000"/>
                </a:solidFill>
              </a:rPr>
              <a:t>бес</a:t>
            </a:r>
            <a:r>
              <a:rPr lang="ru-RU" sz="2000" b="1" dirty="0" smtClean="0"/>
              <a:t>причинный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Низ</a:t>
            </a:r>
            <a:r>
              <a:rPr lang="ru-RU" sz="2000" b="1" dirty="0" smtClean="0"/>
              <a:t>вергнуть – </a:t>
            </a:r>
            <a:r>
              <a:rPr lang="ru-RU" sz="2000" b="1" dirty="0" smtClean="0">
                <a:solidFill>
                  <a:srgbClr val="C00000"/>
                </a:solidFill>
              </a:rPr>
              <a:t>нис</a:t>
            </a:r>
            <a:r>
              <a:rPr lang="ru-RU" sz="2000" b="1" dirty="0" smtClean="0"/>
              <a:t>падать</a:t>
            </a:r>
          </a:p>
          <a:p>
            <a:endParaRPr lang="ru-RU" sz="2000" b="1" dirty="0"/>
          </a:p>
          <a:p>
            <a:r>
              <a:rPr lang="ru-RU" sz="2000" b="1" dirty="0" smtClean="0">
                <a:solidFill>
                  <a:srgbClr val="C00000"/>
                </a:solidFill>
              </a:rPr>
              <a:t>Чрез</a:t>
            </a:r>
            <a:r>
              <a:rPr lang="ru-RU" sz="2000" b="1" dirty="0" smtClean="0"/>
              <a:t>мерный - </a:t>
            </a:r>
            <a:r>
              <a:rPr lang="ru-RU" sz="2000" b="1" dirty="0" smtClean="0">
                <a:solidFill>
                  <a:srgbClr val="C00000"/>
                </a:solidFill>
              </a:rPr>
              <a:t>чере</a:t>
            </a:r>
            <a:r>
              <a:rPr lang="ru-RU" sz="2000" b="1" dirty="0" smtClean="0"/>
              <a:t>счур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297" y="5724756"/>
            <a:ext cx="7930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Запомните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: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глухая согласная  (к, п, с, т, ф, х, ц, ч, ш, щ)</a:t>
            </a:r>
          </a:p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З                 звонкая согласная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078231" y="5788264"/>
            <a:ext cx="489204" cy="2423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078231" y="6128771"/>
            <a:ext cx="489204" cy="242316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Запомни: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Нис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падать – </a:t>
            </a:r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низ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вергаться  </a:t>
            </a:r>
            <a: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  <a:t>не</a:t>
            </a:r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добровать, </a:t>
            </a:r>
            <a:r>
              <a:rPr lang="ru-RU" sz="4400" b="1" dirty="0" err="1" smtClean="0">
                <a:solidFill>
                  <a:srgbClr val="00B050"/>
                </a:solidFill>
                <a:latin typeface="Comic Sans MS" pitchFamily="66" charset="0"/>
              </a:rPr>
              <a:t>не</a:t>
            </a:r>
            <a:r>
              <a:rPr lang="ru-RU" sz="4400" b="1" dirty="0" err="1" smtClean="0">
                <a:solidFill>
                  <a:srgbClr val="C00000"/>
                </a:solidFill>
                <a:latin typeface="Comic Sans MS" pitchFamily="66" charset="0"/>
              </a:rPr>
              <a:t>с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группированный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6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ПРЕ - ПРИ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19116"/>
              </p:ext>
            </p:extLst>
          </p:nvPr>
        </p:nvGraphicFramePr>
        <p:xfrm>
          <a:off x="611560" y="1340769"/>
          <a:ext cx="8424936" cy="487093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12468"/>
                <a:gridCol w="4212468"/>
              </a:tblGrid>
              <a:tr h="57325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Пре-</a:t>
                      </a:r>
                      <a:endParaRPr lang="ru-RU" sz="28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omic Sans MS" pitchFamily="66" charset="0"/>
                        </a:rPr>
                        <a:t>При-</a:t>
                      </a:r>
                      <a:endParaRPr lang="ru-RU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5465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b="1" dirty="0" smtClean="0">
                          <a:latin typeface="Comic Sans MS" pitchFamily="66" charset="0"/>
                        </a:rPr>
                        <a:t>Пре – очень, наивысшая степень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>
                          <a:latin typeface="Comic Sans MS" pitchFamily="66" charset="0"/>
                        </a:rPr>
                        <a:t>(прекрасный,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престарелый</a:t>
                      </a:r>
                      <a:r>
                        <a:rPr lang="ru-RU" sz="2400" b="1" dirty="0" smtClean="0">
                          <a:latin typeface="Comic Sans MS" pitchFamily="66" charset="0"/>
                        </a:rPr>
                        <a:t>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400" b="1" dirty="0" smtClean="0">
                          <a:latin typeface="Comic Sans MS" pitchFamily="66" charset="0"/>
                        </a:rPr>
                        <a:t>При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– приближение , присоединение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(прилететь, пригласить)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5465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2. Пре – пере </a:t>
                      </a:r>
                    </a:p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(преломить, преграда)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2. При – неполнота действия</a:t>
                      </a:r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 (чуть-чуть) </a:t>
                      </a:r>
                    </a:p>
                    <a:p>
                      <a:r>
                        <a:rPr lang="ru-RU" sz="2400" b="1" baseline="0" dirty="0" smtClean="0">
                          <a:latin typeface="Comic Sans MS" pitchFamily="66" charset="0"/>
                        </a:rPr>
                        <a:t>(приоткрыть, присесть)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09929">
                <a:tc>
                  <a:txBody>
                    <a:bodyPr/>
                    <a:lstStyle/>
                    <a:p>
                      <a:endParaRPr lang="ru-RU" sz="24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3. При – близость (около, вблизи) </a:t>
                      </a:r>
                    </a:p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(пришкольный, приморский)</a:t>
                      </a:r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4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ПРЕ - ПРИ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060848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бывать в город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бывать в городе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клонить ветку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клонить колено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творить дверь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творить мечту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ходящий поезд – не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ходящие ценности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ступить к выполнению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ступить закон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</a:t>
            </a:r>
            <a:r>
              <a:rPr lang="ru-RU" sz="2800" b="1" dirty="0" smtClean="0">
                <a:latin typeface="Comic Sans MS" pitchFamily="66" charset="0"/>
              </a:rPr>
              <a:t>дать вид –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пре</a:t>
            </a:r>
            <a:r>
              <a:rPr lang="ru-RU" sz="2800" b="1" dirty="0" smtClean="0">
                <a:latin typeface="Comic Sans MS" pitchFamily="66" charset="0"/>
              </a:rPr>
              <a:t>дать Родину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0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вописание приставок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правописание приставок</Template>
  <TotalTime>361</TotalTime>
  <Words>880</Words>
  <Application>Microsoft Office PowerPoint</Application>
  <PresentationFormat>Экран (4:3)</PresentationFormat>
  <Paragraphs>165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правописание приставок</vt:lpstr>
      <vt:lpstr>Готовимся к заданию 9 Правописание приставок</vt:lpstr>
      <vt:lpstr>Познакомимся с этим задание  в демоверсии 2015</vt:lpstr>
      <vt:lpstr>Повторим теорию. ПРИСТАВКИ</vt:lpstr>
      <vt:lpstr>                   Приставки неизменяемые  Пишутся одинаково,  независимо от позиции гласной и согласной в слове</vt:lpstr>
      <vt:lpstr>Приставки изменяемые</vt:lpstr>
      <vt:lpstr>Приставки изменяемые</vt:lpstr>
      <vt:lpstr>Запомни:</vt:lpstr>
      <vt:lpstr>ПРЕ - ПРИ</vt:lpstr>
      <vt:lpstr>ПРЕ - ПРИ</vt:lpstr>
      <vt:lpstr>Ы, И после приставки</vt:lpstr>
      <vt:lpstr>Ы, И после приставки</vt:lpstr>
      <vt:lpstr>Ъ или Ь ?</vt:lpstr>
      <vt:lpstr>Запомни!</vt:lpstr>
      <vt:lpstr>Ъ или Ь ?</vt:lpstr>
      <vt:lpstr>Выполним тестовое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</dc:title>
  <dc:creator>Лариса</dc:creator>
  <cp:lastModifiedBy>505</cp:lastModifiedBy>
  <cp:revision>47</cp:revision>
  <dcterms:created xsi:type="dcterms:W3CDTF">2011-09-26T15:14:12Z</dcterms:created>
  <dcterms:modified xsi:type="dcterms:W3CDTF">2019-02-11T06:47:56Z</dcterms:modified>
</cp:coreProperties>
</file>