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2E02C-3CF2-4B60-90B9-CF8CA1A17B2E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AE068-A26F-47AF-BA84-70DC8D88F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886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9136DA9-CAA2-41CA-8E23-41084BC11346}" type="datetime1">
              <a:rPr lang="ru-RU" smtClean="0"/>
              <a:t>18.11.2018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3977706-DABB-4AB6-A5BF-F6EAD0F4BE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F7B4D-A914-4D50-A818-4EDC79625A38}" type="datetime1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7706-DABB-4AB6-A5BF-F6EAD0F4BE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2D3DB-70B5-439A-BC1C-516501DB0799}" type="datetime1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7706-DABB-4AB6-A5BF-F6EAD0F4BE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886D-DE75-4B48-A59C-AA45EDD730B8}" type="datetime1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7706-DABB-4AB6-A5BF-F6EAD0F4BE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DC419-D303-4266-96B1-AE78918CF69C}" type="datetime1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7706-DABB-4AB6-A5BF-F6EAD0F4BE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DF638-4A0A-4EBE-9850-35D15953661E}" type="datetime1">
              <a:rPr lang="ru-RU" smtClean="0"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7706-DABB-4AB6-A5BF-F6EAD0F4BE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A3FC9CA-4B6C-4639-BA4E-7B56419757BC}" type="datetime1">
              <a:rPr lang="ru-RU" smtClean="0"/>
              <a:t>18.11.2018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977706-DABB-4AB6-A5BF-F6EAD0F4BE16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7701948-EA4C-41F4-9139-3B849911F0F8}" type="datetime1">
              <a:rPr lang="ru-RU" smtClean="0"/>
              <a:t>18.11.2018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3977706-DABB-4AB6-A5BF-F6EAD0F4BE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4D50-D8AA-413E-A744-EF4F53AF3844}" type="datetime1">
              <a:rPr lang="ru-RU" smtClean="0"/>
              <a:t>18.11.2018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7706-DABB-4AB6-A5BF-F6EAD0F4BE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6109-72DD-44C4-967F-3040BF3F5D2F}" type="datetime1">
              <a:rPr lang="ru-RU" smtClean="0"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7706-DABB-4AB6-A5BF-F6EAD0F4BE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08A07-5DDD-4913-94C5-00A265FC4489}" type="datetime1">
              <a:rPr lang="ru-RU" smtClean="0"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7706-DABB-4AB6-A5BF-F6EAD0F4BE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5B0A601-5CF3-4764-8D4B-818C533CAF97}" type="datetime1">
              <a:rPr lang="ru-RU" smtClean="0"/>
              <a:t>18.11.2018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3977706-DABB-4AB6-A5BF-F6EAD0F4BE1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Тест 16. Освободительная война </a:t>
            </a:r>
            <a:br>
              <a:rPr lang="ru-RU" dirty="0"/>
            </a:br>
            <a:r>
              <a:rPr lang="ru-RU" dirty="0"/>
              <a:t>в Нидерландах. Рождение Республики </a:t>
            </a:r>
            <a:r>
              <a:rPr lang="ru-RU" dirty="0" err="1"/>
              <a:t>Соединенныхпровинций</a:t>
            </a:r>
            <a:r>
              <a:rPr lang="ru-RU" dirty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345704"/>
          </a:xfrm>
        </p:spPr>
        <p:txBody>
          <a:bodyPr/>
          <a:lstStyle/>
          <a:p>
            <a:r>
              <a:rPr lang="ru-RU" dirty="0" smtClean="0"/>
              <a:t>7 класс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В1. Установите соответствие между датой и событием. Одному элементу левого столбика соответствует один элемент правого.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300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R="112395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Дата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051560"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/>
                          <a:ea typeface="Times New Roman"/>
                          <a:cs typeface="Times New Roman"/>
                        </a:rPr>
                        <a:t>Событие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R="112395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А) 1517 г.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1557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1) признание независимости Голландии </a:t>
                      </a:r>
                      <a:r>
                        <a:rPr lang="ru-RU" sz="2000" dirty="0" smtClean="0">
                          <a:latin typeface="Arial"/>
                          <a:ea typeface="Times New Roman"/>
                          <a:cs typeface="Times New Roman"/>
                        </a:rPr>
                        <a:t>Испанией </a:t>
                      </a:r>
                    </a:p>
                    <a:p>
                      <a:pPr marL="115570">
                        <a:spcAft>
                          <a:spcPts val="0"/>
                        </a:spcAft>
                      </a:pPr>
                      <a:endParaRPr lang="ru-RU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67970">
                        <a:spcAft>
                          <a:spcPts val="0"/>
                        </a:spcAft>
                      </a:pPr>
                      <a:endParaRPr lang="ru-RU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R="112395"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/>
                          <a:ea typeface="Times New Roman"/>
                          <a:cs typeface="Times New Roman"/>
                        </a:rPr>
                        <a:t>Б) 1566 г.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15570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2) начало Нидерландской революции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15570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3) Варфоломеевская ночь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R="112395"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/>
                          <a:ea typeface="Times New Roman"/>
                          <a:cs typeface="Times New Roman"/>
                        </a:rPr>
                        <a:t>В) 1609 г.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15570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4) начало Реформации 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В2. Установите соответствие между датой и событием. Одному элементу левого столбика соответствует один элемент правого. </a:t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300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176530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Дата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036320"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/>
                          <a:ea typeface="Times New Roman"/>
                          <a:cs typeface="Times New Roman"/>
                        </a:rPr>
                        <a:t>Событие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15240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А) 1566 г.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6680"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/>
                          <a:ea typeface="Times New Roman"/>
                          <a:cs typeface="Times New Roman"/>
                        </a:rPr>
                        <a:t>1) подписание Нантского эдикта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6680"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/>
                          <a:ea typeface="Times New Roman"/>
                          <a:cs typeface="Times New Roman"/>
                        </a:rPr>
                        <a:t>2) начало иконоборческого движения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15240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Б) 1588 г.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668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3) признание независимости Голландии </a:t>
                      </a:r>
                      <a:r>
                        <a:rPr lang="ru-RU" sz="2000" dirty="0" smtClean="0">
                          <a:latin typeface="Arial"/>
                          <a:ea typeface="Times New Roman"/>
                          <a:cs typeface="Times New Roman"/>
                        </a:rPr>
                        <a:t>Испанией </a:t>
                      </a:r>
                    </a:p>
                    <a:p>
                      <a:pPr marL="106680">
                        <a:spcAft>
                          <a:spcPts val="0"/>
                        </a:spcAft>
                      </a:pPr>
                      <a:endParaRPr lang="ru-RU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55905">
                        <a:spcAft>
                          <a:spcPts val="0"/>
                        </a:spcAft>
                      </a:pPr>
                      <a:endParaRPr lang="ru-RU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15240"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/>
                          <a:ea typeface="Times New Roman"/>
                          <a:cs typeface="Times New Roman"/>
                        </a:rPr>
                        <a:t>В) 1609 г.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6680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4) образование Голландии 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ru-RU" sz="4000" dirty="0" smtClean="0"/>
              <a:t>1-2</a:t>
            </a:r>
          </a:p>
          <a:p>
            <a:r>
              <a:rPr lang="ru-RU" sz="4000" dirty="0" smtClean="0"/>
              <a:t>2-1</a:t>
            </a:r>
          </a:p>
          <a:p>
            <a:r>
              <a:rPr lang="ru-RU" sz="4000" dirty="0" smtClean="0"/>
              <a:t>3-3</a:t>
            </a:r>
          </a:p>
          <a:p>
            <a:r>
              <a:rPr lang="ru-RU" sz="4000" dirty="0" smtClean="0"/>
              <a:t>4-3</a:t>
            </a:r>
          </a:p>
          <a:p>
            <a:r>
              <a:rPr lang="ru-RU" sz="4000" dirty="0" smtClean="0"/>
              <a:t>5-1</a:t>
            </a:r>
          </a:p>
          <a:p>
            <a:r>
              <a:rPr lang="ru-RU" sz="4000" dirty="0" smtClean="0"/>
              <a:t>6-4</a:t>
            </a:r>
          </a:p>
          <a:p>
            <a:r>
              <a:rPr lang="ru-RU" sz="4000" dirty="0" smtClean="0"/>
              <a:t>7-2</a:t>
            </a:r>
          </a:p>
          <a:p>
            <a:r>
              <a:rPr lang="ru-RU" sz="4000" dirty="0" smtClean="0"/>
              <a:t>8-1</a:t>
            </a:r>
          </a:p>
          <a:p>
            <a:r>
              <a:rPr lang="ru-RU" sz="4000" dirty="0" smtClean="0"/>
              <a:t>А4Б2В1</a:t>
            </a:r>
          </a:p>
          <a:p>
            <a:r>
              <a:rPr lang="ru-RU" sz="4000" dirty="0" smtClean="0"/>
              <a:t>А2Б4В3</a:t>
            </a:r>
            <a:endParaRPr lang="ru-RU" sz="4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A1. Развитие мануфактурного производства в Нидерландах XVI в. свидетельствовало о: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1) начале экономического кризиса </a:t>
            </a:r>
          </a:p>
          <a:p>
            <a:r>
              <a:rPr lang="ru-RU" sz="3600" dirty="0" smtClean="0"/>
              <a:t> 2) развитии буржуазных отношений </a:t>
            </a:r>
          </a:p>
          <a:p>
            <a:r>
              <a:rPr lang="ru-RU" sz="3600" dirty="0" smtClean="0"/>
              <a:t> 3) возникновении ремесленных цехов </a:t>
            </a:r>
          </a:p>
          <a:p>
            <a:r>
              <a:rPr lang="ru-RU" sz="3600" dirty="0" smtClean="0"/>
              <a:t> 4) поощрении промышленности королем Испании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А2. Причина начала Нидерландской революции: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 1) преследование протестантов </a:t>
            </a:r>
          </a:p>
          <a:p>
            <a:r>
              <a:rPr lang="ru-RU" sz="3600" dirty="0" smtClean="0"/>
              <a:t> 2) подписание </a:t>
            </a:r>
            <a:r>
              <a:rPr lang="ru-RU" sz="3600" dirty="0" err="1" smtClean="0"/>
              <a:t>Утрехтской</a:t>
            </a:r>
            <a:r>
              <a:rPr lang="ru-RU" sz="3600" dirty="0" smtClean="0"/>
              <a:t> унии </a:t>
            </a:r>
          </a:p>
          <a:p>
            <a:r>
              <a:rPr lang="ru-RU" sz="3600" dirty="0" smtClean="0"/>
              <a:t> 3) усиление влияния католической церкви </a:t>
            </a:r>
          </a:p>
          <a:p>
            <a:r>
              <a:rPr lang="ru-RU" sz="3600" dirty="0" smtClean="0"/>
              <a:t>4) отмена пошлин на шерсть, ввозимую в страну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АЗ. </a:t>
            </a:r>
            <a:r>
              <a:rPr lang="ru-RU" dirty="0" err="1" smtClean="0"/>
              <a:t>Гёзами</a:t>
            </a:r>
            <a:r>
              <a:rPr lang="ru-RU" dirty="0" smtClean="0"/>
              <a:t> в Нидерландах называли: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600" dirty="0" smtClean="0"/>
              <a:t>1) членов «Кровавого совета» </a:t>
            </a:r>
          </a:p>
          <a:p>
            <a:r>
              <a:rPr lang="ru-RU" sz="3600" dirty="0" smtClean="0"/>
              <a:t> 2) сторонников католицизма </a:t>
            </a:r>
          </a:p>
          <a:p>
            <a:r>
              <a:rPr lang="ru-RU" sz="3600" dirty="0" smtClean="0"/>
              <a:t> 3) противников испанского владычества </a:t>
            </a:r>
          </a:p>
          <a:p>
            <a:r>
              <a:rPr lang="ru-RU" sz="3600" dirty="0" smtClean="0"/>
              <a:t> 4) дворян, перешедших на сторону Испании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А4. В результате победы Нидерландской революции: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1) в стране установилась абсолютная монархия </a:t>
            </a:r>
          </a:p>
          <a:p>
            <a:r>
              <a:rPr lang="ru-RU" dirty="0" smtClean="0"/>
              <a:t> 2) католицизм стал государственной религией </a:t>
            </a:r>
          </a:p>
          <a:p>
            <a:r>
              <a:rPr lang="ru-RU" dirty="0" smtClean="0"/>
              <a:t> 3) к власти пришли новые дворяне и буржуазия </a:t>
            </a:r>
          </a:p>
          <a:p>
            <a:r>
              <a:rPr lang="ru-RU" dirty="0" smtClean="0"/>
              <a:t>4) пришла в упадок международная торговля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А5. Развитие фермерского хозяйства в Нидерландах свидетельствовало о: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1) развитии капитализма </a:t>
            </a:r>
          </a:p>
          <a:p>
            <a:r>
              <a:rPr lang="ru-RU" sz="3600" dirty="0" smtClean="0"/>
              <a:t> 2) кризисе сельского хозяйства </a:t>
            </a:r>
          </a:p>
          <a:p>
            <a:r>
              <a:rPr lang="ru-RU" sz="3600" dirty="0" smtClean="0"/>
              <a:t> 3) развитии помещичьего землевладения </a:t>
            </a:r>
          </a:p>
          <a:p>
            <a:r>
              <a:rPr lang="ru-RU" sz="3600" dirty="0" smtClean="0"/>
              <a:t>4) превращении Нидерландов в колонию Испании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А6. Причина начала Нидерландской революции: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200" dirty="0" smtClean="0"/>
              <a:t>1) гибель «Непобедимой армады» </a:t>
            </a:r>
          </a:p>
          <a:p>
            <a:r>
              <a:rPr lang="ru-RU" sz="3200" dirty="0" smtClean="0"/>
              <a:t> 2) отречение Филиппа II от престола </a:t>
            </a:r>
          </a:p>
          <a:p>
            <a:r>
              <a:rPr lang="ru-RU" sz="3200" dirty="0" smtClean="0"/>
              <a:t> 3) распространение среди населения католицизма </a:t>
            </a:r>
          </a:p>
          <a:p>
            <a:r>
              <a:rPr lang="ru-RU" sz="3200" dirty="0" smtClean="0"/>
              <a:t>4) взимание огромных налогов в испанскую казну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А7. Унией называют: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 1) указ, направленный против сторонников Реформации </a:t>
            </a:r>
          </a:p>
          <a:p>
            <a:r>
              <a:rPr lang="ru-RU" sz="3200" dirty="0" smtClean="0"/>
              <a:t> 2) договор об объединении государств </a:t>
            </a:r>
          </a:p>
          <a:p>
            <a:r>
              <a:rPr lang="ru-RU" sz="3200" dirty="0" smtClean="0"/>
              <a:t> 3) акт отречения от власти </a:t>
            </a:r>
          </a:p>
          <a:p>
            <a:r>
              <a:rPr lang="ru-RU" sz="3200" dirty="0" smtClean="0"/>
              <a:t> 4) указ папы римского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А8. Результат победы революции в Нидерландах: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 1) появление на севере страны </a:t>
            </a:r>
            <a:r>
              <a:rPr lang="ru-RU" sz="3200" dirty="0" err="1" smtClean="0"/>
              <a:t>независимоro</a:t>
            </a:r>
            <a:r>
              <a:rPr lang="ru-RU" sz="3200" dirty="0" smtClean="0"/>
              <a:t> государства </a:t>
            </a:r>
          </a:p>
          <a:p>
            <a:r>
              <a:rPr lang="ru-RU" sz="3200" dirty="0" smtClean="0"/>
              <a:t> 2) замедление темпов развития капитализма </a:t>
            </a:r>
          </a:p>
          <a:p>
            <a:endParaRPr lang="ru-RU" sz="3200" dirty="0" smtClean="0"/>
          </a:p>
          <a:p>
            <a:r>
              <a:rPr lang="ru-RU" sz="3200" dirty="0" smtClean="0"/>
              <a:t> 3) возвращение феодальных порядков </a:t>
            </a:r>
          </a:p>
          <a:p>
            <a:r>
              <a:rPr lang="ru-RU" sz="3200" dirty="0" smtClean="0"/>
              <a:t> 4) запрещение протестантизма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</TotalTime>
  <Words>426</Words>
  <Application>Microsoft Office PowerPoint</Application>
  <PresentationFormat>Экран (4:3)</PresentationFormat>
  <Paragraphs>86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Тест 16. Освободительная война  в Нидерландах. Рождение Республики Соединенныхпровинций </vt:lpstr>
      <vt:lpstr>A1. Развитие мануфактурного производства в Нидерландах XVI в. свидетельствовало о:  </vt:lpstr>
      <vt:lpstr>А2. Причина начала Нидерландской революции:  </vt:lpstr>
      <vt:lpstr>АЗ. Гёзами в Нидерландах называли:  </vt:lpstr>
      <vt:lpstr>А4. В результате победы Нидерландской революции:  </vt:lpstr>
      <vt:lpstr>А5. Развитие фермерского хозяйства в Нидерландах свидетельствовало о:  </vt:lpstr>
      <vt:lpstr>А6. Причина начала Нидерландской революции:  </vt:lpstr>
      <vt:lpstr>А7. Унией называют:  </vt:lpstr>
      <vt:lpstr>А8. Результат победы революции в Нидерландах:  </vt:lpstr>
      <vt:lpstr>В1. Установите соответствие между датой и событием. Одному элементу левого столбика соответствует один элемент правого.  </vt:lpstr>
      <vt:lpstr>В2. Установите соответствие между датой и событием. Одному элементу левого столбика соответствует один элемент правого.  </vt:lpstr>
      <vt:lpstr>Ответы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16. Освободительная война  в Нидерландах. Рождение Республики Соединенныхпровинций</dc:title>
  <dc:creator>Uzver</dc:creator>
  <cp:lastModifiedBy>Leon</cp:lastModifiedBy>
  <cp:revision>3</cp:revision>
  <dcterms:created xsi:type="dcterms:W3CDTF">2013-10-15T13:30:00Z</dcterms:created>
  <dcterms:modified xsi:type="dcterms:W3CDTF">2018-11-18T18:49:36Z</dcterms:modified>
</cp:coreProperties>
</file>