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82" r:id="rId16"/>
    <p:sldId id="277" r:id="rId17"/>
    <p:sldId id="278" r:id="rId18"/>
    <p:sldId id="28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>
        <p:scale>
          <a:sx n="66" d="100"/>
          <a:sy n="66" d="100"/>
        </p:scale>
        <p:origin x="-129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092B9-F371-471E-8E3F-F09025CD4BE9}" type="datetimeFigureOut">
              <a:rPr lang="ru-RU" smtClean="0"/>
              <a:pPr/>
              <a:t>07.01.2019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46C1F-B343-4175-9C0C-36FC4C88C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2214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46C1F-B343-4175-9C0C-36FC4C88C1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6174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DDD64-F29C-476E-AC07-279491C9D29B}" type="datetime1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782F8-302B-44A3-8E7D-D0205B6B0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89349-418F-44A6-A2E6-66B5BCEF2837}" type="datetime1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75FBC-07FA-483C-85DE-4F280625F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B3BC4-45A0-41A5-8925-0DE9525EBC86}" type="datetime1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5A037-42D4-4685-A2AE-DB35B1960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F6214-5312-4421-893A-6CFE2941D9A9}" type="datetime1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8147E-99DC-461B-8056-354384983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8CD04-4F07-4C3F-B1B9-C804E82E3012}" type="datetime1">
              <a:rPr lang="ru-RU" smtClean="0"/>
              <a:t>07.01.2019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7286C-EE66-4C43-B32C-6A95A92A8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88DFF-348B-4BBC-83ED-22EA9EC15382}" type="datetime1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D1C8B-86FB-4117-8E79-1AA595B9E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64B37-B7B9-4F44-BA5F-F39B44E3B83A}" type="datetime1">
              <a:rPr lang="ru-RU" smtClean="0"/>
              <a:t>07.01.2019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248F3-D7E3-4C16-9C61-009DB5D21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FE771-43EE-4A1F-B434-AE8BB2CB5BDC}" type="datetime1">
              <a:rPr lang="ru-RU" smtClean="0"/>
              <a:t>07.01.2019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F78AE-2994-4642-8CBA-4355E2F24B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D7790-455A-431A-8E2F-E8582235346D}" type="datetime1">
              <a:rPr lang="ru-RU" smtClean="0"/>
              <a:t>07.01.2019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F7A65-1330-42A1-A834-AACA244B2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CBC34-367A-431C-AE45-0ACFBCA42D95}" type="datetime1">
              <a:rPr lang="ru-RU" smtClean="0"/>
              <a:t>07.01.2019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1E4AD-4061-4434-85DF-DB5836C2C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490B4-28D5-44E5-8ECD-68E949907975}" type="datetime1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21056-5F95-4A9C-B0B7-AD18CA01C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E49E5B-3BDC-4CD4-BE3D-E1A8AF68A400}" type="datetime1">
              <a:rPr lang="ru-RU" smtClean="0"/>
              <a:t>07.01.2019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AA43E5-0953-41CC-A4B1-3A9550A73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3" r:id="rId4"/>
    <p:sldLayoutId id="2147483807" r:id="rId5"/>
    <p:sldLayoutId id="2147483802" r:id="rId6"/>
    <p:sldLayoutId id="2147483808" r:id="rId7"/>
    <p:sldLayoutId id="2147483809" r:id="rId8"/>
    <p:sldLayoutId id="2147483810" r:id="rId9"/>
    <p:sldLayoutId id="2147483801" r:id="rId10"/>
    <p:sldLayoutId id="2147483811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dirty="0" smtClean="0">
                <a:solidFill>
                  <a:srgbClr val="0070C0"/>
                </a:solidFill>
              </a:rPr>
              <a:t>Здоровый образ жизни.</a:t>
            </a:r>
            <a:endParaRPr lang="ru-RU" sz="7200" dirty="0">
              <a:solidFill>
                <a:srgbClr val="0070C0"/>
              </a:solidFill>
            </a:endParaRPr>
          </a:p>
        </p:txBody>
      </p:sp>
      <p:pic>
        <p:nvPicPr>
          <p:cNvPr id="6" name="Рисунок 5" descr="589d9c60315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3714750"/>
            <a:ext cx="4500562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В  здоровом теле – здоровый дух.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29063"/>
            <a:ext cx="8229600" cy="235743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mtClean="0"/>
              <a:t>У природы есть закон – счастлив будет только тот, кто здоровье сбережет.        Прочь гони-ка все хворобы!                     Поучись-ка быть  здоровым!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4" name="Picture 4" descr="J02330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1395413"/>
            <a:ext cx="2628900" cy="227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J02330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016" y="1554162"/>
            <a:ext cx="2714625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 smtClean="0">
                <a:solidFill>
                  <a:srgbClr val="00B050"/>
                </a:solidFill>
              </a:rPr>
              <a:t>Отказ от вредных привычек.</a:t>
            </a:r>
            <a:endParaRPr lang="ru-RU" u="sng" dirty="0">
              <a:solidFill>
                <a:srgbClr val="00B05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3500438"/>
            <a:ext cx="6900863" cy="2625725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400" smtClean="0"/>
              <a:t>складываться стихийно</a:t>
            </a:r>
          </a:p>
          <a:p>
            <a:pPr>
              <a:buFont typeface="Wingdings" pitchFamily="2" charset="2"/>
              <a:buChar char="ü"/>
            </a:pPr>
            <a:r>
              <a:rPr lang="ru-RU" sz="2400" smtClean="0"/>
              <a:t> быть побочным продуктом направленного воспитания и обучения</a:t>
            </a:r>
          </a:p>
          <a:p>
            <a:pPr>
              <a:buFont typeface="Wingdings" pitchFamily="2" charset="2"/>
              <a:buChar char="ü"/>
            </a:pPr>
            <a:r>
              <a:rPr lang="ru-RU" sz="2400" smtClean="0"/>
              <a:t>перерастать в устойчивые черты характера</a:t>
            </a:r>
          </a:p>
          <a:p>
            <a:pPr>
              <a:buFont typeface="Wingdings" pitchFamily="2" charset="2"/>
              <a:buChar char="ü"/>
            </a:pPr>
            <a:r>
              <a:rPr lang="ru-RU" sz="2400" smtClean="0"/>
              <a:t>Приобретать черты автоматизма</a:t>
            </a:r>
          </a:p>
          <a:p>
            <a:pPr>
              <a:buFont typeface="Wingdings" pitchFamily="2" charset="2"/>
              <a:buChar char="ü"/>
            </a:pPr>
            <a:r>
              <a:rPr lang="ru-RU" sz="2400" smtClean="0"/>
              <a:t>быть социально обусловленными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00063" y="1285875"/>
            <a:ext cx="72151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FF0000"/>
                </a:solidFill>
                <a:latin typeface="Franklin Gothic Book" pitchFamily="34" charset="0"/>
              </a:rPr>
              <a:t>Вредные  привычки</a:t>
            </a:r>
            <a:r>
              <a:rPr lang="ru-RU" sz="2400">
                <a:solidFill>
                  <a:srgbClr val="FF0000"/>
                </a:solidFill>
                <a:latin typeface="Franklin Gothic Book" pitchFamily="34" charset="0"/>
              </a:rPr>
              <a:t> </a:t>
            </a:r>
            <a:r>
              <a:rPr lang="ru-RU" sz="2400">
                <a:latin typeface="Franklin Gothic Book" pitchFamily="34" charset="0"/>
              </a:rPr>
              <a:t>- это  сложившиеся  способы деструктивного (саморазрушающего) поведения, осуществление     которого    в    определённых ситуациях   приобретает   характер   потребности.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4375" y="3071813"/>
            <a:ext cx="4786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u="sng">
                <a:solidFill>
                  <a:srgbClr val="0070C0"/>
                </a:solidFill>
                <a:latin typeface="Franklin Gothic Book" pitchFamily="34" charset="0"/>
              </a:rPr>
              <a:t>Вредные привычки могут: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50019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50"/>
                </a:solidFill>
              </a:rPr>
              <a:t>Что   лежит   в   основе   процессов  формирования вредных  привычек?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285875"/>
            <a:ext cx="8072437" cy="2500313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i="1" dirty="0" smtClean="0">
                <a:solidFill>
                  <a:srgbClr val="0070C0"/>
                </a:solidFill>
              </a:rPr>
              <a:t>  Феномен </a:t>
            </a:r>
            <a:r>
              <a:rPr lang="ru-RU" sz="3000" i="1" dirty="0" err="1" smtClean="0">
                <a:solidFill>
                  <a:srgbClr val="0070C0"/>
                </a:solidFill>
              </a:rPr>
              <a:t>адикции</a:t>
            </a:r>
            <a:r>
              <a:rPr lang="ru-RU" sz="3000" dirty="0" smtClean="0">
                <a:solidFill>
                  <a:srgbClr val="0070C0"/>
                </a:solidFill>
              </a:rPr>
              <a:t> </a:t>
            </a:r>
            <a:r>
              <a:rPr lang="ru-RU" sz="3000" dirty="0" smtClean="0"/>
              <a:t>(пагубного пристрастия к чему-либо).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/>
              <a:t>   Человек стремится благодаря использованию тех или иных средств (веществ) заместить естественные для конкретных социальных ситуаций чувства и эмоции, избежать стресса.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3714750"/>
            <a:ext cx="303212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5" y="3714750"/>
            <a:ext cx="2530475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 descr="C:\Documents and Settings\Администратор\Рабочий стол\ИНФОРМАТИКА\документы\город конкурс\самостоятельные\физкультура , СОЧ\БергерПГ\Информационные ресурсы\Картинки\Курящий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38" y="3714750"/>
            <a:ext cx="2571750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3"/>
            <a:ext cx="7772400" cy="1071571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Воздействие табака на организм.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88" y="1643063"/>
            <a:ext cx="6643687" cy="500062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sz="28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инсульты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рак губ, полости рта, горла и гортани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повышается риск сердечного приступа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рак  лёгких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рак печени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язва и рак желудка, поджелудочной железы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Бесплодие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гангрена, вызванная закупоркой сосудов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Действие курения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на органы дыхания.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543300" cy="4525963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При курении табачный дым про</a:t>
            </a:r>
            <a:r>
              <a:rPr lang="en-US" dirty="0" smtClean="0"/>
              <a:t>-</a:t>
            </a:r>
            <a:r>
              <a:rPr lang="ru-RU" dirty="0" err="1" smtClean="0"/>
              <a:t>никает</a:t>
            </a:r>
            <a:r>
              <a:rPr lang="ru-RU" dirty="0" smtClean="0"/>
              <a:t> в ротовую полость, </a:t>
            </a:r>
            <a:r>
              <a:rPr lang="ru-RU" dirty="0" err="1" smtClean="0"/>
              <a:t>дыхатель</a:t>
            </a:r>
            <a:r>
              <a:rPr lang="en-US" dirty="0" smtClean="0"/>
              <a:t>-</a:t>
            </a:r>
            <a:r>
              <a:rPr lang="ru-RU" dirty="0" err="1" smtClean="0"/>
              <a:t>ные</a:t>
            </a:r>
            <a:r>
              <a:rPr lang="ru-RU" dirty="0" smtClean="0"/>
              <a:t> пути, вызывают раздражение </a:t>
            </a:r>
            <a:r>
              <a:rPr lang="ru-RU" dirty="0" err="1" smtClean="0"/>
              <a:t>сли</a:t>
            </a:r>
            <a:r>
              <a:rPr lang="en-US" dirty="0" smtClean="0"/>
              <a:t>-</a:t>
            </a:r>
            <a:r>
              <a:rPr lang="ru-RU" dirty="0" err="1" smtClean="0"/>
              <a:t>зистых</a:t>
            </a:r>
            <a:r>
              <a:rPr lang="ru-RU" dirty="0" smtClean="0"/>
              <a:t> оболочек и оседает на пленке лёгочных пузырьков.</a:t>
            </a:r>
            <a:endParaRPr lang="ru-RU" dirty="0"/>
          </a:p>
        </p:txBody>
      </p:sp>
      <p:pic>
        <p:nvPicPr>
          <p:cNvPr id="4" name="Picture 4" descr="C:\Documents and Settings\User\Рабочий стол\Чихадзинская, Кореева\ресурсы\Легкие здорового и курящего челове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3" y="1571625"/>
            <a:ext cx="3571875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8" y="4357688"/>
            <a:ext cx="242887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" name="Рисунок 3" descr="Рисунок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7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714375" y="785813"/>
            <a:ext cx="6858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6600FF"/>
                </a:solidFill>
                <a:latin typeface="Franklin Gothic Book" pitchFamily="34" charset="0"/>
              </a:rPr>
              <a:t>В</a:t>
            </a:r>
            <a:r>
              <a:rPr lang="ru-RU" sz="3200" b="1">
                <a:solidFill>
                  <a:srgbClr val="6600FF"/>
                </a:solidFill>
                <a:latin typeface="Franklin Gothic Book" pitchFamily="34" charset="0"/>
              </a:rPr>
              <a:t>лияние курения на женский организм</a:t>
            </a:r>
            <a:r>
              <a:rPr lang="ru-RU">
                <a:solidFill>
                  <a:srgbClr val="6600FF"/>
                </a:solidFill>
                <a:latin typeface="Franklin Gothic Book" pitchFamily="34" charset="0"/>
              </a:rPr>
              <a:t>.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50" y="2071688"/>
            <a:ext cx="6072188" cy="3582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8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Женщинам курение грозит преждевременным старением.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8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Кожа приобретает жёлтоватый оттенок с характерным запахом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8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Возникают осложнения при беременности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8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Учащаются случаи мёртворождения, умственная и физическая  недостаточность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5112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/>
              <a:t>Употребление алкоголя – это тоже вредная привычка организма. Недаром говорят: «Потянешься за водкой – будет жизнь короткой»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143125"/>
            <a:ext cx="6643687" cy="4268788"/>
          </a:xfrm>
        </p:spPr>
        <p:txBody>
          <a:bodyPr>
            <a:normAutofit fontScale="925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Пьянство ведет за собой 6 зол: бедность, раздор, болезнь, потерю репутации, позор и ослабление умственной активности.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Алкоголь требует себе в жертву не только взрослых людей, но и их будущее.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В пьющих семьях 38% детей оказываются недоразвитыми и больными. В 2 раза чаще дети рождаются мертвыми. Алкоголь укорачивает жизнь в среднем на 17 лет.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4" name="Рисунок 3" descr="alku1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5" y="2571750"/>
            <a:ext cx="2333625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50"/>
                </a:solidFill>
                <a:cs typeface="Times New Roman" pitchFamily="18" charset="0"/>
              </a:rPr>
              <a:t>Наркомания. Наркотические вещества, их действие на человека.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5" y="1600200"/>
            <a:ext cx="4286250" cy="4525963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err="1" smtClean="0">
                <a:cs typeface="Times New Roman" pitchFamily="18" charset="0"/>
              </a:rPr>
              <a:t>Злоупотpебление</a:t>
            </a: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 err="1" smtClean="0">
                <a:cs typeface="Times New Roman" pitchFamily="18" charset="0"/>
              </a:rPr>
              <a:t>наpкотическими</a:t>
            </a: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 err="1" smtClean="0">
                <a:cs typeface="Times New Roman" pitchFamily="18" charset="0"/>
              </a:rPr>
              <a:t>сpедствами</a:t>
            </a:r>
            <a:r>
              <a:rPr lang="ru-RU" dirty="0" smtClean="0">
                <a:cs typeface="Times New Roman" pitchFamily="18" charset="0"/>
              </a:rPr>
              <a:t> и незаконная </a:t>
            </a:r>
            <a:r>
              <a:rPr lang="ru-RU" dirty="0" err="1" smtClean="0">
                <a:cs typeface="Times New Roman" pitchFamily="18" charset="0"/>
              </a:rPr>
              <a:t>тоpговля</a:t>
            </a:r>
            <a:r>
              <a:rPr lang="ru-RU" dirty="0" smtClean="0">
                <a:cs typeface="Times New Roman" pitchFamily="18" charset="0"/>
              </a:rPr>
              <a:t> ими в последнее </a:t>
            </a:r>
            <a:r>
              <a:rPr lang="ru-RU" dirty="0" err="1" smtClean="0">
                <a:cs typeface="Times New Roman" pitchFamily="18" charset="0"/>
              </a:rPr>
              <a:t>вpемя</a:t>
            </a:r>
            <a:r>
              <a:rPr lang="ru-RU" dirty="0" smtClean="0">
                <a:cs typeface="Times New Roman" pitchFamily="18" charset="0"/>
              </a:rPr>
              <a:t> во многих, особенно </a:t>
            </a:r>
            <a:r>
              <a:rPr lang="ru-RU" dirty="0" err="1" smtClean="0">
                <a:cs typeface="Times New Roman" pitchFamily="18" charset="0"/>
              </a:rPr>
              <a:t>pазвитых</a:t>
            </a: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 err="1" smtClean="0">
                <a:cs typeface="Times New Roman" pitchFamily="18" charset="0"/>
              </a:rPr>
              <a:t>стpанах</a:t>
            </a: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 err="1" smtClean="0">
                <a:cs typeface="Times New Roman" pitchFamily="18" charset="0"/>
              </a:rPr>
              <a:t>миpа</a:t>
            </a: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 err="1" smtClean="0">
                <a:cs typeface="Times New Roman" pitchFamily="18" charset="0"/>
              </a:rPr>
              <a:t>пpиняли</a:t>
            </a: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 err="1" smtClean="0">
                <a:cs typeface="Times New Roman" pitchFamily="18" charset="0"/>
              </a:rPr>
              <a:t>ка</a:t>
            </a:r>
            <a:r>
              <a:rPr lang="ru-RU" dirty="0" smtClean="0">
                <a:cs typeface="Times New Roman" pitchFamily="18" charset="0"/>
              </a:rPr>
              <a:t>- </a:t>
            </a:r>
            <a:r>
              <a:rPr lang="ru-RU" dirty="0" err="1" smtClean="0">
                <a:cs typeface="Times New Roman" pitchFamily="18" charset="0"/>
              </a:rPr>
              <a:t>тастpофические</a:t>
            </a: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 err="1" smtClean="0">
                <a:cs typeface="Times New Roman" pitchFamily="18" charset="0"/>
              </a:rPr>
              <a:t>pазмеpы</a:t>
            </a:r>
            <a:r>
              <a:rPr lang="ru-RU" dirty="0" smtClean="0">
                <a:cs typeface="Times New Roman" pitchFamily="18" charset="0"/>
              </a:rPr>
              <a:t>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4" name="Picture 7" descr="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785938"/>
            <a:ext cx="38163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357313" y="357188"/>
            <a:ext cx="6215062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FFFF00"/>
                </a:solidFill>
                <a:latin typeface="Franklin Gothic Book" pitchFamily="34" charset="0"/>
              </a:rPr>
              <a:t>Человек рождается на свет</a:t>
            </a:r>
            <a:br>
              <a:rPr lang="ru-RU" sz="3600">
                <a:solidFill>
                  <a:srgbClr val="FFFF00"/>
                </a:solidFill>
                <a:latin typeface="Franklin Gothic Book" pitchFamily="34" charset="0"/>
              </a:rPr>
            </a:br>
            <a:r>
              <a:rPr lang="ru-RU" sz="3600">
                <a:solidFill>
                  <a:srgbClr val="FFFF00"/>
                </a:solidFill>
                <a:latin typeface="Franklin Gothic Book" pitchFamily="34" charset="0"/>
              </a:rPr>
              <a:t>	Чтоб творить, дерзать – и не иначе</a:t>
            </a:r>
            <a:br>
              <a:rPr lang="ru-RU" sz="3600">
                <a:solidFill>
                  <a:srgbClr val="FFFF00"/>
                </a:solidFill>
                <a:latin typeface="Franklin Gothic Book" pitchFamily="34" charset="0"/>
              </a:rPr>
            </a:br>
            <a:r>
              <a:rPr lang="ru-RU" sz="3600">
                <a:solidFill>
                  <a:srgbClr val="FFFF00"/>
                </a:solidFill>
                <a:latin typeface="Franklin Gothic Book" pitchFamily="34" charset="0"/>
              </a:rPr>
              <a:t>	Чтоб оставить в жизни добрый след</a:t>
            </a:r>
            <a:br>
              <a:rPr lang="ru-RU" sz="3600">
                <a:solidFill>
                  <a:srgbClr val="FFFF00"/>
                </a:solidFill>
                <a:latin typeface="Franklin Gothic Book" pitchFamily="34" charset="0"/>
              </a:rPr>
            </a:br>
            <a:r>
              <a:rPr lang="ru-RU" sz="3600">
                <a:solidFill>
                  <a:srgbClr val="FFFF00"/>
                </a:solidFill>
                <a:latin typeface="Franklin Gothic Book" pitchFamily="34" charset="0"/>
              </a:rPr>
              <a:t>	И решить все трудные задачи.</a:t>
            </a:r>
            <a:br>
              <a:rPr lang="ru-RU" sz="3600">
                <a:solidFill>
                  <a:srgbClr val="FFFF00"/>
                </a:solidFill>
                <a:latin typeface="Franklin Gothic Book" pitchFamily="34" charset="0"/>
              </a:rPr>
            </a:br>
            <a:r>
              <a:rPr lang="ru-RU" sz="3600">
                <a:solidFill>
                  <a:srgbClr val="FFFF00"/>
                </a:solidFill>
                <a:latin typeface="Franklin Gothic Book" pitchFamily="34" charset="0"/>
              </a:rPr>
              <a:t>	Человек рождается на свет</a:t>
            </a:r>
            <a:br>
              <a:rPr lang="ru-RU" sz="3600">
                <a:solidFill>
                  <a:srgbClr val="FFFF00"/>
                </a:solidFill>
                <a:latin typeface="Franklin Gothic Book" pitchFamily="34" charset="0"/>
              </a:rPr>
            </a:br>
            <a:r>
              <a:rPr lang="ru-RU" sz="3600">
                <a:solidFill>
                  <a:srgbClr val="FFFF00"/>
                </a:solidFill>
                <a:latin typeface="Franklin Gothic Book" pitchFamily="34" charset="0"/>
              </a:rPr>
              <a:t>	Для чего? Ищите свой ответ.</a:t>
            </a:r>
            <a:endParaRPr lang="ru-RU" sz="3600">
              <a:latin typeface="Franklin Gothic Book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7758138" cy="2000264"/>
          </a:xfrm>
        </p:spPr>
        <p:txBody>
          <a:bodyPr>
            <a:normAutofit fontScale="90000"/>
          </a:bodyPr>
          <a:lstStyle/>
          <a:p>
            <a:pPr marL="36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i="1" dirty="0" smtClean="0">
                <a:solidFill>
                  <a:srgbClr val="FF0000"/>
                </a:solidFill>
              </a:rPr>
              <a:t>Здоровье</a:t>
            </a:r>
            <a:r>
              <a:rPr lang="ru-RU" sz="2400" dirty="0" smtClean="0"/>
              <a:t> - это состояние полного физического, душевного и социального благополучия, сопровождаемое фактическим отсутствием болезней и индивидуально </a:t>
            </a:r>
            <a:r>
              <a:rPr lang="ru-RU" sz="2400" dirty="0" err="1" smtClean="0"/>
              <a:t>фрустирующих</a:t>
            </a:r>
            <a:r>
              <a:rPr lang="ru-RU" sz="2400" dirty="0" smtClean="0"/>
              <a:t> (выводящих из состояния внутреннего спокойствия) недостатков.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88" y="5286375"/>
            <a:ext cx="6400800" cy="7683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i="1" dirty="0" smtClean="0">
                <a:solidFill>
                  <a:srgbClr val="00B050"/>
                </a:solidFill>
              </a:rPr>
              <a:t>Быть здоровым</a:t>
            </a:r>
            <a:r>
              <a:rPr lang="ru-RU" sz="2000" dirty="0" smtClean="0">
                <a:solidFill>
                  <a:srgbClr val="00B050"/>
                </a:solidFill>
              </a:rPr>
              <a:t> - </a:t>
            </a:r>
            <a:r>
              <a:rPr lang="ru-RU" sz="1600" dirty="0" smtClean="0"/>
              <a:t>значит не иметь проблем с самочувствием, быть физически и духовно полноценным человеком.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sz="1600" dirty="0"/>
          </a:p>
        </p:txBody>
      </p:sp>
      <p:pic>
        <p:nvPicPr>
          <p:cNvPr id="4" name="Picture 9" descr="J023206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247513">
            <a:off x="925891" y="2770405"/>
            <a:ext cx="2232173" cy="203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J01501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88" y="2786063"/>
            <a:ext cx="2849562" cy="213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J034494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15816" y="2492896"/>
            <a:ext cx="2238148" cy="3013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7786742" cy="92869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Что способствует сохранению и укреплению здоровья: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75" y="1643063"/>
            <a:ext cx="6858000" cy="4714875"/>
          </a:xfrm>
        </p:spPr>
        <p:txBody>
          <a:bodyPr>
            <a:normAutofit/>
          </a:bodyPr>
          <a:lstStyle/>
          <a:p>
            <a:pPr marL="3600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Правильное питание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Закаливание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Соблюдение режима труда и отдыха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Психическая и эмоциональная устойчивость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Личная гигиена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Оптимальный уровень двигательной активности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Безопасное поведение дома, на улице, на работе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Отказ от </a:t>
            </a:r>
            <a:r>
              <a:rPr lang="ru-RU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саморазрушающего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поведения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Здоровое сексуальное поведение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Правильное питание</a:t>
            </a:r>
            <a:r>
              <a:rPr lang="tt-RU" dirty="0" smtClean="0">
                <a:solidFill>
                  <a:srgbClr val="00B050"/>
                </a:solidFill>
              </a:rPr>
              <a:t>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500188"/>
            <a:ext cx="3500437" cy="128587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Строгое соблюдение ритма приема пищи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" name="Picture 5" descr="J03455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1071563"/>
            <a:ext cx="271462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063" y="2786063"/>
            <a:ext cx="3714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>
                <a:latin typeface="Franklin Gothic Book" pitchFamily="34" charset="0"/>
              </a:rPr>
              <a:t> Отучаться насыщаться пищей до предела.</a:t>
            </a:r>
          </a:p>
        </p:txBody>
      </p:sp>
      <p:pic>
        <p:nvPicPr>
          <p:cNvPr id="6" name="Picture 9" descr="J03448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5" y="1285875"/>
            <a:ext cx="2513013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1500" y="4214813"/>
            <a:ext cx="371475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>
                <a:latin typeface="Franklin Gothic Book" pitchFamily="34" charset="0"/>
              </a:rPr>
              <a:t> Пищу надо есть с вниманием и удовольствием, не спеша прожевывать и почувствовать вкус.</a:t>
            </a:r>
            <a:r>
              <a:rPr lang="ru-RU">
                <a:latin typeface="Franklin Gothic Book" pitchFamily="34" charset="0"/>
              </a:rPr>
              <a:t/>
            </a:r>
            <a:br>
              <a:rPr lang="ru-RU">
                <a:latin typeface="Franklin Gothic Book" pitchFamily="34" charset="0"/>
              </a:rPr>
            </a:br>
            <a:endParaRPr lang="ru-RU">
              <a:latin typeface="Franklin Gothic Book" pitchFamily="34" charset="0"/>
            </a:endParaRPr>
          </a:p>
        </p:txBody>
      </p:sp>
      <p:pic>
        <p:nvPicPr>
          <p:cNvPr id="8" name="Picture 5" descr="J034484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25" y="3786188"/>
            <a:ext cx="3021013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Употреблять в пищу сырые растительные продукты.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043238" cy="4525963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cs typeface="Times New Roman" charset="0"/>
              </a:rPr>
              <a:t>Значение овощей в питании очень велико потому, что они являются ценным источником витаминов, углеводов, органических кислот, минеральных солей, различных вкусовых веществ, без которых пища становится безвкусной и малополезной.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4" name="Picture 10" descr="J03448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25" y="4500563"/>
            <a:ext cx="2836863" cy="196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J034487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5" y="1357313"/>
            <a:ext cx="181292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h1b9pmihhexntbxxpka8mpfbd2ubyyi3_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88" y="1643063"/>
            <a:ext cx="3500437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Закаливание.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1328737"/>
          </a:xfrm>
        </p:spPr>
        <p:txBody>
          <a:bodyPr/>
          <a:lstStyle/>
          <a:p>
            <a:r>
              <a:rPr lang="ru-RU" b="1" smtClean="0">
                <a:latin typeface="Comic Sans MS" pitchFamily="66" charset="0"/>
              </a:rPr>
              <a:t>Закаливание –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одна из форм укрепления здоровья человека</a:t>
            </a:r>
            <a:r>
              <a:rPr lang="ru-RU" smtClean="0">
                <a:latin typeface="Comic Sans MS" pitchFamily="66" charset="0"/>
              </a:rPr>
              <a:t>.</a:t>
            </a:r>
            <a:endParaRPr lang="ru-RU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75" y="2357438"/>
            <a:ext cx="3786188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Franklin Gothic Book" pitchFamily="34" charset="0"/>
              </a:rPr>
              <a:t>1000 лет назад великий врач  Древнего Востока Авиценна писал:</a:t>
            </a:r>
          </a:p>
          <a:p>
            <a:r>
              <a:rPr lang="ru-RU" sz="2000">
                <a:latin typeface="Franklin Gothic Book" pitchFamily="34" charset="0"/>
              </a:rPr>
              <a:t>С гимнастикой дружи,</a:t>
            </a:r>
          </a:p>
          <a:p>
            <a:r>
              <a:rPr lang="ru-RU" sz="2000">
                <a:latin typeface="Franklin Gothic Book" pitchFamily="34" charset="0"/>
              </a:rPr>
              <a:t>Всегда веселым будь,</a:t>
            </a:r>
          </a:p>
          <a:p>
            <a:r>
              <a:rPr lang="ru-RU" sz="2000">
                <a:latin typeface="Franklin Gothic Book" pitchFamily="34" charset="0"/>
              </a:rPr>
              <a:t>И проживешь 100 лет,</a:t>
            </a:r>
          </a:p>
          <a:p>
            <a:r>
              <a:rPr lang="ru-RU" sz="2000">
                <a:latin typeface="Franklin Gothic Book" pitchFamily="34" charset="0"/>
              </a:rPr>
              <a:t>А , может быть, и более.</a:t>
            </a:r>
          </a:p>
          <a:p>
            <a:r>
              <a:rPr lang="ru-RU" sz="2000">
                <a:latin typeface="Franklin Gothic Book" pitchFamily="34" charset="0"/>
              </a:rPr>
              <a:t>Микстуры, порошки –</a:t>
            </a:r>
          </a:p>
          <a:p>
            <a:r>
              <a:rPr lang="ru-RU" sz="2000">
                <a:latin typeface="Franklin Gothic Book" pitchFamily="34" charset="0"/>
              </a:rPr>
              <a:t>К здоровью ложный путь.</a:t>
            </a:r>
          </a:p>
          <a:p>
            <a:r>
              <a:rPr lang="ru-RU" sz="2000">
                <a:latin typeface="Franklin Gothic Book" pitchFamily="34" charset="0"/>
              </a:rPr>
              <a:t>Природою лечись – </a:t>
            </a:r>
          </a:p>
          <a:p>
            <a:r>
              <a:rPr lang="ru-RU" sz="2000">
                <a:latin typeface="Franklin Gothic Book" pitchFamily="34" charset="0"/>
              </a:rPr>
              <a:t>В саду и чистом поле.</a:t>
            </a:r>
          </a:p>
        </p:txBody>
      </p:sp>
      <p:pic>
        <p:nvPicPr>
          <p:cNvPr id="5" name="Picture 8" descr="deti_i_spo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3" y="1785938"/>
            <a:ext cx="4248150" cy="289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58facd6f880763dbcdc09c2f74fac02c-hdx7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5" y="4786313"/>
            <a:ext cx="2433638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4429125" y="5072063"/>
            <a:ext cx="2000250" cy="1143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4630738" y="5027613"/>
            <a:ext cx="1727200" cy="11874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Способов закаливания много.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1785938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>
                <a:latin typeface="Comic Sans MS" pitchFamily="66" charset="0"/>
              </a:rPr>
              <a:t>Очень простой и эффективный способ закаливания – это хождение босиком. Дело в том, что подошвы наших ног – несколько необычный участок кожи нашего тела. Там расположены точки – проекции наших внутренних органов. Нажимая на них, можно снять боль, оказать лечебное воздействие на определенные органы</a:t>
            </a:r>
            <a:endParaRPr lang="ru-RU" dirty="0"/>
          </a:p>
        </p:txBody>
      </p:sp>
      <p:pic>
        <p:nvPicPr>
          <p:cNvPr id="4" name="Picture 9" descr="J03449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135313"/>
            <a:ext cx="3598863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J034965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83711">
            <a:off x="1192213" y="3092450"/>
            <a:ext cx="2057400" cy="314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62550" y="261938"/>
            <a:ext cx="4078288" cy="3389312"/>
          </a:xfr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3929063"/>
            <a:ext cx="4114800" cy="276860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    и попробуйте что - </a:t>
            </a:r>
            <a:r>
              <a:rPr lang="ru-RU" sz="2800" dirty="0" err="1" smtClean="0">
                <a:solidFill>
                  <a:srgbClr val="000000"/>
                </a:solidFill>
              </a:rPr>
              <a:t>нибудь</a:t>
            </a:r>
            <a:r>
              <a:rPr lang="ru-RU" sz="2800" dirty="0" smtClean="0">
                <a:solidFill>
                  <a:srgbClr val="000000"/>
                </a:solidFill>
              </a:rPr>
              <a:t> другое. Можно заниматься ходьбой, бегом, аэробикой, йогой - неважно, что именно вы делаете, лишь бы занимались спортом </a:t>
            </a:r>
            <a:r>
              <a:rPr lang="ru-RU" sz="2800" i="1" u="sng" dirty="0" smtClean="0">
                <a:solidFill>
                  <a:srgbClr val="000000"/>
                </a:solidFill>
              </a:rPr>
              <a:t>ежедневно.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4" name="Picture 4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357188"/>
            <a:ext cx="4826000" cy="356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1264295080-8-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95775" y="3643313"/>
            <a:ext cx="4848225" cy="303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0525" y="158750"/>
            <a:ext cx="4168775" cy="6602413"/>
          </a:xfrm>
        </p:spPr>
      </p:pic>
      <p:pic>
        <p:nvPicPr>
          <p:cNvPr id="4" name="Picture 4" descr="7580369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785813"/>
            <a:ext cx="3887788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pptshki.ru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2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3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4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521</TotalTime>
  <Words>681</Words>
  <Application>Microsoft Office PowerPoint</Application>
  <PresentationFormat>Экран (4:3)</PresentationFormat>
  <Paragraphs>90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Здоровый образ жизни.</vt:lpstr>
      <vt:lpstr>Здоровье - это состояние полного физического, душевного и социального благополучия, сопровождаемое фактическим отсутствием болезней и индивидуально фрустирующих (выводящих из состояния внутреннего спокойствия) недостатков.</vt:lpstr>
      <vt:lpstr>Что способствует сохранению и укреплению здоровья:</vt:lpstr>
      <vt:lpstr>Правильное питание.</vt:lpstr>
      <vt:lpstr>Употреблять в пищу сырые растительные продукты.   </vt:lpstr>
      <vt:lpstr>Закаливание.</vt:lpstr>
      <vt:lpstr>Способов закаливания много.</vt:lpstr>
      <vt:lpstr>Слайд 8</vt:lpstr>
      <vt:lpstr>Слайд 9</vt:lpstr>
      <vt:lpstr>В  здоровом теле – здоровый дух.</vt:lpstr>
      <vt:lpstr>Отказ от вредных привычек.</vt:lpstr>
      <vt:lpstr>Что   лежит   в   основе   процессов  формирования вредных  привычек?  </vt:lpstr>
      <vt:lpstr>Воздействие табака на организм.</vt:lpstr>
      <vt:lpstr>Действие курения  на органы дыхания.</vt:lpstr>
      <vt:lpstr>Слайд 15</vt:lpstr>
      <vt:lpstr>Употребление алкоголя – это тоже вредная привычка организма. Недаром говорят: «Потянешься за водкой – будет жизнь короткой»</vt:lpstr>
      <vt:lpstr>Наркомания. Наркотические вещества, их действие на человека. 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жизни.</dc:title>
  <dc:creator>XTreme</dc:creator>
  <cp:lastModifiedBy>c400</cp:lastModifiedBy>
  <cp:revision>54</cp:revision>
  <dcterms:created xsi:type="dcterms:W3CDTF">2011-01-22T20:14:33Z</dcterms:created>
  <dcterms:modified xsi:type="dcterms:W3CDTF">2019-01-07T09:47:44Z</dcterms:modified>
</cp:coreProperties>
</file>