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71472" y="2714620"/>
            <a:ext cx="7786742" cy="342902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Мы с вами рассмотрим следующие вопросы: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1- Повторение – мать учения.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2-  Нефть (физические  свойства)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3-  Фракционная перегонка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4- Крекинг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5- Явление детонации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6- Домашнее задание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Мы рассмотрим нефти с точки зрения химии.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0"/>
            <a:ext cx="8715404" cy="2357430"/>
          </a:xfrm>
        </p:spPr>
        <p:txBody>
          <a:bodyPr/>
          <a:lstStyle/>
          <a:p>
            <a:pPr algn="ctr"/>
            <a:r>
              <a:rPr lang="ru-RU" dirty="0" smtClean="0"/>
              <a:t>Природные источники углеводородов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Нефть, и способы ее переработки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4144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Крекинг  - процесс </a:t>
            </a:r>
            <a:r>
              <a:rPr lang="ru-RU" dirty="0" err="1" smtClean="0"/>
              <a:t>термиеского</a:t>
            </a:r>
            <a:r>
              <a:rPr lang="ru-RU" dirty="0" smtClean="0"/>
              <a:t> расщепления УВ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2800" dirty="0" err="1" smtClean="0"/>
              <a:t>Крегинг</a:t>
            </a:r>
            <a:r>
              <a:rPr lang="ru-RU" sz="2800" dirty="0" smtClean="0"/>
              <a:t> – это разложение высокомолекулярных УВ (мазут) до низкомолекулярных. Впервые был осуществлен в 1891 году, русским инженером Шоковым.  </a:t>
            </a:r>
          </a:p>
          <a:p>
            <a:pPr>
              <a:buNone/>
            </a:pPr>
            <a:r>
              <a:rPr lang="ru-RU" sz="2800" dirty="0" smtClean="0"/>
              <a:t>Он делится на 2 типа. </a:t>
            </a:r>
          </a:p>
          <a:p>
            <a:pPr>
              <a:buNone/>
            </a:pPr>
            <a:r>
              <a:rPr lang="ru-RU" sz="2800" dirty="0" smtClean="0"/>
              <a:t>1- Термический – при более высокой температуре.</a:t>
            </a:r>
          </a:p>
          <a:p>
            <a:pPr>
              <a:buNone/>
            </a:pPr>
            <a:r>
              <a:rPr lang="ru-RU" sz="2800" dirty="0" smtClean="0"/>
              <a:t>2- Каталитический – при более низкой температуре но в присутствии катализатора.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28698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8686800" cy="4197361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/>
              <a:t>Какой бензин будет более качественным при термической или католитеческой обработке? </a:t>
            </a:r>
          </a:p>
          <a:p>
            <a:pPr algn="ctr">
              <a:buNone/>
            </a:pPr>
            <a:endParaRPr lang="ru-RU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686800" cy="1157310"/>
          </a:xfrm>
        </p:spPr>
        <p:txBody>
          <a:bodyPr/>
          <a:lstStyle/>
          <a:p>
            <a:pPr algn="ctr"/>
            <a:r>
              <a:rPr lang="ru-RU" dirty="0" smtClean="0"/>
              <a:t>Явление детонации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/>
              <a:t>При сжатии смеси паров бензина и воздуха углеводороды нормального строения образуют вещества, вызывающее преждевременное воспламенение  - это явление называется </a:t>
            </a:r>
            <a:r>
              <a:rPr lang="ru-RU" sz="2800" i="1" dirty="0" smtClean="0"/>
              <a:t>детонацией</a:t>
            </a:r>
            <a:r>
              <a:rPr lang="ru-RU" sz="2800" dirty="0" smtClean="0"/>
              <a:t>. </a:t>
            </a:r>
          </a:p>
          <a:p>
            <a:pPr>
              <a:buNone/>
            </a:pPr>
            <a:r>
              <a:rPr lang="ru-RU" dirty="0" smtClean="0"/>
              <a:t>Способность предельных углеводородов к детонации зависит от строения алкана. Так, углеводороды разветвленного и циклического строения способны выдержать более высокую степень сжатия по сравнению с линейными молекулами.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271574"/>
          </a:xfrm>
        </p:spPr>
        <p:txBody>
          <a:bodyPr/>
          <a:lstStyle/>
          <a:p>
            <a:pPr algn="ctr"/>
            <a:r>
              <a:rPr lang="ru-RU" dirty="0" smtClean="0"/>
              <a:t>Повторение – мать учения.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9144000" cy="51435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Задание №1 </a:t>
            </a:r>
            <a:br>
              <a:rPr lang="ru-RU" dirty="0" smtClean="0"/>
            </a:br>
            <a:r>
              <a:rPr lang="ru-RU" dirty="0" smtClean="0"/>
              <a:t>1- Какие типы углеводородов существуют? В чем у них разница?</a:t>
            </a:r>
            <a:br>
              <a:rPr lang="ru-RU" dirty="0" smtClean="0"/>
            </a:br>
            <a:r>
              <a:rPr lang="ru-RU" dirty="0" smtClean="0"/>
              <a:t>2- Какие группа углеводородов существуют? И описать.</a:t>
            </a:r>
            <a:br>
              <a:rPr lang="ru-RU" dirty="0" smtClean="0"/>
            </a:br>
            <a:r>
              <a:rPr lang="ru-RU" dirty="0" smtClean="0"/>
              <a:t>3-  дайте названия и к какой группе они относятся </a:t>
            </a:r>
            <a:br>
              <a:rPr lang="ru-RU" dirty="0" smtClean="0"/>
            </a:br>
            <a:r>
              <a:rPr lang="en-US" dirty="0" smtClean="0"/>
              <a:t>C</a:t>
            </a:r>
            <a:r>
              <a:rPr lang="en-US" baseline="-25000" dirty="0" smtClean="0"/>
              <a:t>7</a:t>
            </a:r>
            <a:r>
              <a:rPr lang="en-US" dirty="0" smtClean="0"/>
              <a:t>H</a:t>
            </a:r>
            <a:r>
              <a:rPr lang="en-US" baseline="-25000" dirty="0" smtClean="0"/>
              <a:t>16</a:t>
            </a:r>
            <a:r>
              <a:rPr lang="ru-RU" baseline="-25000" dirty="0" smtClean="0"/>
              <a:t>   </a:t>
            </a:r>
            <a:r>
              <a:rPr lang="ru-RU" dirty="0" smtClean="0"/>
              <a:t> </a:t>
            </a:r>
            <a:r>
              <a:rPr lang="en-US" dirty="0" smtClean="0"/>
              <a:t>C</a:t>
            </a:r>
            <a:r>
              <a:rPr lang="en-US" baseline="-25000" dirty="0" smtClean="0"/>
              <a:t>9</a:t>
            </a:r>
            <a:r>
              <a:rPr lang="en-US" dirty="0" smtClean="0"/>
              <a:t>H</a:t>
            </a:r>
            <a:r>
              <a:rPr lang="en-US" baseline="-25000" dirty="0" smtClean="0"/>
              <a:t>19</a:t>
            </a:r>
            <a:r>
              <a:rPr lang="ru-RU" baseline="-25000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4</a:t>
            </a:r>
            <a:r>
              <a:rPr lang="ru-RU" dirty="0" smtClean="0"/>
              <a:t>  </a:t>
            </a:r>
            <a:r>
              <a:rPr lang="en-US" dirty="0" smtClean="0"/>
              <a:t>C</a:t>
            </a:r>
            <a:r>
              <a:rPr lang="en-US" baseline="-25000" dirty="0" smtClean="0"/>
              <a:t>5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  <a:r>
              <a:rPr lang="ru-RU" dirty="0" smtClean="0"/>
              <a:t>  </a:t>
            </a:r>
            <a:r>
              <a:rPr lang="en-US" dirty="0" smtClean="0"/>
              <a:t>C</a:t>
            </a:r>
            <a:r>
              <a:rPr lang="en-US" baseline="-25000" dirty="0" smtClean="0"/>
              <a:t>10</a:t>
            </a:r>
            <a:r>
              <a:rPr lang="en-US" dirty="0" smtClean="0"/>
              <a:t>H</a:t>
            </a:r>
            <a:r>
              <a:rPr lang="en-US" baseline="-25000" dirty="0" smtClean="0"/>
              <a:t>18</a:t>
            </a:r>
            <a:r>
              <a:rPr lang="ru-RU" dirty="0" smtClean="0"/>
              <a:t>  </a:t>
            </a:r>
            <a:r>
              <a:rPr lang="en-US" dirty="0" smtClean="0"/>
              <a:t>C</a:t>
            </a:r>
            <a:r>
              <a:rPr lang="en-US" baseline="-25000" dirty="0" smtClean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9</a:t>
            </a:r>
            <a:r>
              <a:rPr lang="ru-RU" dirty="0" smtClean="0"/>
              <a:t>  </a:t>
            </a:r>
            <a:r>
              <a:rPr lang="en-US" dirty="0" smtClean="0"/>
              <a:t>C</a:t>
            </a:r>
            <a:r>
              <a:rPr lang="en-US" baseline="-25000" dirty="0" smtClean="0"/>
              <a:t>8</a:t>
            </a:r>
            <a:r>
              <a:rPr lang="en-US" dirty="0" smtClean="0"/>
              <a:t>H</a:t>
            </a:r>
            <a:r>
              <a:rPr lang="en-US" baseline="-25000" dirty="0" smtClean="0"/>
              <a:t>16</a:t>
            </a:r>
            <a:r>
              <a:rPr lang="ru-RU" dirty="0" smtClean="0"/>
              <a:t>  </a:t>
            </a: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Задание №2 </a:t>
            </a:r>
          </a:p>
          <a:p>
            <a:pPr>
              <a:buNone/>
            </a:pPr>
            <a:r>
              <a:rPr lang="ru-RU" dirty="0" smtClean="0"/>
              <a:t> 	 1- Назовите способы получения ацетилена? </a:t>
            </a:r>
            <a:br>
              <a:rPr lang="ru-RU" dirty="0" smtClean="0"/>
            </a:br>
            <a:r>
              <a:rPr lang="ru-RU" dirty="0" smtClean="0"/>
              <a:t> 2- Напишите уравнение реакции получения бутадиена – 1,3 из бутана.</a:t>
            </a:r>
            <a:br>
              <a:rPr lang="ru-RU" dirty="0" smtClean="0"/>
            </a:br>
            <a:r>
              <a:rPr lang="ru-RU" dirty="0" smtClean="0"/>
              <a:t> 3- Какими способами можно отличить этилен от этана?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/>
          <a:lstStyle/>
          <a:p>
            <a:pPr algn="ctr"/>
            <a:r>
              <a:rPr lang="ru-RU" dirty="0" smtClean="0"/>
              <a:t>Нефть (физические свойства)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1"/>
            <a:ext cx="9144000" cy="5214950"/>
          </a:xfrm>
        </p:spPr>
        <p:txBody>
          <a:bodyPr/>
          <a:lstStyle/>
          <a:p>
            <a:r>
              <a:rPr lang="ru-RU" b="1" dirty="0" smtClean="0"/>
              <a:t>Нефть – </a:t>
            </a:r>
            <a:r>
              <a:rPr lang="ru-RU" dirty="0" smtClean="0"/>
              <a:t>природная смесь углеводородов, в основном алканов линейного и разветвленного строения, содержащих в молекулах от  5 и более атомов углерода, с другими органическими соединениями, прежде всего полиароматическими углеводородами (т.е. углеводородами, в молекулах которых содержится несколько соединенных между собой бензольных колец).</a:t>
            </a:r>
          </a:p>
          <a:p>
            <a:r>
              <a:rPr lang="ru-RU" b="1" dirty="0" smtClean="0"/>
              <a:t>Нефть – </a:t>
            </a:r>
            <a:r>
              <a:rPr lang="ru-RU" dirty="0" smtClean="0"/>
              <a:t>это черная, а иногда темно-коричневая или бурая густая маслянистая жидкость со своеобразным запахом. Нерастворима в воде. Плотность у нее меньше воды (поэтому попадая в воду, нефть растекается по поверхности, препятствуя растворению кислорода и других компонентов воздуха в воде. Поэтому в случаи аварии перевозящих нефть судов (танкеров) разливы нефти вызывают гибель микроорганизмов и других водных обитателей, приводя к экологическим катастрофам).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9"/>
            <a:ext cx="9144000" cy="5143512"/>
          </a:xfrm>
        </p:spPr>
        <p:txBody>
          <a:bodyPr/>
          <a:lstStyle/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sz="3200" b="1" i="1" dirty="0" smtClean="0"/>
              <a:t>Как вы думаете нефть кипит при определенной температуре или нет?  Свой ответ обоснуйте? </a:t>
            </a:r>
            <a:endParaRPr lang="ru-RU" sz="32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9144000" cy="51435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Представляя собой смесь различных веществ, нефть не имеет постоянной температуры кипения. Каждый её компонент сохраняет в смеси свои индивидуальные свойства, что и позволяет разделить смесь на составляющие. Для этого нефть очищают от механических примесей, серосодержащих органических соединений и подвергают фракционной перегонке, или ректификации. 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0"/>
            <a:ext cx="7215206" cy="1214422"/>
          </a:xfrm>
        </p:spPr>
        <p:txBody>
          <a:bodyPr/>
          <a:lstStyle/>
          <a:p>
            <a:pPr algn="ctr"/>
            <a:r>
              <a:rPr lang="ru-RU" dirty="0" smtClean="0"/>
              <a:t>Фракционная перегонка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1"/>
            <a:ext cx="9144000" cy="52149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Фракционная перегонка, или ректификация – это физический способ разделения смеси компонентов, основанный на различии их температур кипения.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Фракционную перегонку осуществляют на нефтеперегонных заводах в специальных установках – </a:t>
            </a:r>
            <a:r>
              <a:rPr lang="ru-RU" i="1" dirty="0" smtClean="0"/>
              <a:t>ректификационных колоннах, </a:t>
            </a:r>
            <a:r>
              <a:rPr lang="ru-RU" dirty="0" smtClean="0"/>
              <a:t>в которых повторяются циклы испарения и конденсации жидких веществ, содержащихся в нефти.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Установка состоит из 2 частей:</a:t>
            </a:r>
          </a:p>
          <a:p>
            <a:pPr>
              <a:buNone/>
            </a:pPr>
            <a:r>
              <a:rPr lang="ru-RU" dirty="0" smtClean="0"/>
              <a:t>1- трубчатая печь (где нагревается в специальном змеевике поступающая нефть).</a:t>
            </a:r>
          </a:p>
          <a:p>
            <a:pPr>
              <a:buNone/>
            </a:pPr>
            <a:r>
              <a:rPr lang="ru-RU" dirty="0" smtClean="0"/>
              <a:t>2- рефтикационная колонна.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0"/>
            <a:ext cx="7286644" cy="16430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Схема установки ректификационной колонны </a:t>
            </a:r>
            <a:endParaRPr lang="ru-RU" dirty="0"/>
          </a:p>
        </p:txBody>
      </p:sp>
      <p:pic>
        <p:nvPicPr>
          <p:cNvPr id="4" name="Содержимое 3" descr="b3f2303836a69db511f2e34b8adc5d1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1590173"/>
            <a:ext cx="6715140" cy="526782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9144000" cy="51435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В ректификационную колонну     поступает очищенная нефть, нагретая в трубчатой печи до температуры 320-350 градусов. </a:t>
            </a:r>
          </a:p>
          <a:p>
            <a:pPr>
              <a:buNone/>
            </a:pPr>
            <a:r>
              <a:rPr lang="ru-RU" dirty="0" smtClean="0"/>
              <a:t>Ректификационная колонна имеет горизонтальные перегородки с отверстиями – тарелки, на которых происходит конденсация фракций нефти. На высоких тарелках скапливается более легкокипящие фракции, на нижних высококипящие. В таком промышленном процессе нефть разделяют на следующие фракции: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643174" y="4429132"/>
            <a:ext cx="3357586" cy="19288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7110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44"/>
                <a:gridCol w="2381256"/>
                <a:gridCol w="3048000"/>
              </a:tblGrid>
              <a:tr h="12966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 переработочного вещества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Углеводороды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Градусы</a:t>
                      </a:r>
                      <a:r>
                        <a:rPr lang="ru-RU" baseline="0" dirty="0" smtClean="0"/>
                        <a:t> по Цельсию, или температура кипения. </a:t>
                      </a:r>
                      <a:endParaRPr lang="ru-RU" dirty="0"/>
                    </a:p>
                  </a:txBody>
                  <a:tcPr/>
                </a:tc>
              </a:tr>
              <a:tr h="1076650">
                <a:tc>
                  <a:txBody>
                    <a:bodyPr/>
                    <a:lstStyle/>
                    <a:p>
                      <a:r>
                        <a:rPr lang="ru-RU" dirty="0" smtClean="0"/>
                        <a:t>1- Ректификационные</a:t>
                      </a:r>
                      <a:r>
                        <a:rPr lang="ru-RU" baseline="0" dirty="0" smtClean="0"/>
                        <a:t> газы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Низкомолекулярные соединения </a:t>
                      </a:r>
                    </a:p>
                    <a:p>
                      <a:r>
                        <a:rPr lang="ru-RU" dirty="0" smtClean="0"/>
                        <a:t>Пропан и бутан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 ( </a:t>
                      </a:r>
                      <a:r>
                        <a:rPr lang="en-US" baseline="0" dirty="0" smtClean="0"/>
                        <a:t>t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&lt;</a:t>
                      </a:r>
                      <a:r>
                        <a:rPr lang="ru-RU" baseline="0" dirty="0" smtClean="0"/>
                        <a:t> 40 С) </a:t>
                      </a:r>
                      <a:endParaRPr lang="ru-RU" dirty="0"/>
                    </a:p>
                  </a:txBody>
                  <a:tcPr/>
                </a:tc>
              </a:tr>
              <a:tr h="1076650">
                <a:tc>
                  <a:txBody>
                    <a:bodyPr/>
                    <a:lstStyle/>
                    <a:p>
                      <a:r>
                        <a:rPr lang="ru-RU" dirty="0" smtClean="0"/>
                        <a:t>2-  Газолиновая фракция  (бензин)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УВ состава  от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(t</a:t>
                      </a:r>
                      <a:r>
                        <a:rPr lang="en-US" baseline="0" dirty="0" smtClean="0"/>
                        <a:t> =</a:t>
                      </a:r>
                      <a:r>
                        <a:rPr lang="ru-RU" baseline="0" dirty="0" smtClean="0"/>
                        <a:t> 40-200 С)</a:t>
                      </a:r>
                    </a:p>
                    <a:p>
                      <a:r>
                        <a:rPr lang="ru-RU" baseline="0" dirty="0" smtClean="0"/>
                        <a:t>Газолин  </a:t>
                      </a:r>
                      <a:r>
                        <a:rPr lang="en-US" baseline="0" dirty="0" smtClean="0"/>
                        <a:t>(t </a:t>
                      </a:r>
                      <a:r>
                        <a:rPr lang="ru-RU" baseline="0" dirty="0" smtClean="0"/>
                        <a:t>= 40-70 С)</a:t>
                      </a:r>
                    </a:p>
                    <a:p>
                      <a:r>
                        <a:rPr lang="ru-RU" baseline="0" dirty="0" smtClean="0"/>
                        <a:t>Бензин </a:t>
                      </a:r>
                      <a:r>
                        <a:rPr lang="en-US" baseline="0" dirty="0" smtClean="0"/>
                        <a:t>(t =</a:t>
                      </a:r>
                      <a:r>
                        <a:rPr lang="ru-RU" baseline="0" dirty="0" smtClean="0"/>
                        <a:t> 70 – 120 С) </a:t>
                      </a:r>
                      <a:endParaRPr lang="ru-RU" dirty="0"/>
                    </a:p>
                  </a:txBody>
                  <a:tcPr/>
                </a:tc>
              </a:tr>
              <a:tr h="753655">
                <a:tc>
                  <a:txBody>
                    <a:bodyPr/>
                    <a:lstStyle/>
                    <a:p>
                      <a:r>
                        <a:rPr lang="ru-RU" dirty="0" smtClean="0"/>
                        <a:t>3- Лигроиновая фракция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УВ</a:t>
                      </a:r>
                      <a:r>
                        <a:rPr lang="ru-RU" baseline="0" dirty="0" smtClean="0"/>
                        <a:t> от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 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t = 150-250 C</a:t>
                      </a:r>
                      <a:endParaRPr lang="ru-RU" dirty="0"/>
                    </a:p>
                  </a:txBody>
                  <a:tcPr/>
                </a:tc>
              </a:tr>
              <a:tr h="1076650">
                <a:tc>
                  <a:txBody>
                    <a:bodyPr/>
                    <a:lstStyle/>
                    <a:p>
                      <a:r>
                        <a:rPr lang="en-US" dirty="0" smtClean="0"/>
                        <a:t>4- </a:t>
                      </a:r>
                      <a:r>
                        <a:rPr lang="ru-RU" dirty="0" smtClean="0"/>
                        <a:t>Керосиновая фракция (керосин)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УВ от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baseline="0" dirty="0" smtClean="0"/>
                        <a:t> = 200-360 C </a:t>
                      </a:r>
                      <a:endParaRPr lang="ru-RU" dirty="0"/>
                    </a:p>
                  </a:txBody>
                  <a:tcPr/>
                </a:tc>
              </a:tr>
              <a:tr h="1076650">
                <a:tc>
                  <a:txBody>
                    <a:bodyPr/>
                    <a:lstStyle/>
                    <a:p>
                      <a:r>
                        <a:rPr lang="en-US" dirty="0" smtClean="0"/>
                        <a:t>5- </a:t>
                      </a:r>
                      <a:r>
                        <a:rPr lang="ru-RU" dirty="0" smtClean="0"/>
                        <a:t>Дизельное топливо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УВ от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lang="ru-RU" dirty="0" smtClean="0"/>
                        <a:t>   до 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t=</a:t>
                      </a:r>
                      <a:r>
                        <a:rPr lang="en-US" baseline="0" dirty="0" smtClean="0"/>
                        <a:t> 200-360 C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53655">
                <a:tc>
                  <a:txBody>
                    <a:bodyPr/>
                    <a:lstStyle/>
                    <a:p>
                      <a:r>
                        <a:rPr lang="en-US" dirty="0" smtClean="0"/>
                        <a:t>6-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Масла (соляровое, смазочное)</a:t>
                      </a:r>
                    </a:p>
                    <a:p>
                      <a:r>
                        <a:rPr lang="ru-RU" baseline="0" dirty="0" smtClean="0"/>
                        <a:t>Мазут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УВ</a:t>
                      </a:r>
                      <a:r>
                        <a:rPr lang="ru-RU" baseline="0" dirty="0" smtClean="0"/>
                        <a:t> от 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r>
                        <a:rPr lang="ru-RU" baseline="0" dirty="0" smtClean="0"/>
                        <a:t>    до 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r>
                        <a:rPr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 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_Mod_theme">
  <a:themeElements>
    <a:clrScheme name="Mod">
      <a:dk1>
        <a:sysClr val="windowText" lastClr="000000"/>
      </a:dk1>
      <a:lt1>
        <a:sysClr val="window" lastClr="F9FB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Theme_Mod_theme</Template>
  <TotalTime>160</TotalTime>
  <Words>488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Theme_Mod_theme</vt:lpstr>
      <vt:lpstr>Природные источники углеводородов  Нефть, и способы ее переработки</vt:lpstr>
      <vt:lpstr>Повторение – мать учения. </vt:lpstr>
      <vt:lpstr>Нефть (физические свойства)</vt:lpstr>
      <vt:lpstr>Слайд 4</vt:lpstr>
      <vt:lpstr>Слайд 5</vt:lpstr>
      <vt:lpstr>Фракционная перегонка</vt:lpstr>
      <vt:lpstr>Схема установки ректификационной колонны </vt:lpstr>
      <vt:lpstr>Слайд 8</vt:lpstr>
      <vt:lpstr>Слайд 9</vt:lpstr>
      <vt:lpstr>Крекинг  - процесс термиеского расщепления УВ </vt:lpstr>
      <vt:lpstr>Слайд 11</vt:lpstr>
      <vt:lpstr>Явление детонации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Pavel</cp:lastModifiedBy>
  <cp:revision>18</cp:revision>
  <dcterms:created xsi:type="dcterms:W3CDTF">2012-01-11T14:32:18Z</dcterms:created>
  <dcterms:modified xsi:type="dcterms:W3CDTF">2012-05-22T16:56:08Z</dcterms:modified>
</cp:coreProperties>
</file>