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7" r:id="rId5"/>
    <p:sldId id="268" r:id="rId6"/>
    <p:sldId id="270" r:id="rId7"/>
    <p:sldId id="271" r:id="rId8"/>
    <p:sldId id="27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4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35AA4-907E-4937-96C2-E1E831DC7DEE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89C4C-DB9B-4C14-814A-674503284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1DAF-B8CD-49D3-8ED2-6FEEBCD5E941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6705A-03FD-4AE9-B595-54E15AFC8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772268" cy="38576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Тема урока: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Агропромышленный комплекс России.  Состав и значение.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6" name="AutoShape 2" descr="data:image/jpeg;base64,/9j/4AAQSkZJRgABAQAAAQABAAD/2wCEAAkGBhMSERUUExQWFRQVGBgaGBgYGBgdGBkaHRgXHBoXGhoYGyYgGhojGhoYHy8gIycpLCwsGh4xNTAqNSYrLCkBCQoKDgwOGg8PGiwkHyQsLCwqLCksLCwsLCwsLCwsLCwsLCwsKSwsLCwsKSwsLCwsLCwsLCwsLCwpLCwsLCwsLP/AABEIAMIBAwMBIgACEQEDEQH/xAAbAAACAgMBAAAAAAAAAAAAAAAEBQMGAAECB//EAD8QAAECBAQEAwYFAwIFBQAAAAECEQADITEEBRJBIlFhcQaBkRMyQqGx8BQjwdHhUmLxBxUzQ3KCkiRTY6Ky/8QAGQEAAwEBAQAAAAAAAAAAAAAAAgMEAQAF/8QAJhEAAgICAgIBBQEBAQAAAAAAAAECEQMhEjFBURMEIjJhkXFSQv/aAAwDAQACEQMRAD8AYlOg0qrmbDsNojxE0q95TxziVGsAe0JePBkz34IJM0bfxHAO71eIUvG/OEsoR3MW3U/pEYmkViCbiGFYFQqZOLSwW57fyYxRbNbSQcrMGq7n79YT5nmy1gpqAbltv2dodoyj2aS4JrVRHVqA2FR6QoxuE0867W/pNH+gNHEUY4JPYiWS9IUpUzE1bcffIRMjHEsxB3ZQfe/rEa5FWY6iWGk1Jpt60htl/hGdNb2h0JpccfptfeKbQohlY4A3KSaPcM9nFXYdqxYMKqYr3k6e4DDdh0fZo3Iy+RhwyWKh8Si5/YQQqandQ9YVKXoOMPZyhAG9NwBw9Cxse0dp0A+7U9638tzHChGKG330iaUmPjCJIZctXFoD86xBPyeUtmdBG4VXsxdxGx+sTS11tc1hfOSDcIifH5FMS5QfaJ3YsWY7H9P3hLKCgagkUoR6+d6dIvepksm/m0L8dlYUdYDK3b4v5G0Phn8SJ54vKK8nCaQ10m/MHmAfo0ZNlF/e3pyIY1d67ipsTBZmADobgi1jsWevV44Uw4bJPuqu1QQLOx7BoqTJ2L5ocOLg7W7169DfrCTGTX8/u1e8PsUGcgWJCm9Q9aeZhfhsiViZoFkO6ixBuOEUFbw6MklbFyTekB5cn8xAAdRNhf0AtHo2XZNPJ4pekUYFVO3kdi9ImwOBl4VDSkBJPxXUe5NYFzPMpmkh6qoS5dm284TPKpuhkMTSDU5BMILrSFKuQX8v4gWf4anpBICVOKAX9ISYRqVOoMSa+X7xZsmxCgCVKUa3JUb97DpAy4oKpdlY/CKQWWCkk2Iq9altn+UdLW6qVUfpdgAWP6xdsYUzGExCSNufreFuZ5Jh/ZLVLOhekvUkWNga92jYtS6AbrsrciUBqJ4mqxNzzciga/pBWBw6EqZaieEqYEpUSw2AoNnhfl6VJSCbcNagVYvvSvm0GS5qgpRYkFQAJAFKWD17WrDpfaqQMVyew7LcHME6WEuiVoUopTqJFQEtv/Dw+w89Lkp/MVsXoIIwiSE3e/l9ikCzEIl/8NCUk3UAHL/OIXPyUJX9pKZ6/wCweUbgdM0NtGQHyv2H8f6BJuHrWBpyQNoJn4qvSF+IxIAeNbAgmcKNLNAGMxoSKmB8wzZrGEGJnqWTQt+oIp39YOGJy7GSmohM3Ngs3LdjWHGXY5ADAqA7bqLfQfIRTZiyk1NfKkWDIMrXNAVxJewAGptldBye/KK3CMUTcpTZbsLigfdKwDWxNLCl93HesS4jLgpPHVJAqXCqgBgBc0aCMuyZaGqEijsHUehJhj7WUmmolXzHcbQijrXgV5dl2gtKQAblSm1eQFh2aC/9qKvfUS1TyHO28McJi5abM5F2qW59YKM4ENz5QSin2BLI10J5OAlpVwgO2+w2vtGl4NMxTDTS5H7A1hrOWkA/1H7EQ/iWO33/ADGOCTMWSTFEzJFB2NPvaBlYVcv4ASd9obKClOC4TzJv2G0bViAzNW1qGFSimPjlkuxK3M6TfaJpMsqVYi3byjMcitA5B5fKJsJPDM7Vdh+xidx2U87Vo5NCW8xHZXfpHOJkAl0mt2iBdBeAkqCi+QBiJAK1Nzdmd6bMCd9mgRWHYNtV2bk9Q7Ne9Y7mYxlkaVEG7A9KjtXffeNLxg3d+x/QNfcPFsG+KJJpcmLsXJNjVQ91XOlA5F+0NcsIRpQlJr9dyYWYzGpSK15Ur3ch605R3MxRcaR+YAeb89PJzW8MdvRsKWx9mOYhJDcTBg3OI1ZYJrLWC96bdCfOBcsmpSnXpGtQUq1uTw5GYvKUpRAeinolPNT7i27Widvi6Q6tbF/+zgNUsS7u4tcw7y7AS/ZAImaS9QGrsDxbQGjAOX10YV2V1P6NBSMDKliqwBen7QHyN/s1wVeiDMcTOkmsozEge8kFvJn4oo/ibNp2sKShRlkVZJrztX1j0KTnciVQamZyWoK3JJjc7E4SaeJIJO7MfUf4h+PJx20Tyi+isYJKSg6VEawLAWZvPb0gvBSVpKiUl3uDVhctasZgst9stZllSdCqOKEbb1ttzHWOEYgpUoHUJgPEHqS9gTtHc7sNxotYntL1BJol9IFegbnCkT5ikJK21kAkcido1l+cuGJ4gag7DYOb2iAzQlQL8Jt3e0Jl6Cxx3YU5/wARkDqxIJdx84yFUO2LcTjAIQ47MnLPfl+0BYzMys6U3gzK/D8yZWqU8zv2i2ONLciZy9C4JdzsaNe4r/1CG2D8NzZo/wDaRzVVRrsnbblFlwOTy5dQkEj4jc/t2EGLmg/xDHP0Lr2JcF4Tw8v3x7U0LqFA3ID9eUPcGqXLfQkBy5vfrAq5zWtHMuZ8+UJcmxiiqHasSNztEf5dAzu/28Lfb86xiRyJEdyA+NDNUuWW2rt6fWOlTGokkHem/OFBxR3ZXe/rHK8ySTUKDf3A/URvM74hiiesHiUO9HPR+UZOXuSWAqX87Qlm48V94g7N/MCrzwgUR/5F/k0BbGLCWKXMf6tv3PyiKbjggMLuLj1aEAzSYo1LAXeiflGTczlnf0c/tAuTCWFWPZuaGwYPC4Yni4mB3aF5zENY3v8AtEM7Ei8LbbGxxpDeZj2sXf5eccS5xWUy0hyot269oTylqWQlIJUbAVi5ZJk3sRrUXmEM2yRy79YCrewpNY0GychlimkHzMZN8MSD8AB5vEy8xCPeEa/3FLElQY1F/SK4uLPPfLspGfeCVh5uGBUp3KCXcckk/SAJqUmZUMQzh3qGverluVItea5+El9XRn/iKiU6prl6BSibc6X3hkX4GwV22WjBKQZPCNANCGqa2feJZS5dUaCkpAVsxd3HO9+sIMBO0ypiNWpJIZqqHMnrB+CxiPYTAkMEOCXcndR6c4nyYq6HRlfZNjs2A/tSwJ5/TzhXIzHWCapAL6nB1JDH4eb8on/FayQNJl9SAFACrVJPoLQJNUmhQCo3DCthzoBT9IOEEtNbOlJ+OiebglGulJBdgCxY+67ioF684W/hikcw4AY2BI5APZn6Q0w0yZMDU31VqaUNDbpvAqUFKQqYodUilQSzAmzl/t4ZGVaFyjewrKM1nJmlKdKkpLFtrt3IaC83w07ELQoJSGF7OzXMD5RhRJBmKSQuZUIJAKgPiPIV/eC5k8zXSSHAcJSWABHxEDeFSVytdBrSIMFh0yyda3JJOlB1P1tHZx8sBQ0TQkl3KaC1HJ5xBO/LZQSlQBCdQVwpqHsCWtbctaOpOAUpZAAWUgcKlcJ1fFpuCE+R6Rriu2Zb6O1ZnIFCqc4Afh6dKRqLFhvDeFKQVywVG5qHO5Zy3rGRlw9A8n7KuMlloXwyggdSoluuo/WGshg4mApYBtNokw00jiU51XBG/l+kSqnJUHYpI5Vf1sHgLfdhuuqIVz0jVpcgtpCgxFK968xA6JwJ4gepZmgrDhClBNQtRAFqm20T5hlglAJUCPImu56wLnNqzUoJ0xciWFGjlPOle0SnDITdbd2+ZBpHAT7NL8SgLJa3QRoJcOQApVgs/IgPGW0FSCPwxJZJQoDdJLRGrD0YE6h1DejCJkyOAOagAlgzg9IjwkkkUs/O8c5OzEl2Cqw63cqHkn+Y4myVtROruKQ4wkpjUDSxJ5BNee5jWIdCGJ0oJSGpcmn1jOT7NtXRWZhmpBV7MhLVIBZuphRPzAixHkIv4nIQp1AFgWZIPRi4YDzrGpakTUlRlI02ACqdX4WglM3lx20edLxpI4nbk7RF+L5NFyzLwlImghI0KuCmhPRrHzEee4hKpc5UlQLoUx68j5hjDoLkd8sRl+K7n72g3A4JUwnUdASHPNuggfCtKGrl6wzlywShTsVcKupPwkecbxXkGWR+B7kK0SgyEhzvufOH8rFKN9+kVnBTKHoW6eUM8JPru31/aESqxbTex8Eg3Y+ULsflIIPslMf6TbyO0FISo2jSZSnqP8RqEptMqOI8L4qbYy3Bokqr6tSC8P4NmIUdSwynuKsbi/OLphsOAen0hsrL0qSynh6jKSMeZxZ52vwgrS2pmNGSP1hLP8N4mQvUlCVJqTpNLFyUcy8esycIEhlCr9T59ohxWEbYdY58omLLyPIkSQVslN0u5AanzaiaQUnGqUlKSkJWNnrTckDcc4uOZ+HJU1TkaViy00PnsfOK3jsvmSSozQFS6fmJBf8A7gLU8qQuWTkV46IsOACXA0sNrHmDdu8QyFIXMUtLLCACQwqX4a7pDEt2iLNMakIdBCjYPvyjjK8AEKGlXEpWl7gqIezUAqY3HG9s3I6Wg+brMp0gLmzNlWGx5gMa9xG8Th/ZSw+oTilDhLMh6AMaE8xD4Y6VhZSnuKOA9ebBzdzCfDyU4ga5hUdKnC6ByzFI4QQ1fWG8klb6J9t0jlMqWSvZYcOlwxKRqrYl+W8EYScyjqUUlW7B1UAe0FzpaDvtRqgHr97wFmGYpSoGy2sG1qSLith2iXk5MqSSVHMzJ0gn/iK6uqsZAcnNFLGozCHJow5kC9bRkNp/r+i/7/B1iJ6lyx7utRZgjb+okGnNgNo4nyQggFTskAhmcjftG5I9kDMGnUsBLlyA3Y/fWA14gTNJbWUrrXdgbC7EikLbNivQ2zDKfZJQpWnUSGBumj07UrG8TjlEA6FVZiouw3au/PpCGSCtbuxAJUkggkvR+Qc/WDJs2copCkBjYoSKsDVZcnY8u0Z+kY103skxGPFElTOQP2AETYLHzErJQhCwkEkLBJHWlu0QanQFaeLZwHA3vbnGsNiVpICNDLKSrVyTxOCOtx0ECnTGSSceiTH4xSiTNQhJsyQrUe4JiLB4ooZMtxQXew2ftvBWLwq5jqsS5fn261gMYNhuasog1dhR+UY27NXHjQTl2dL4VTidK1cSWsh2F94JzGZK1y/ZcYAJZWogF78XMQtnpJKUIJBsz9ee/KGOHwpCbnV8g1/ONjctIXkUYVJ/wMw0tGmtOYPIufSoiNWHc0HDslqdzGSEFuIAnudubxLNUoCgcuG7eXnDooilJtgs2QzkXFqfKKX4rwiPxEubRillcyQQ3yMX2cQxIFjFQ8UyktLAuZnyav6QxaZsJC2VhtRdQYVKRvTcczDTC5chYDpBF6v/AOXd4ElcRe9GH7Q7kTgCU9n8oVKRUc5fkiNJLr7O58qQ1wmWBJuSOo+sdYaYAOT7QYmYK1cwHGwJTYVhyPKD5EsC1IVyyBzieXiW3gk6FSVh+kgsGal/4guVNOq/CQIDlYgGNF0Lc7tprD4u+hLXsZzpL8QbWAQCfoekLMNPXMSXdJSplOL3BZ9n3guTivOOJSarU/vF9m7D9YOS5ArQJOliBZklxBk8jeBpgiKS2VRZRvFHg0kKm4Y6VJBV7NqKIqNNaHp2hf4ZnhpZUWVody7uQXJ6uflHoMw1is+IPDipjzJACZm4PuqHNPJRg8eT/wAsb/oixqgEcZU5WGOkljpJJ0hnqK0O0WjDYWY/EgNoAd2AbduvaKUJ4C0lbIUFfma73fSA1ah60EXudiAZAmB9KgCzVs7d4ZlTpJHRaTFWPxaRvUEAAPUsTUgOaD6c4AybEoKwsnUFqZSXDgklqbWsPnAWOzIEpSCE1BWNXxK2JZwNvKC8qQVDUCA1fd4WcEl2v8wINwUYHKfKRe04KQ1UI9B+0ZC/C5enQPae9V69S1ujRkT/AHAfb7Fs9HBoDCvFyHLuafOCMImWQDpDLm+zDUCQlJUtXm0KzKmjXMUXcoSnS4cm5btp+cSY3LkqWlGp1KVpdzSlfkDDUtmt67Nz8fJBXMCwAVKQhNSopBO3d6nlG8NmZKaApALubN/LxJgsuk4YrSlKljULseIitTban7wLK9rM1qICR7RqgAAAinlUwuUd6GQkq2dTsIV6W4i4q7Cg+kESsGQNR+IUf3QGJPc/sIWKVMSsq9oFBbISAbMznuQ4HKHIx01SGMtASW4nYvtw/wBXOoEc46s1za0gvCTQmxrQcnIo3rG8RlitJCGU3EVOQ5LkskXv9ITyMNxqUVFw1jTURsNu/WHuCmlSkKAcMx7iBTrQvIq+5A+XYIhlqSylbb9+0GrIQlRUqgcuTs31gkrrqPl2gDGYMqBYioIJNQxYmgh6iorRLObm7ZKidqS6WI369oxKSBtUMR9e0RyAEABPugDapO/6RipZbavLv1jQAWXiCSoEHh57xU/EuIJnS0kGmovsXLN1NPnFvxCiEty9D1aKJn+O/wDUy0luFJJ8z/EakMi9hUgkVBYggwYmdqUSdztCvXxDz/SCJc+3eENFSY2k4yjHrfaGcnGl2f75xWhPcsKk7RYcuy0rYqUx3YP5PaNSb0gZOK7GaMR1jr273FPnHWKy72SNSS72BgNM2gc1OwqfSBkmnQMaatDSRNNOcMNGtIBvsdxCOWlTsNI6kOfIWEGyZPNRV1p+1IyLaBkkwrCThLmFJdRanUefzhiJg+FIt0b/ADCzEBgFPVJ51Y3ES4eZ0rfVt5cotg7WyWS2dElI4qn09IEm4irN6A/MtHWIn14SDzIr5dIXYnGpQCSWbnEmTukUwJp87SCVcIG8V/G+KtpQYD4lfUCF+Z5qqceSBUDn1PWAPaFqQ7HgrchlnU9YWrXMqo7kB4jmJKhf5/OsbSC1d450vziijgdOHYGrE3Pn2ibCY2bJVw7ncEiJtJFwK+scyqXqPIfZ6xrjfYPKg1XiyduhJMZAmgf0j1/mNQHxR9Hciz4JMsIQ5IYaqubl61c3AhdgMU02etjrbShrlSjVnsCN70jWAxv/AKdKgVgUBJCWNG3H0hUnHpk4tbKbhBB6sYBR2KsdTpihJJKlChWwIZ3PvPszRpGNEzDJASUlRAqQRclSudS9TzhficzLqQ7p0qT1oN/lEGVlZkIKQSgVKmpYAOYFxtDE35G8nLlTWTsipJoK/F1oDGY/ES5aUhFEj3laSXPOlg36RDg8Ur8QpCjRctASASNiSaWLE+kFz8OlMpQU7HSkc71I8oFx0kcpbtguXTVz0ukBLqLk3Jejf9pEWLAIUAaEGzfW3aE61pSUplgpSkCnWle8WET9SEm3C/31haS5G5ZPijhc66mcj07kco7M4aSSwSzk7RElbPQnvQGkdLSdRfSUkClGhyJSGWs6Qxet2FX3pYRqagpD3e/8eUTyw3Lowr6RytBqSxc7xhtgONxAanK3L7MeT55iSMcrskeTR6fm80BJYCoNRy5x5N4hDYolyXCSOlw3akUYVbZknSsfSMS4eGOBw6pp4aDc/e8L/D+TLnAKUWl/NXbp1i9YLLwE6Uhmsw6wmaVj+VEOByIBgBUs/bqf0i34PBhKQAIgwGXlIKi5DWa/WJMyx5EomUQki5PLttBJrGrYhp5JUcZmtCymVra9eoBLd6RVMynmUsOblj9RGIxutQq5BDFhcb93iueJM4MzEABTpTQkM2r4i49Iji3llyPS+P4lxLZg8wehpyhxhcR1jzzBZkzOYsuXZkCOu8a1TFSjZdEaVJINXG8DTpiQmopAmGxRVQfYjMdN0pcV+veHKf2krjsExuNAPIRU82zbWrSkuBfvtBufYtkKU4/aKoaN6l/OCxY7dsfaSGeGT6RJMaB8un/DztBCgx6m9IraBizlVmFfvpHBV5kbPUdxGaAD9vEU3CazqfSob0Y9G6QJoQqY4e3Jm+/WOFLJ5NSEf+9LQopXLPCSOh2o4qDB2GzpCqOUk0YivYc43rszvoEmeMpLkH2jgkGjWpaMi1o8K4hY1GRetQgHz1F/WMjecAKn7N5thpxAAHDahsBYAcrQmk5T7aeoLoUoT3uYZZVms5KJQmMdTkksSxfSS0L5OYql4mYTxagEggVft5wrXgzbDMXkgSgq9oSoAs/684X4PCzkSQNXAxATUKZzTsawXi81SpJSXOpgTZq1oYMxUoypVFEqAokXagqdh2gfAXQDkeZErXQigCVEWa6XiXOs1IlUHxJ58zz6mDPDeFBkqKwONY09S1SPu7xma+HlTiAlRa9b0O3VzHNKzFIkyrN5VlOVlj0tz9ItKVEAE8h9PlCHCSJUsoBAKaJA5mjkw7QK34a37mnZmhPk6eyT2QKtQZ257RoIcB2BApcMDt3jkFkhhVLgD6RqTMJAK/e3Adn5RosmkoLDn8u94gmzACRepcvzjorBqFQJjMRpFd+W5jjqEfiDFMkj6XirZf4KViJ3tZxIlABgPeW2/RMXiTk+tYXNt8I2HU84eYHL1KLJFt+UOjJrUTJV5FuEwgDABgKBh6BosWXZOxBVeh2+kEysDLkJKlqZqk84CT4mSsrSnhoWUo9mAgXKOP8AJ7NUJ5Px6DcxzJElCySNQFd2p+0VPN8Qg+1WVlgUpLbDS4oOjCFuNxR1K12V/gD6wJICyVSxVBUFVqzJSkD/AOsS/I8r2WrAsUbsVqkYrEAolASUEka11mFJ5BNByu8F4LwClKTrmLJIr7oAPZiYsuCwpSK9KCzw5wmVklzblv2ildVFE0sj7bK/hPCUlLEJdrVJr6xZcD4bl6dKkJrUsGPkRWGsjLQkAJA84zH4+XJcFSRMIo+7Vb6wXBRVyFc5SdIp+YNh1Mglt70Fg5IuYAnZ6Wf7MQ5zips6aoJc6kulJIrUEPsK7Qix2X4pKSTIWQLsHb/xiaC5Fsko9i3xPneoMKRGJ2pIbkIr2Z4ok1BD2cEP2e8dZVjlMRU6dhUsY9GGOokvNcqLNhltXlB6ccP5hHLxQIF+TcoIE0N9/ZjWrCQx9pXfzjcucKj5OIAE00r+8bTi9uXOF0MGGKw8uYAlSNSnbq+zEFxyi7+HvCkrCgLI1TCHclwnoh7d4QeBstE1RxCxRCmljYqaq+oDsOvaLuFVe4hOSXhA3shGLmqqJZYuzqAPoYyJPadY3CAiiTZLJklKSoKQlNBXSQCFEAUIP1iu4vEGXiagkkpUwDkbEnp1iyZjmAE1y4FkgD0YRXszLzyUg6iECtKVP6xUgESFaQtS1psygm4JdyH5kNeHODzBK0+0I1aiwuOd/JoVT5ZTKCFKISojV6sC9+cMZc1KSmUhLIAuOe7+kY+jvIRIxZXpUaBgwsAG2+kbl5kUzhW6beZgHBz/AMsFnCaO7b17tEGIUdWsH4bjubeULYSRb5GLCpnuJtVTB3b5EQS2sVsmvWkIvDa2IAJUFOSC5KermH8tYBpQPQ7V5+sL35AmqeiZJCR82rvG14jYCsRe3cu9PurmI/arJ0oTqJ3G3fkBBf4LojxWNbqRRh1b1+UbwWBJOpVyaDlBmU5ChBUta6qU5LuxpQcqNB83OZUpLpDXA/qJH0g6SVyZ23qKNy8tCRqmqAH9MBJ8ZSg6UJ0Dn5tCfMPEJmm1D31U+u8J1YShcOlVlD9WsYnnnd1DSK8X0yq59jbO8XOmEkkaA4WKhSSzg8iDzhEqczC6QXqS0bx+ah+FXt5xAQQn3Qz+81Ca947yzw7OmkGcph/SOlXgfictscsscao0hBnzHDsLgP8ALpFowuDSAKcg5/mGOUeHkgW2FW/cXg7E4OWms0oCB/Vv9mKI41BWRZM0sjoFl5Yott1hhPxMuQBqvs5ZzaAsw8UyJKQUnUVBw1XG3YRTcwzpWIW/J6Evt9IGeaMNQ2w8X00p7lpFhxHiPFe0UNKUyrAhiQe4JoerRWsapS1algLUC7k/T/Ma9voRrUQl2oFPr6ARNlEgzFBRSQnYO+1zE1Sm9sqThiXQxwGHAAU3EoAE0/eCUqHwOrm23mYKGHDuA5ETrlsABFKjSIJT5OwKZlMuckJxEtExOwUAWqDy57R5B438MnLsVqlP+Hme4XdjujnS46Fto9vwshqkMCXc1Hz+kUL/AFXAnpEpJAYhTkPWovsW5c4oxZOLSfkXKFpteDziVmJK62I9bcoZJn0hUrJ5kpDuFC5Adx8rRmHxPmIslH0dDJ7GisV6iI1ZiTQe8aDuTaA5k0ttEmQyteMkJd9U1HyL/pAcQ3Oj2nw7hxJw0tDEBCBQhlEmpJGxJLttDJU5mAsYGnTAgmj9PrEc9dvKPPk+2xiR0Zh5RkCgk7j0jcIsfQnxeULKwsAEvpIIIfcXF4QY7ATJc1KloPCw1XTQN71n849AYBuFbEEHiUS+1BcU57wEnEB0gpXYgh+IrANNJOoigqE7xXZMmVHHrKpFWfhDedbGMBOkuD/dpd0pP1I6PD/G5ZInIBqApJKlBknULpYsXBLOYHXlapctXFrodJUwBdjpJpazsLxnINAn4FMlBSTqI01VYrLkj6U7QPMQPboCdJdBt7r35UiabKmFIoNVXTZn3HPesQ4LArXNJTpASkuSWA1Wbrf0juzeiz5Pq0nqC/Q/tE8ibqom3m++28cZDLPstBbhcFZsfO5jas09mFmUw0EB9yf5hX+gNW9BnsAE6plNgixPfl9Y6m5kAgplgS0EVanz3hNmOMVMSmhGogFTi5p9aQMiXxJkjXMmaAphWhehPw1FzBW7qJnFVbDsHi0JSsLWEcTg1YjSBT0MBZgwUqYV/lnckMGAa5YQWfBuIWeKZKlI6grV3FQAfWGEnwFgpYC8RMXiCN5qgRa2gMkQfwpr7jlkSeio5f4j0qmDCylzlEaXAKUpP9Wtrb9Wg7BeDsXik65zyw4aWAUgh6lVa+cXjC4zCy06JKEpBAICQA/KA8x8XFBUNLAB3Lnly7xjWOCuwueSbpIzJfBknDJKlaa1LsAKVD8qQbNz/DSqJUkkijdOsee55ny8SCNSgk0bUziEiZSkpADlty73gHm19qooh9Je5svOc+P5ulRkpAQl6s8VFWeTMQl1LUzuAWAft3gYrCblgaseXaIBiyQUyUkk7kUHJhCalP8ALZUvjxdIPRLUpknYVJbn1Mblz9SiiSkrJBD8tifS0byXw2ubxr1E7vX9Yt+CyNEsDhDioLN+sGsaRPk+pfQkynwnoAKhXnT5xacPKYAJAb7+cSJmprV25VgnCStVgw5N9tDErIpSbNSJB/WC5OCNX+xEE7N5MlWhRYgC9z9mK/m/jxNUywW527xvOEf2zoYpzekNPEGfIlBMsKAUpQS9TpBPveV/SKvmWC1j2ZB/LWWJuQQL9X+kKMKlU+Y4rqL1tcG+/wDEXfB4IAVu5L3uXvAxbk+TH5UsUeKKBiciWDCLE+GVlToDH5GPV8VLl2LB6OYHTlyHJow328oojnp0TcPJ4XPnqQspUGIcMYc+BgF5hJI+AlZ7BJ/UiN+PJUpGK4Va9SQVBm0FyGfezwD4Nxgl42UfhUSk/wDcGHzaLqvHa9EzlU6fs9pTi3Klf3N8hHM7FgWhfhVaUly51Kf1aMNSz+keOz1IpE/t1GoFI3EJxAFHtGoCkOCZmPrRS3StRUnVXicsBc0uxgKfmQCa8XHYBgkF2AJrr/6mpWAZstCw0tYcKDhR4kjo1ybiFeMxq0KZRJ6XIalbBR6GopFNWSJDLEY0AlcpVnSkAOpFK6CSWLPwlxvvGsN4gIDHiCQdFNIAPR6TAW4TQmrbRXp006eFnFmfTWqi3PvAU7FOQWZXIgMQPi78lQxQs4umHz+WzKA0ADUkEkoJ+IG7XccRewAEd5fgFS8RqSpU2RMqCEkgKHwlknTcVLDtFVyTDLxM0IDsC5VRgf7gBxKPoY9TwGBTKlhKQyR1LeVK1I6RjhxBchdjMRMS+pJA2pQekB4fECYsywFKNFAJu9r7U5w+WkJB4wNLJcJ3Nzu46jnHMpNW1oAAqA9GAuAzA7PC+OzeWhdPwUiUlIns6jRKbb8KlM58m7xuZ4lKVASwlKFH3Uhj5t9YCz3JJywlaeMXIDkpDtQbn5wgyBE8KmAU0gVXRiXqQagtDEr6B15H+EzyZMWlWsJKJnEkggae9XV3iXH4wklWrUlTdYrc/B4gzFCWNQUGVUq1H+rZtvSJpeWYqagaJxDEAJQEgepBPzgHitUGpJOwvEZiuWoEGopejedBAmIzpKST7YEKdwC5LnkImyz/AE+lzF/nTVlRrd/V4eYb/T3CIP8AxXPVn+loF4YhrPxZSDmX9MsqGzlvQAfWJUyMTNs6Q1AHAbvHo+G8J4cJd03qrfsK0g9OWYeTVSxW2o/TrHcEtmPO5aPOct8MVaYoaiLEP8/1iy5X4ZQgDUNR6WHkGiyqxmHT16sIWYvxnhpRoCS1gB9vHOUV2wayT6QTJy3STpSxPpBYylSqqYRT8z/1RKRwoAJNK25wOP8AUJUxNUF+/D0pAuaStJhL6bIy5TFyJYrM3+H/ABC3HeJkghEokcLlf0ruekVfGZsCQrUA5sA/d/nAczFgq0y0GYSfe2HQdoXylPoYsEYbmS47F+1UJilkJANTeppAeHyozVAJ4no+1esMJHh6etA9oUhz7h4Qw37xbctwMuUgBKdO4oa+ZglCuzZfUVqJBkeUJkpqHVvSnlDZADcu0ROVUFCfpv2iOfM9i1UhNi5r+0HdEm5v9nRwwYhvWK74kz5GGlsS6uQ3/iOPEHi+Ug+z1atV9JHDzc/pFZwuUKnLVNUDpNU6r+b9IxK/8HxhW2UrO5JXMUsJ0gmgD0Dvc3NYXSXQpKhdJBHcF4vmb5WGO8VTESAkx6ePLaojyYd2enKxQXKTMRZQCn7iIBjNKTXvFP8AD+dEJ/DqLAl0n6p/bzh0hRIiLLjplmKaaJ1ZrWMgQYONQniV80OhgSS+oMovbcAp1J0uCeVacqRr8MpQSiYkLV+W26xdzZmSdibnpDcSA6ixqrU6SFHiSCElJdD28yY6myyxQUuWCQQwKlOymsxqos5sYLkRlQxuTkMoVQUhtysmlRzteoeFuIwJLy00UWG3/wCh7zN9aRfZOCXMUfYp0Aq1FRB0kAkhzuQ/eGWA8OyZRCltMmmo1W1H+lIoSA9zflDYzYEgXwtkycPJGskW1FqkkbgbQ3xWNQbCYSFBtIS5SB7zFgUubEvS0STMUpwQv4/iCQig91RBfUCbJLHnAasWsJFUnhWQ4ZUxLJBSE10qSaV5xknfYCRuVoVqKVqHsyVvpa//AMllSySKpLCojqZh1hKgni4QRVkpCrylAHi4Qbu5NGgKdNSQPaAIUlIYFmUFKJd0ukFhUERHPw6goss6gQnUVfClKUun4CxKmJY0aFsOg+YpQJISdPClKrqIADoYWYq7hujQPiZaZo4g5UkzKUVpJYBZNCw00PygRGdLBTq1FQ11LalLUaaQDyOx2tEuHxMo3KkggrWhQamkE6lBizkUrGbCoreOyrESNXs3mSFKFlMzMS4WASCDtSIcLnIloIUvS7vxM5CmNfSLjhvZg6dYBMo6kudWkkAKQG90JTeA8f4cwWMTLVN0LMwhKZsugISC5CgzXuqkOhK/yAlroUeH/EaROmKQtKypAYa9W93O5oPSGOGzXU7HSVAb2/mKtmP+l0v38NOmIUCTomoNA/CrUmoT/cxHWAMwynFYdwoKUkMdUoqUk0FRv5tDHCLriwIt75Ki34zxYuWnQioS9TV/WEk3xEcQSVvqIO9jtQxXJGYKUm5L2rVurciGiVM0s6bgwh4PZXDLFdIsic1SrChK9IYnhADlQsXuIXSccEqT7QjRdjWu1OUAysFrqqjtUw9y/wAJS1Nxg6usZwijXka6As4z0TmQlOtIsWCfIUdvSIcPImmiUtzdzFky7wD7NVCpXdQpXoKxZsNliUBlFI8w0a1FaQv5WkVTKfC6phOs2uD6/d4uGDywSvdAZrAB+8ES1JaigfMekRzsahAdSgKgAOPW8A5JC25TZIrEBvdJbcCgieUHazbGEWM8VSHIAMzT/SCQG3JNIrGZeOFzFhKXQgXa6v7aW8oxO2EsLrei+ZhnUuQhRNSBejHmB1ig574l/FEhKSQEih3UbueQ+cLJyTPW5UoJPw/fyix5d4ZWE0llISHKl8IHWsFx/wChiUYdC3w/kCUgLWHV2t60h5icQlIagPrBsvIJpBZaKXatTYDn1Z2gXE+DioKJxSA1PcIerFnUHYx1OT2C5pFTzbGCv6xUcxxNYu2aeA55f2GIkzmLMy0GqtNHBBY3rSK9lPgbEzcV7KfLVLQkkrVcEJNUoILKJtQ9YsxKK3ZNlm3pCnKskn4lX5SDSuo0Abd+nSLAqTPlpHtOJnBUAWoe3TdrR6XKwKJSJUtCQgKYEAMABVna9gXHxGJZ2HTRIa6TR9ABLJe1HcmrggR0syeqBjja3Z5cnNUn/MZHsH4SQmhQFHcsHrWrbxkB9ozlIrGCQDNAIBGkUNrqP1rA2WTCZqQSSGQWJo+i/frGRkRopZe9ISWSGGhVBQXTsIX4iWEpdICSmaNJAYhwt2a0bjIf4Jl2A5igCTIYN+eq3VJeIsJxCeTUglnq35oFOVAB5CMjIW+xkegLCh5KVH3taA+7aFOH5dIHA0zWTQETXAoD+Yu/ONxkcH5DJlJywKB5NNvcD0gDMTpXKSmiSpYKRQNqTRhRoyMjGciOQo/h0K+L20tOrfTx8L309LQyZ5s0GoJVQ2tyjIyC8Avssy5SQCwA4ZNhzd/WOhYef0jIyGPoSuzzT/VjCIQmUtCEpWr3lJSAo03IqYrOVngT2/eNRkUL8DofkGoVxEbNaDMJMISlife/UxkZEk+isf4jErB95W25iHFLOs1jIyJfIfhHcxZAoWhTOnq1Eai1NzGRkYuyjH0JJU0+zub84ISmsZGRd5J2eheAcMgpmEpSTpNwOkN80P5pGw9mw2+L9hG4yAZNPsOKAr2IUHH4hNDX4DFZy/8AMnqTM40onr0BVQm44QbU5RkZBSAj5BcnUV6QviCVTGCqgflk0e1QD5RZ0ygPZgAAaFm29Q/doyMgF2E+iHE/8xXxCSGO4qbHyEQSlkzS5/5iB5GS5HrWNxkczEOFYRBJJQkkk1KQ94yMjIaK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269" name="AutoShape 5" descr="data:image/jpeg;base64,/9j/4AAQSkZJRgABAQAAAQABAAD/2wCEAAkGBhQQERUUEhQWFRIVFBgVFxYYGBgXFBYVFxQVFxcXFhcXHiYgFxkjHBcUHy8gJScpLCwsFh8xNTAqNSYrLCkBCQoKDgwOGg8PGi0kHyUvLCwsLi8sLCwsLywpLCwsLCwsLCwsLCwpKSwpLCwsLCwsKiwsLCwsLCwsKSwsLCwsLP/AABEIALEBHAMBIgACEQEDEQH/xAAbAAABBQEBAAAAAAAAAAAAAAAAAgMEBQYBB//EADsQAAEDAgQDBQcCBQQDAQAAAAEAAhEDIQQSMUEFUWEiMnGBkQYTobHB4fBC0RQVI1JyM4Ky8Qdzg2P/xAAaAQEAAwEBAQAAAAAAAAAAAAAAAQIDBAUG/8QAJBEAAgICAgIDAQEBAQAAAAAAAAECEQMSITEEQRMiUTJh8DP/2gAMAwEAAhEDEQA/APcUIQgBCEIAQhCAEIQgBCEIAQhCAEIQgBCEIAQhRsVWcNIiP90zsDaEBJQogqmNXHr2Uh+IcBPb9G/ZATkKFgccahILYjeRPoJj1U1ACEIQAhCEAIQhACEIQAhCEAIQhACEIQAhCEAIQhACEIQAhCEAIQhACEIQAhCEAIQhACRUSyVBrY8TF/FAPlGayYOJG0+i4a9tDPgpA5gmQXdSpaiYWpe4hS1ABCEIAQhCAEIQgBCEIAQhCAEIQgBCEIAQhCAEIQgBCEIAQhCAEIQgBCEIAQhCAEIQgIuNqxZQ6dJO4i70tjUANppwMSgEtoQDDmJ+g+QkvCTSdBhASUIQSgBCbdXaNSFExHGqdPUm3Q/VQ2kSk30T0KrZ7R0Tq6NpOk+PmrCniWu7rgfAhQpJ9Mlxa7Q4hCFYqCEIQAhCEAIQhACEIQAhCEAIQhACEIQAhCEAIQhACFwlcLxzQCkJOcc0ZxzCAgVx2k4xcrDtJTQhA4EoJICUEJAqv4jjxQHvDoD87KwKo/apk0YzZQXNk+fzUN0rJirdHf5+HCS4M/3AfdGFr+8O7m6Bwv63kLLvwTHQwBpO7gYvO5v1sVd+z+F923UHkJAPP86Lm+Rt0dLxpKyaCS8gEZB2XSDIcJkAg+HxU7DhokEz5bWtOkqq4/7ONxjQ4PqUakQHNc4NMXhzND4i/jCz3EOLY7BkNqNa+mIa02/qWt2wbG3dhpMKJT05aJhj+ThPn8NtXw9J36QfK/qo44c1v+m0t8Ij5rz+n7VOfUPeaJNnXM7kxa2kddStpg+P03MsYIAmYA5eqos+OT5NJ+Nkgif/ABVRmolomSJsP8dT5SpWF4sx++0g/pP7Kro8QEyXAtIBESIRiKFGse22+oe0lj/HM2/qpjmV8MzeL9RogUKhwNSrRbGb3oHMdoDbTvb3VvhsY2ppruN11Rmmc8oND6EIVygIQhACEIQAhCEAIQhACEIQAhCEA3UqwQOc/BEor6XTTH9UA80LpKZ96g1Of58EA4RKQWdUnPy/Pgul6ARUauTBA1n4QNfDbzQ49UUSJsgHQlLiEAFZz21YTh4a7KS9t7jfSy0ZWb9uX5cMD/8Ao35OWWb+GaYv7RlcHgCNCTF+oK0vCqoBGaA4CPAibX539Vm+G8UbZ3WHAAj4K5ZUBLd26g73vfyXmRtco9ByviRqqGIDxYabWt6LmO4aKtze2h7pG4cDqDcKDwzECmY1a4AgjnpB+fqrGpim5mtuC7NEdImTtquyGRTjyckouMvqYXi3sU5rj7oWJzAlzZbBnU94ZfO1+tdw97g4ioMoE2uLjURznbZel95sG0E33B5gfTxWf4xwAVBmYL6mNCOXhHwi9lx+R46a2gehg8t/zkK7CYhrg6ZJiBf1Ut1ciBby1MQSZ2GmvPrCbw+BLWF36bATa56nQaKx4fhPeCXNgAbz2RuBO5IF+i4oYZM0yZIrkawuIgjYx5bwOkfupVWvIziQ8EzGvKfAph2HyXOkwOkJLIfIza2IECOXxV8WecHqzKcIy5RfcO4iKog2eNRf6qasthWCi73jZJ0nkOR9dVf4HiDasxqNR46HqNV7ODOpqn2edmxau10SkIQukwBCEIAQhCAEIXHOjWyA6hcBXUAIQhANYnuqBSdCn4juqIGoDmZOVXXTeVdyoAD0qpU08EnIu5UAhz7IoynSElqAdDksFNhLCAUs17c/6Df/AGDw7rtYWlWW/wDIBPuWBrS7+peJkDK64jfxWHkf+bNcP9owbqzmuzQHN0ka+m6ueFY9lYQzOCNyLeE7eChcLyFwDyWsOpIuJG4HVSuFUfd13NpnM03toXDUjyXmwO6Zcl5cIIiDOuhsfou/zN7TJiBGgJOgBmdLj4pkta15dBkwJ/NkrFYYinmOh3Gx6rRr8KxlXDJWE4qZkExrfTb4dFo8Lj2OaSbcwRcFYfDVI2mYkaEiZVvSxEgOBMDfy08FlDLPE+eUbSxQyrjgs8bRY91jvYEfq6ddT5JVCsabcsFwPgPDfkq+niMzhA7skXvcFv7+S7VxE3/V9OgVZ+Qr2XZCwutX0PCpJyubLTziV2nwxgOYGwdBmRfS6gOxMkXi/wCfnRWGGxojtXzamee4HO/wXJGcZy+xpKMorgYxhAsbOvl8R/38VEw3FH03Bw2MEcwNQfH9iu4lzy68wdCbTsD+FN1aQIM97XoQJ257LL5HGVx9GqgnGmbXDYgVGNe24cJCdWc9jcdma+kdabpHg6fqD6rRr6bDk+TGpni5sfxzcQQk1KgaJcQANyoxxmYdjTnHyBWraRmk2S0h1YDUhQrjVzj5/suUmtknLBsCYueVz1J9VXYmiTVrmOzbxH3UWuC5ozETpYW9CfJLPXlouvbFz91VuyVwQ2UizuEkzz+F7mT81ObinCMwHXom6ZOsWHx5JDqhsTqYAB0m/wBPkq7KPRPY9/NByPwTlPiLHEAG50UCthhlytteZjTw+SoOJ45+HLHNylwdvuIPLW0+ql5aChZs8R3SogNllaPtvVe5rXMphrnAEjNME7SVp6T5CupKXRWUXHsWuhJldBVyopdSZXC5AKJSWpJeuNcoJHwlhNBybr8QZT7zgPn6JdCiYFmPbao8Mp5DBzEnqI0+Kl1/a2k3SXHoqPi3tF73L/SkDm6DfyXJ5GaGrVnXh8fI5J6mOp1g8S07x4X06HVS8JXLXA8jceG48kvGUW1CXZCx+xFx5+pVS6saRAd3T+rlb9X7rzoyT6O2UJL+kbA1Z0O/0+XVLxePml7trYOszIPket9dlBwWIzMB8volVHzytPx2W98HPQMeMsG/338E/hMUWlu41I6nf5qG4WG1o8vEeSWx3Mz9LlUkrVM0i6fBpsIcwkGQd0mpQi5VfwbFkOLQNYJHUbjrG3RWjqmZ8banyt81xyjGq9mybuyqxgDST1+gKbOJO2oKm8Swma50iI+OnooLsNAC4sq1fB1wacVY4Kjj2o315SdE414cSXOiBIsL308bwmwOzHUBMVRBAG/3VYN3YaTLb2Ppn+Iqu/TkHhJdNvDteq2Co/ZPA+7pFx1efgCfqSrxfVeJBxwxTPC8qSlldFb7Q1Iw743gddRpzKrODYtzgGHQMDyfQQfNcx1I1SAahJLCQLdntXPmI9CpXDcOKcgNhkAZjqYm3hfw1WUtp5bXRotYY9X2SqpAcAN7jrzv+apOFrZy4TBEZhuD1XZg9m9wekAHT83ScM0gOdIJcZ0gAaAbzHO3kt/Zzjz6rJ17RG10h9UOaO1d0wDN+nRdr04HZA1k7CN552TbagOgiJ2TnogWT2YgafltYKS6+u1/Da3xTFLFEjtBzXCZG9uRGvlzXWVZFjPaM7m2ovpCi0TTHKh2/IP4Vlva2o2GiJM2vpb7fBaDNAHXeZveZ5fZZj2me6playNTr0BEz8FnJ9GmNclCyrBB5EHbYyvR8BVloPMLy6qHsPbEA6H6GPJbH2W4wKjMp7zeyR8itIMZFwaqUqUyx6UXLoOcWXJt9RIfUVHx3i2QQNSLqspKKtl4QcnSJuK47Tp6mT0UBntaJswkf5fZZV1UuMlSKNNeZk8yS6PUx+HCvsanE+0Zcz+m0h3WJ8uayVTGuqElxMk76hWNNqruM4Ij+q3vNHa6tH1Gq58nlSyKjfD40ITscp01IY1V2DxQcBCsKb1wOz0mqHxRBTGL4U2oCCFIY9SKTlCbXRjL/TG4XHnDPdh6lnAl1PXtUz/aeYNiNlMdi3Ai4Ou8+QVj7T+zzcWxo0qNdLHaEE2162+Cx2JwmKwbgKjM1O8uG9hBnyXpY5bxv2ebkhpI1LMeCRJN99td/wA2Ul2/MgW8OqyuE4q2pobkCQYkTsr7CYzMI0I00v1VzMsMLiC14Ol/kdVscJUbUGaLxyg+E8tViBZX/BOIhtMh1jMjwWE6XLLU5KkS8e8F2VrYIt1Kjtof3FP4es1xcSYJ0IjfXzTQaASJm9l50ls7/Tqj9VqMmhHrP1PzUng3Cfful1mt15zGg9SpGA4Y6vfRm5+gC0uHw7abQ1ogD8v1Xq+J4e1Tn0cnkeVqtY9imMDQABAFgOiUhC9w8kwmMxDm1XEGHBoaPHYX8E/wvjTnuOZsBvW8xMEbck9xCkHAVAJcW5TzzAWPxKoq78rs7ZE8/Ei/qvF+R452ezoskKo2rKwLZFraHUbwd52SXOt5mREDoD+6y2C9oiCGkAN000sryjxAPAIO55mf+jzXXDPDJ0cOTBLH2TW1ey2JA3nX/tN1u23WNIcNZB5HzTLzNpIGsWjf5+NrIbWO+mmnSZV79GdDxJgzvt0/PmmBUtPeyzJiHGOg1+yQ+qDa3I6+fim8wAA/6/Ao2sUcxGJgRcwDfTl+5us0cT70vc6RfI3T9BNwTzJIVlxPHsaDLhYd2b+XWVnqBnS5kkkaCTcT58tlnds2SpEwgPkGZFiDob+EaBQ38OdQd76hMi5ZcyLafspDKp2MncW0v5kfFXWDYdTMx5QrURZN4NxltZgI10I3B3BVmaiwPtRhXUmmtSdkIu7YEePNVnCv/Ij2Wqdoc9/ut4Zb4ZnLH7R6ZUfCw/GMXmqHxPwVxgfayjWbIcAY0OqylbFB1Rx2zWWPlP6cHT4cfu7J+GpqypU1CwNcQrBt14snyevVEikxFRgXWPAEJFasAFFFDzvA8Q93VeybNe5vo4hanDYoOAXnWNbVp1XvqUqjMz3OnKYuSVZ8L46NA4HwP0XRlwPtGuPyIz4Zv6dVTMOVl8LxIn8/JV9g2VHDTKOZt8NVy6tF50lyywL5cByM+l/2UpwzCCAR1TeGphlolx3O6lDwW8HSPNyy2fBlOL+wFKsc1KaNTm028ws/X4RjMEQXU3VmDV7Nh1aN/Reot8EvPK3UuOTGzCYDiDKosYM3Bs4HkQbzY+itcFV6SbR8Rbp+yucTwyi5wLqdMvmQcozTzkXT1LCAd1jWrDInLhG0JxjyVlGmSTa0iPyNFJFGdfsrEUOceQAQ1oGyrDDGIlmbJnB8SW2PdPwKulnG1IOtld4PEZhB1+a9nxslrVnm5oc7EhCELtOYxuIMzOhVXjcPIMDx06aKyeBzUd7wvnp0e1BtdFH/ACuoQ6ow5xJGUSXt01Gvoqt3FqlMyxxA+EnofFaZ8gyHRaNL6QDOsi3oq7itKnUBzBoygD+0xECNJiypS9G6lfYxg/b0UxFUlzhybr+26sW+3WHfBL4jaDyIWWqcEpuaS1xbUES0kEQTmbpe467KtxfBnmMuU3km4MH4FdCyyXDZjLDB80b1/trhxPb5WvMdBy+yrcd7Xh0ikCSXQJ7vlBusY3BOa7tgAbxv+c1cYLF0qYvTBPPMZ89LKfkb7ZX4UukP0KbnuzVZcTGvz8oNtFOo4B1Qt1gOFhAbYWm1xMW8NUml7RMa3MKQB5axNtT5eqeHteNmyLb6TOs/l1rHJBKjKWPI3dFtgsAG3dGY2135TZWLqkDqL63/AGWXr+2TWgkCeUKure1FR+hDR8VLzxS4Krx5t8lh7V8QzAU2kTqQYg9DMfgWRq4cm/8ADSebC1zfSmQVIrUhWMuLp5glRsRh6jRan74DkDnjxFx4gjwVYTkuS8sS6G/fUwQBQqBxsBJbJ6ZipYxTg6Dh3UWgGS7NLiY1zAD0G6teDZXtDKdSsxxOYsNQvDRbMHNqNI13CuqYY51nwxk5iRlBjXW0adqIUyzbLVorGOktkZ/A8VHNX1HiMCTp6KLi+CsrMNRrvc0tRUa7IXA6FzsvZbyjWdVAZ7L+7a6pUre7YHQC+MzuRD65ObxDWyuSWOL9nevJXtF4OJTcXHMXHqLfEI/jA8jtN1sAczieQA1Vc3h7Q3O8ZwGkj3j5JtLbOcAAeUH6KdgKT2NAcB7xwImW03w7VrMgaLA2iSqqCXRE8qfCLKng6juyGy7Ui2aNi4T2fOJT2E4GHknKxxFiRlIBBIILtiCDOsKK/GZSym4BtQuzw2Q92WGy8NJzCCNZHmFO/jAYzkZ2i7WudHaAIOSIMxqRN7bqXL9Ofn0P08EIHuw14P6mgBh6h36x1Fk7/BEDMNNyCI9Tr5JDoIzPgNIy5TVGRztYLIjl+yiu4i0VC4iq1paGFtVoFG0mRncBfeOnlGvJFsnFmVue2WJz5hEa947fBFHHB4lnaHMC3mSotPidNxLy1zyQBaHg2sAC7JA6Eb7qXR9oWZ8poVQBF3UXxPSAQPXZX144Ku/wnU8O8julJezLZ0DxIb9ZTv8ANw7/AEyARq0wP+RB+Cbq1jU/1CCOQM/BsrSo1/1GX29nGvA0y+o+iV7wdE17pukHzDgPinW4Zv8AbA9PiSoSZPAn3o5oN063Dt6eoS/chSsbY2I+RScO4t3XcgXWiFrGGrKOVlvRrBwkJxVVCvkM7bq0a4ESNF6WOey/045xpmJfUlNOMf8ASTUfJ+6ZqRz+P2Xz8rPXQPcNwfRRqrQdk4XEb/nootWs4m32+SzNEMvwTDqIJ3Eg2M7eCYrYMSSHbGJHSNo6J91V3P5KO6s7c/D7qbbNExh2EvbKR1JnS14TdfAtf3mQebSPlIn0TtTEOGjh6T9Uy3HP3LT5fdSkWsqcTgXtLoD3CRcgCfC/7KKaFS/Yd6GdVov4pxiw9F11cnl6fdXTIszX8tqnVoHiQPgLqZS4QT33wOTR9SrJ9Qbj4fddbXj9P0+atsQcw/D6beZ8TKsGEAQDbyTLKwOw9E+09B6FV2ZRketRa45phw30PkRok12vdcVbTOVwa4AqXm6D0K6XDk30+ybMikV+OxTnBoLBDIMU3ljXHckbSNpLehUjEcRZVq0gXVQ0PzsY5gcWOG0G7iLw6mZ2c0A3fc0O/SPT7Jh+DBBBawjlEelk3I0Q7T4w+s5hz08suaGNflFZ2V3ZZU7lbMP0nI4GZiHRxvEWOrCq8vFJjMnuyT/QqNf2xUYYLNWTmAAtDjN4rsCwlzsjXFwh4I7T269qRFQtgQTfS/OPW4cx5IIM6anNAFi0ukkCTabXiJIV9olNGX+Hx5puqOd2W5c7HZSW1GloOZ1QyTcxctGkJzD8RGR1StTNNkR7+m1lQZQe97wZiNbz3b33VZgGOo08jXuLBO5IE6y2CWzGkQijhMvdswmYp92f7g0aEXPZ9NZpskW0F0eMNqudWw7mODSAadSW1M2p921ztC0F3dDnZTfQi1w/Gv6o97UDKDgHU3hpaHR3u2RsTGW2xEzAqqnDcokta+mYBIbeC4C4Eh1421gmUvD8Baxp923K15BOTM5jyLglovm07Qv0TZfgcf8ATTteKlV7G52lhvcw8EBxc1ou4QdjrslUqYfJpkFpcRml7ocJnNciBGuizFTCucMpdlhgYHAAPDW3ADohwF4Dg1wlw0MKxw1aswP91UY6q9wc4vYQxxAILjTbBa51pc0kEiYBJmdo+ymsl0X5pub0A3FOLrlakHaiSNyI+iZ4dxKoxgDGMbA7oc59LqGWDmCdoI6BOuxAcZytHQbfL5I9a4ZX7XyKbQjRwHgAE62gRo7xi3yQwTpE+B/ZP08Nzuep+mi0im+jNsTSou/ut1upbAeiSKQ5D1TrT0XTCLRjJ2JcCkuB5p1z0iVqVGz4rja7mWGmqcIXFNAy79SmMShC8pneuxrZMLiFUsRxoobvouoUouitxGy43XzQhaFx7n4J7ZCFUgi1e8PBOD6oQrAWFLpIQoKyHmrpXULNkI6zUJ9CFDIE1O8PL5qPxfuH/NvzYhChdolD7v8AXb/gfomsL33f7fmUIUon0XD+7/8ARn/NqTw7uVP/AGVP+ZXUJ6M/Q5i+87/Fn/IKHX/T/mUIVWWiSj3z+bBWNbbwQhI+ysvRMwmymsQhduHo5ZjrNEoLiF1IxA6JLUIT2AcmyhCsSj//2Q=="/>
          <p:cNvSpPr>
            <a:spLocks noChangeAspect="1" noChangeArrowheads="1"/>
          </p:cNvSpPr>
          <p:nvPr/>
        </p:nvSpPr>
        <p:spPr bwMode="auto">
          <a:xfrm>
            <a:off x="1555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2676525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2594">
            <a:off x="215125" y="4612976"/>
            <a:ext cx="1885258" cy="2051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714884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r>
              <a:rPr lang="ru-RU" sz="60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Агропромышленный комплекс  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578645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это совокупность взаимосвязанных отраслей промышленности и сельского хозяйства, участвующие в производстве, в переработке, хранении сельскохозяйственной продукции и доведение её до потребителя.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571900" cy="1143000"/>
          </a:xfrm>
        </p:spPr>
        <p:txBody>
          <a:bodyPr>
            <a:noAutofit/>
          </a:bodyPr>
          <a:lstStyle/>
          <a:p>
            <a:r>
              <a:rPr lang="ru-RU" sz="8800" b="1" u="sng" dirty="0" smtClean="0">
                <a:solidFill>
                  <a:srgbClr val="002060"/>
                </a:solidFill>
                <a:ea typeface="Microsoft Himalaya" pitchFamily="2" charset="0"/>
                <a:cs typeface="Microsoft Himalaya" pitchFamily="2" charset="0"/>
              </a:rPr>
              <a:t>АПК</a:t>
            </a:r>
            <a:endParaRPr lang="ru-RU" sz="8800" b="1" u="sng" dirty="0">
              <a:solidFill>
                <a:srgbClr val="002060"/>
              </a:solidFill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4810" y="1500174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86248" y="314324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142976" y="2643182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83424">
            <a:off x="4981596" y="4831455"/>
            <a:ext cx="415967" cy="85725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68271">
            <a:off x="3418378" y="4761315"/>
            <a:ext cx="428628" cy="852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500958" y="2571744"/>
            <a:ext cx="42862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852604">
            <a:off x="5742102" y="1167255"/>
            <a:ext cx="428628" cy="854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139253">
            <a:off x="2766539" y="1140898"/>
            <a:ext cx="428628" cy="88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1857364"/>
            <a:ext cx="25717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1 звено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2428868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 звено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388" y="1857364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3 звено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00438"/>
            <a:ext cx="35004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Отрасли, обслуживаю</a:t>
            </a:r>
          </a:p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щие</a:t>
            </a:r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сельское хозяйство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3714752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Сельское хозяйство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43570" y="3429000"/>
            <a:ext cx="3500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Отрасли, перерабатывающие продукцию сельского хозяйства</a:t>
            </a:r>
            <a:endParaRPr lang="ru-RU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5786454"/>
            <a:ext cx="3357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Земледелие</a:t>
            </a:r>
          </a:p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(растениеводство)</a:t>
            </a:r>
            <a:endParaRPr lang="ru-RU" sz="2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5786454"/>
            <a:ext cx="328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Животноводство</a:t>
            </a:r>
            <a:endParaRPr lang="ru-RU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-214338"/>
            <a:ext cx="9715568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звено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b="1" i="1" dirty="0" err="1" smtClean="0">
                <a:solidFill>
                  <a:srgbClr val="C05B08"/>
                </a:solidFill>
                <a:latin typeface="Monotype Corsiva" pitchFamily="66" charset="0"/>
              </a:rPr>
              <a:t>производство</a:t>
            </a:r>
            <a:r>
              <a:rPr lang="ru-RU" b="1" i="1" dirty="0" smtClean="0">
                <a:solidFill>
                  <a:srgbClr val="C05B08"/>
                </a:solidFill>
                <a:latin typeface="Monotype Corsiva" pitchFamily="66" charset="0"/>
              </a:rPr>
              <a:t> машин, оборудования, </a:t>
            </a:r>
            <a:br>
              <a:rPr lang="ru-RU" b="1" i="1" dirty="0" smtClean="0">
                <a:solidFill>
                  <a:srgbClr val="C05B08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5B08"/>
                </a:solidFill>
                <a:latin typeface="Monotype Corsiva" pitchFamily="66" charset="0"/>
              </a:rPr>
              <a:t>   удобрений, ядохимикатов, комбикормов и т .д.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/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643446"/>
            <a:ext cx="300586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2950540" cy="1585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285992"/>
            <a:ext cx="2786082" cy="208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14554"/>
            <a:ext cx="1971675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14884"/>
            <a:ext cx="2931139" cy="184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звено: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хозяйство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Растениеводство</a:t>
            </a:r>
            <a:r>
              <a:rPr lang="ru-RU" sz="4000" b="1" dirty="0" smtClean="0">
                <a:latin typeface="Monotype Corsiva" pitchFamily="66" charset="0"/>
              </a:rPr>
              <a:t>            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Животноводство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26628" name="Picture 4" descr="http://t2.gstatic.com/images?q=tbn:ANd9GcRyPEct-1bPA1u1eUsxxmmwQcJIxCyEMdLQYLpFm1leq6dBje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4214818"/>
            <a:ext cx="2622795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://t3.gstatic.com/images?q=tbn:ANd9GcSKFZWHhtTHeV2Hz5IlSgzgSA6eDIU0CKp5YUtw41OJ2ohzcSW7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2575081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AutoShape 8" descr="data:image/jpeg;base64,/9j/4AAQSkZJRgABAQAAAQABAAD/2wCEAAkGBhMSERUUExQWFRQWGRoaGBgYGRoaGBwcGhoXGhwaGB0YHCYeHBskHBoYIC8gJCcpLCwsGB8xNTAqNSYrLCkBCQoKDgwOGg8PGjQkHyQsLCwsLCwsLCwsLCwsLCwsKSwsLCwpLCwsLCwsLCksLCwsLCksLCwsLCwsLCwsLCwsLP/AABEIALcBEwMBIgACEQEDEQH/xAAcAAABBQEBAQAAAAAAAAAAAAAFAAIDBAYHAQj/xAA8EAABAgQEBAQFAgYCAgIDAAABAhEAAyExBBJBUQUGImETcYGRMqGx0fBCwQcUI1Lh8WJyM4IVFiSy0v/EABkBAAIDAQAAAAAAAAAAAAAAAAEDAAIEBf/EACgRAAICAgICAwACAgMBAAAAAAABAhEDIRIxE1EEIkFhcTKhM4GRI//aAAwDAQACEQMRAD8AxWNnJDMXMDp1Qk+f1ESGcLAD0EQ4lYCh5RdgL02YQRrSPULU9ojmPQ9hDMx8ohCYqO4eGJR1OC37Q1UxP6lV/Lwpc5NgCoG/f3iBH+Ilm9t/XtDkLAq3lT6xGkEfpoN9YnyKUA5Y9hERCJTmwbt+aQsEseItPYF/t2iRISm5d7v9B94rcPQBMLWb89YgD3KHN6bftEhGayQNP8x6tXYBreXeHISzFR9NPWCQfLlZfiPpb1eA3FJf9YN1OBBgEOCA/wA6+sDuMLAIDVIIfar+1a/4iS6Ii1whspSL76eXlFoJrf2gVwiUQVZvX8F4LFTigyt+PBj0CQ8hwGB9TrvX0iHDI/qLzWYWvfSHBQFyT5RDJ/8AIutMob3t6Rb+Cv8AJdoHo43MQYr4RUO4YG3r32h6QwrQ6P8AvA/iU+wcmogvohfUv39zERool+rLXcVFfy0Ul48sWPULgbdjqd/9xRGIUVUvFHNBSCE3EaC5sIjnYwgdLENUjTcfl4rTSwoQQbkb/wBvl9YZh1VZnejRVybClR7h5ynYViafilpoK9wzHy7R7NSR0hiNx+rv5do9lJKum3np3eK8mGhmHxsxSgka/L/G8WpfEKkGhZn1P2EQzCR0gU13Pn9otSMLnlqOQulq7Dy1g82gUPw3FFOKu29iBvF8cWOQkF0E17E2Z4q4WUAhSgmu5cZuw+0GcBy8VIGc5X0vTYbH7xWWSuwFjg/M074CoqDdJZ/SC68bONST5b7e20RYPhqZQ6Eswrue50eLKZlHcneM0szb0WToajic+tTHgxk4Gqjl20fc/nePTMbqLtt33MOViUm5EDyslkgxU3+6FFDxFiwDaOz/AFhQPJIhz8ktQH1iBaySCd4u5AfL8pFTF0L942hLcwHKgPpEacOGc1PeHD4E/OPPDGZjUN+CCAcCgHRo8lzGoxvSPfESAQG/NoauZqAT8miELKpyimrAe5F4SemuYuPRogQomhI3j1wcr1UaefaIEkUU1ys9/L8/eIcLP68ujEjd94enEsGSKC+j/wCIgww/qPpX32iELDak0swpDVzQqoDk3bf9ojxCwb1On2h6JpTYB7109N4ICzna7V+h27wI4rLdSWLs7nQCntpF1agSNe2kUuJ4lJASGZ792+n+4kuiInwU4PQtep19PpFrxk3Jcez9hAiXZzQDb6DvEc+fmYinb9x+Xiqk0qRGgri8dqLbbdoiwuPCSXoVWG2rn7fhpyZuUOqr2Gvn+438oZMRW7k67xXkyUWsRjlO1XPq77Q02u6xfy2B3GvaGILApB69Nu6Qd+/prEUtyaX+30iNtkqh6JZJDX7RMtGUdLEG577eX1+ni2y9Jp+qmv8A/O0eyUm2mr7QCHkkO499vXaJpgy0DN/cNR9u3vDJ0tukfDcHfuftpHsiWTR6DU6H/NogP4HSUFVGpvoP9xMJyWKSCltP3PeIZi9GYbffcxLhpJmGxpr227n80iAsmwSkuc4KkgG35pClTHLBRAcM/wBSYvycOFZ0JCMwcsaNuz3IitgJKDM6hqxDUc0HzinJbJYYRwEqUHmApDEN+wt3jUSkEMRVhrcC1e8B+H8BCRlUo3dkmn+YKAgPo1GZ/bWzxmnK/wBDZIshn0+b10hqkipqz+3cxGktlJJq97AnX2icJAfMqzBNyCWMLtkuhKkBnO1f2tWIE4YGpoDYF/xxHviVL79IagcNTeGeOQOoeV/y/wBINhtE/wDIDf5CFFJc6aDRXvf1YQoGw/Uw6Ga94pYm/qGiZCiQz11+0V8UaH0+sdRkLTdAYtX97x4ZYIqSWhklfR3eF4dakkG+zxCD1Tkgg/T6w1UwuzMDqYjM1KXA9hDfEUWo3n9oACbJRyaj2hnigEtftUxAsgXJP0hpxLWDfKCEumYVO9KV39ojl4j+oBpoPzWKf8xHkvEgHcvQDUwLIXZs3KSSKmo+8QqxhWdXPzgljuGhASmdmVOUQyEkBn/S/r5CHzjKThihMrJNlupM0KdRqHQqgYgPXs3mlZlLo0P48o9gleKy0u46vsPv+GlPQ5d+mhf9vOHEZ6j128/KPSoEZW6L933/AMQwznonhQZma3cd+/f7CPJMvKyiHGid/P8A4/WPJWHAqq2gGv8AiJphzV11AFPTt2iBIZqS7ix+XYxYBAGUllb/ANvb1sdoUtKUXqTps+tP1bbRqeVeAIlrE6aEzcgJ8BhUEN1FVEkOC1WIq0Vk1Hsvjxym6iY9CC7RYWXT0lz+ql9iNW/35FuYeEiUtkgpTMHiIevSbSzQdSWr3PlASWitCzXO2kFb2VnFwbiyaU/k13sPOJZ8wAUPTcbnz7izaRFNZg3w7G76vD8JKCqKcJ1I37UvE6KV+DpCwoVLJ3Oh+5i8JAMskjKEn8ffz7xUOCT4gSrMkOwA0fbfSusTzsGuWopU/T+kliqgIFL0IMB/2SvQsHJTMNSSB3AftX8aJsaPCISSah8osK0Yj4j3hmHxCG627DKXGzEEa/hiSXhZs85qkCn2H5+8SvZONiRhgtQWhxUBwQ760DtB/CctnM8yY4Y9IBd/v3i1huXgmWHbxLZmt2DGw+cTSMAoH9NNiv6ZmhLnfRZRJ8PjkDo6SQWrfziwrFAXY/8AKtPfS8U8dwRacpUlIVVQBBSSk2dtyD7RCjhai2RYluP0gn5qO8J4L9Dw49oLIxKQGF9iAR5u1IhTNKXrpStu1Yof/EBD5yWegD+ZcgxFLwxUVFSipL9ISWU3evlptE4roq1+UXJ2PSAMxSBd319Px4hl8wyaOp1OWo1tPM+kVpvBEnp6nO5Py7wRHDUSUoRMloKiFA9OZSXAYrt1MAaUERcUP+N8SXyJcY6GSOIZkguz6FvvCgTL4DIWAoLyhQBAd2cPcl4UDiiz+Hki61/6ZRC8vYRWxCncxUTPWQV1I1JrHi8eSGLNHQsz0Epa+g7vDNOov5UipKxoCVJOsQDEF3ZxrEslF4YjYRd4bgTOUQVZQB6nsBA+Vh3WAo5Ulq0djWlWgpjsMlICpK3CaEgsfVvrA5BUfYGxCylRGxaGBfvFqYlBeiirtWK5LUY+0CwOLG5SaCD/ACVw0KnmaoOmUM1bZtPap9o6B/APBy1KxUwt4iUoSkFmyqJJNe6UwT4vyU+PC1ZUyppUFpB6VKNvhNFGl+0JzNuLijR8dJTUpfhyLmbErXNKg96GvoxilJxMwskdxYVe5U9/OD3OUtKMUqUlIloT+kEliBq+ukZ2oHnf82iYYrgkW+TJ827Pc2SgP/bv2PbtFzC8LUoZyMiGJBUWBI/Sk6kw3BoAeYpOcpolOhO6twPm4hk3i0xanWKdqgb0MXk5XSFwhBq5MYudmoQxFm0rbyiQMkhTV0Gg7n7R6tWZlKA2TRnbfdoapRUal1fXQUi6EvvQR4JgxMnAs4SCptiLP2f6RseXOXJ8/D4laVDw5akl7lSj8YSRoEiWT5CM9gcCuRJdiZk4slNQwBIr6/tvHd8FwQYPhqZAuEOs7rNVn3+gjO/tJ310boZHgjFx/wAns+eOMTFqmKQVqKEqcO7CgqHt+8UlgEDKTS47/wB3+NI1/MPLs2ctS5SQUJSCouAxsAa63HrGbk8GWKr6E6k09nF4dFqqMmRuUnJ/pXw+FzEM9aEAX7AamC4k/wAotJUXJBypSWKfMRWXxEJS0pASX+K6gNhZt3ieTgkzJaVqUtRLlThwNqnQ7vBb9lF6LHK2AOKxSTOJKBmUX1CQSAezt84Lc9KCZoXJUllIRVLUuCBSlh8oXJ6SJU5YBfMEg9mct6QHzGfiiZhBdRNBQkUAbyEZPL/9Wl0jowxqPxm32yHhPCxNWFTFBIermp9HdjG1lSglkoTSwazaRDIw8oAEAAp0Ad9Ls/pFxKZpQtUpBXlB01agIvfb5aNlLkzHGPoYXDuPWD/KHAxPnpKnyS+pQ0v0pPqH8hGdQ8+RLWsnxGyKyvmcfC7h8zMNyUmOpcv8J/lMIEsc5GZdSo5iLb0Ab3gxi29lZNmb5zxiZk4oNctEte1b6fKOfcWUtLFKOjOkBRNrF2TRzo+0a6fhEzHUs5jqSblrgfp1DaRl+ZeEkyvCRm6W6gdnItSmY+h7xJzhey8cUnsvzkEhmv5MPN+9YZKXXQelTRncadnipwZOeWASSoBlMSDTX1grhMD4ikpza3e24p2hdRK8d0X+AYDOrOoAgF0d21+v4IA8wcwTUTZpJBUg9JUlKgoKVRwoVoCPQRvZU2WhKlUASAEtoBQD/Ecm5jxZXMWp2ch6XALj2P0jO3cjrfDnHEnasM4dSVJClISkqDkBNATWlaDtpCiLhU1BkoJQklmcqINCRv2hRPIkcuUJuTaictkTjly0bWPZE4BQLAgEOGFRtEAVDVGsdEXZreapOaRLmS0JTLUXGUAUZtIysmdl7jZ9bQQwXHyiWZShmQXYUo/mIFlVdg8LxpxVMdlkpNSRbxOIBYJ+EABok/nHSbhTAM23+IprqabRIlQepc72+cXFXs0vLnKeLnIM2VKK0s4AUMzEtmCRUge8eTuAT0qWvwp0xCbqUhQrY6X7G0Gf4c81DDzEBdEoUxDn4T5dzHYcbxpK2Eknqq7lzSgDaHttCM2RY3aNOKDmuJzP+EfDMSifNmpRMS6OkGWRLmB8ykZyGBoG3raOg8Tn/wDjMqSlKFdSlKoQxJUjKbEEGIU8VWJ8rMQl1pCUP1Xuq5Zn1Dxqea+CGfIUEJBXo4D+hNjasVUvNF1ojSwyV7TMJxDDYdUz+pIlTFrBLlKVFT2rlNa+j1jBcX5XSZxRLSEnQALt6h/eCfG5i8GoJmpXLZxUkLVX4r0dqNBv+H3GFY3FpQpObI68x+IBL5Uq0IzNCocvw0T4Lb2STuTRh8GjxJSErCbBXUQCKqIAIUxTGVVwiX/ZmBsVai8bTmPmGX/MTpK5JqUy1lJrnU/UAaEUBajxhcdzIkF6Biwcf2nZ+2sDK539WalCMYpzX4UOJYWTLITkdg5OYhI9z9IKcLxKUsmUlCWL0FVGmpv6xnl8cSVEkZyasRqxYeT5R7w/C8QmABLZpsxSQAAzAUpsCSPeDxm402JU8adpHUMDzHJx2OwqpyESykgVUAFFIKkgA6lQDCthGv50xpEum0fM/HJpE8MaJLAjcGp+nyjv3DOIrxnCsPNIK1lISs650kpKi3cPGhQ4q2zn5J8pUlpGHx6yZKwHtm82q0ZnG5pqA1WNATWzEd9xGrXhyCpBFiQQdrRi+qXN8JVMpIJ3FwfIiDtOwaaplOXKynrqP7dT9hBfAJxE/wDoyUFT16aD/wBiaJAjZclcNlzvEVMSFsQmocANRh/cSUgRuJ6ZcqVlkhKQWdhtq2pr84Vk+UlaSLw+NaWzIYLhCpclGHQDXXuSM6jo223pAHjKZaMWPDSEoDAt2O+pMbvE4rJL8SjBwAS30o1Ld45zisd4i1L0093ev17RjxXbkzfNquKDxkhMpSgb/C42FbX8/OMsOO4tJCkzly0qNAkslwWLg3IjczSlOARmHWUu/wCdoxHKOHROxsqTPJMpecszHMQWD6AsIZim5zk2W4xxY06/s2HL3FZ8paZi0DMeoKIDF9W07HvG+k87pWBTKdQai2+zxmeZ8NLQEZXzJDG7ABmAJvAiVP8An8o6MXWjlT+z5BjFTSoKKk9DMQBRSiSTlCbM9frGflcqLJWrMuUCbZ83arv7P9IOYXGEjKHo5P0A9XJ+kX8YuYlCcqepSgElt1AV8n+Ucb5GTL5GoHUwwgoJyBmG5UkIQlAQtarmYosRuGSPOlYJSOFypIzIQoGtSdg/lX7bwdkMVFSWaw9GFoHc048iSooSM5AS7aO9KGhtWNGNvpszTSe0jA8R490LSSxeorf7V7xn+I4KYEpWodMxynuBR/LaFi0Mo5q+rW2qdR8of4ilhIJOVNEjUA6D1eL1WyyeqLOBypQApQBD6kamPYlHBcSoBUuSVIIDGlfcwoQ477NakqOYzwxjwpp5xNOS4reKwRlO8dhnBTIrR6BHplnaPQIgRrw9CCTHoSAAWiYaafvEoFmpwMuXNlJAGSZJRVg+dIoX/wCQv/qDvLvGcSs/yslWQk0mn4ko1SnQHv6CMHh8WUnMCQR+e0bLA8T6UzJYAVt31DRnyYrT/wBGnFlpr/ZtuXeSpacZKUJ65ixMSVkvXIczFzWojsMfOfDedFIxUhZJSlM5JmbEOAr5PH0TLUTf0i2G+OwfI/y0Q47h0qckomy0TEnRaQofOMry5wHB4PEzv5YKGYJJBchLBXSgmrVcu7RsjAA8GTJ8RWZ8xJL0N1EB9fiPyhkhEfRk+Zpctc/M1aH1Dt6izxzTmTlM+LMVLQFldepTBJNSw1jccbxZ8VjQNQDRzAvjEtc5ATKPWQry6UldSeyTWMmSTr69m7Fv/Po5fjMHNlklQYk/SK8iapJcGv2i7xDEqmKdT0FnfziLIFK6QwZvb94bFutlJJXoJ8a4Zk4fhlrBC1zZinJFUFErLS/6Xr/dGs/hJ/EJOG//ABcR/wCKYt0L0Qos4I2JAL7nvGV5oxkoSZaU55oSAhK1USlWVBWED1//AFjMyCbvYw7iqMfK3Z2njeKAmqyAZFKooCtGOvYmNpO5YwskZ0ISsrSEKUsBRyqsQWcB9t45NzBjynCS1iis6D9XHs8dU4HjFqwEtc0glAyKf9TEgd6pyjzeM8pabNMY7SMbgsQjBzfBKVAeIVoIBIbIbmoKgSptmEW8LKnY4TPD6JWYkzFB3cfpFHOmwrrE3FpuSaJiSord0IZz73y339ofM49PmS/DUUoUU3bQa0ASBp5vHPUot2dFwklSKHMvEpcuWiQhlBNCVO53JNy5eMggZZg1fT89oLYrg6VHqmKKhdkWNrk2bt6RcwXFpeEUkygAq6lLSFK9HsPSL84xVEWKTC+Jm+JghMKDmZspBB2dm1/eOdcPWuRj5MxYYJmpJJbcONqDSOkT+dRiDlWQlZcUqEvRP3aOe8wYaYlYKncqID9h+4r6wMOpuumWyJvGlLs3fMsuaSTlIBNCRfyAPrAjhyzcgMT79484ZxOYZCSVEsnK9/ho42oBWGSAHBTX5xs8lHP4Gx5bKfEYgVB1a31g5ipmZNAaEMBct32jnkzic2UpJRLK1PYEDZq6UcsYt8F47Mw8/wAOcCJay4c1ST8jtS9IpPf2LQ9Bebjp0oGUQpPhk/pLEK7gEMDTSAfMfHboHxMA7irEVIBf/ZtGr45xrKkolkLWqgTsbj1jmnEMQpSiVVrXWKqu0MW+yFSc5Ds4O9AP2gjwfhPiE16EEORc9hA/h+DVNUciaAOVWAG5J0jQSpa5TATEszhASxIe4L1fWKu5JlrUWh+KwZSsjqHbxCPk8KAmLda1KZVS9Qon5R5CeLNalH2YdaXtp9YZKFXOoY+v2i2lHcfm8IYUFnDk/m8dg4AKXhlC4PnFybJK5KVZaoJSaXFCD6Wi+cNWrAEa9q2iRCQAKlvn5XggAIw5OkSy5W/3gulIdWYE/M+/+YkTgs5BoA7Es4HcgV9oFhBiMK+3rFvBT/CcEuk7aGC3B+D5pxSqzKZSQSlTf9iGFBVtRGtwHBMOyT4YdHUFEqqWDhWYszsz2Khd4TlzRgtj8WGU5aMxhOEh5c2c4lghTG6hcgNUA7xp+DfxUVJxsyYRMXh1lRWgKcgm2XNswo9oz/NPEyXD1f6X+cA+UuBzcZiPBljqPU5I6UuASXNW7VpGfDKUvszdkjGH0X72fUWA4xLnykzZSsyFBwR9DsRYiMdzVx9SCAkA6uRR9PM9oIeBIwKMklLBTOHUXIDPqASLt2jF8Rxxmqew0eHzn7MMIb0Cpq1FRUo1ixNx3hSJkwUOXw011mBT0/6JUe1Ir4nEJQHUWH5Qd4qS+Z8GpORctYpU3BJDOLWGvy3yq5OzS2oqjCyOEzSxEskEAuE9LGrlRoB3i3xTghlJSoJIBDsp3D2IIuCLHtGzRzFgkBKUqXkSfhaguXA3qw2p5RBxLjOFmsM66XKgVKLl9TVi+oh/klfQnikqsxq8IZ2GUi38uVLzb+JkAS2jlJru29BnCsGpagBpvqdB+bRqUYVIzkTkJMxJSQoKIIP91KEGo7gRYw/K0xICxOAy9KmS7MWcE0L39oZLKkti4YXJ6K/McpcyVLlIqASVHQMCkeZvBxf8SpiMOnCoSFh0kFq0qRqGJr+8Z/HqCXSgEBBb6k+fc94A4ef/AFEvrSlDXX3hEPuqfR0JQWGSf6dUwfEpc9PiB0KoFJJtRjUaH5gw3DjJiZaUv1rSlmzVJaxLFneph/LnJ61YdMxRCFqchKnFAaKVTz94NKwsqS6zJ8aYEhipWRKXr0JFf/Y+jRz2oqfejZzuPWwdRJUJigCS1dGJqQ3nGc4pJClKEshRcAKBoferRb5ikY3EFKv5dMkEAPahNDQkmlK7RDNWjDpKQtGdKWJALk039bQxR4/2V52RSeG/yyCpfXMVuwAq7iv40A+K8UVOASok5Ph7OzgdnERYji01bJUXSHam8RYJeWYlRD9QLG16RohGnbEykmqR0TkvhXiYXIrMnMFlBS1dSDr8xE3B+HI8FmAmJJJJ1SfhLtYdWukDeGcQUEDJPky0pdWUqaY1XbqBdi3pBbCcYw6ZYJmOhNEEHrGbq6gFDMATc2PtEdmW1suS+GlCyqYEkH/ibMQApWYMd2ivisEhQyZfiy5HYM1AEuTpqTVtGrRx2GlT1goxiwNMxqN7G7eQc21iirk2c9MUipLdSiabs4FDZyzwaT/SllriGLRJTlzOtJZJvQ1obON4z81aTXNkCqFRqw1LamH4jlbEJU6jn8lAgj/jqfSIcVwaYtQEtK1BFCGeuobeLUrqy3J8bCR5pkSZYRJSV1OZSkioGn7wPnc35mZAKgam1G/SSHHl94rTOW56DWUoMbkPp2en0jQcG4fLQA+HUFGilLYguC7O2VPl84u1BISnJspSMTOyhsCG7mvq8KNBJEtmUUJIcNaxIse0ewq16GV/Jy3wrP8AOFmaxI9fzWJ5WFBJdRB3IcH5vHgQAWcHycH2MdExDJROznsPwxMqQpmZj60/z3izwvhpxE1MqSMy1aE07k7ACrx0vC8kShg8k0idMlKK1FCjQGrIcAgDXd3pC5SUS6i5HKpWBUVAMVE6al/zS8aqXywhCQZszI4KsoTmLNQHb/OkeYjjcsN4MlgPhcVSd3up6XgetRJIUtir9KWL+xYflIU5uu6Gxxt6SsrLWUrCZSlLcgJFjXsDG/nzUSpAlhfUlKSpRsWc6u5KjYWrqzY+QmXJSwoVOMzgkAs7tbyhyOO5leH4lQBUXDOQfo52EZsr8i0db4vxUld/b0AuZMQlS1FPwkqbRuo37li3Yxf5Lwc8lS5KS7pSSQcup+IAkHuPWAPGkKTMUnMC/UWs5J/b6x1L+DGIlqw8yWpQUoLzCWaEDVVaFztZo0xVROdklbZouH4uYrDrTi5RTMQXSsKCgQRooWUB6NGexcrr/puUG2pbfyg7zHxJaGOVkAZXTW2ih7VjIHmGXhJmZSPEkzCyVmpl/wBwAPSoV8xod0OSm6LrG4xs8xfKqJqSTPKVuKL/AEpBc5AkBntUmx1IihM5JdkpmIcEaOohiXZ6aWpeDXE+YwACohDpTly1cPqyn0BSXsRUtFeTzqTlKpRUwFSVqD9iu1zrATlRSk2Z48oT0gkoZG4Dqq1Qk1LQz/6xOKXCM4Nsod3rpbX2No2crmyUEsJfURRw+woU9VfXzGnuM5tWWKZMtJbVjbVgQL7wXmkuy0cDl0jFYbl6dVSpSihlDN1MGFzpf0jRYYNKIOUrypJY0oyQT6AfhEDcfxafNUUTSTXMQlsoBfKClIAKtYDzVlNV5gki2ZyfLzheXllVGz40Y4XyZLxxIHSkglTl6M2ZnJ3N/JozUmaBMQRcKc02Onp9Yu4riKVS5h6gtagAHdgHd/VoG4dJz+Txqxw4xozZ8nOR9HS5om4RExAJdIKTV/8AEYHjHEVJmByczjuYJ8pc0TBgxhwOvKMhIYFKrBJ1ILgxk+NpVmUlROYUPZjb3jmyxLns2Ycr4svzuYlHxiqYGX8AAqDT0FHMZjiEhQ6ioEGoD17UiKZhZt1HyfvEc2WosKmNUIpdCpys9UFgAlmi7w7hsya6k2GpLAnYE6x5wzheeakTAVJJbKksT2fSNvK4QhEpUqiEGpKjlHUXyh6u1P8AYi2l2JlP0ZPCcInTQSyWS1VOE1s5ZhHs/gWISrKqWogXKQopNdwC4oaxt+XpYw0nKl1ZK9RUaF9AkUdzR6Ps8EEzuoEpSxcEJW4uxdJAZ6ihaldIs83oz+M5sngk98olqzCvwkN5/wC6wQkYbGH4EzlMRVKScqtH/wCVu8bGYohZBQASpyxbpUGypL2Y63Faxcly8sopGcBily9HI1uz92rSB5bJwoxuE4vj5CspKqFOYqQHYFyK2o8WuPcSm4fFTjKqhSy1HSSHcJO4NKbwaWAtgAolNlKACR2JoDZgX17x7IAQMoS4cqUla0qq7uywQC/reKtpvoZHSqwD/wDb5ykVQATUAJLa9W+9Xa8QS+EcRxqk5ZExSTZXwywP+y2BpqHjRT5PiEsQpQNUgZSA1OhwFUq4J/aNryhx/wASTkKkqUgMDagoxDBiDT2h+JRboRkcqMYn+DGKIc4pAOwCi3Z6PCjoa8bMctm9oUa+CE2/Z8y+GVEXIF6M8Xk4Mq6QxJtVi3rBrDcqLJ8ScnLLZx3y0KRXRi9nIa6ou8L4rJw6ClIUVPVQABpsSS2nwgQlz9FlH2T8k4KZh8UVLSmWfDmCpAzUFQxLinYQL43xiaJq0FWRqMHL6vaNPy/KE4GdOLuzHRAD9tcxDCMpzXKUuZ4kspGUZU2DpBJSadi3oIxOblPZ0YY1GGjLzcctbAVNGe5q0afHyUSEJQl1LyutRoSTokWSAzd2c1LAByxgfExABdkgqUe7sPmRB/mdaSSEJL0JJ1AtByPaihmBfVzf/Ri8diSXuDq5+UXeGSkhjZYN1U/BFDiSnLu6rk/npE+J4hmTT4iA5/b5xpr66M8ZJSbb6J8dhkpqlaVBWia5SXpGz/heAlU2YKlBSQMxDhlOKA+de3keeI7iOlfwwwgCZilpd2AU5DZUqNG7kDtWKTdIp3s0PMGHzBTLcGtLBwCHfzvGGx2CyAdWZRqXYpSBqQ19G+0b7i2JFwh1W6HY+YV0qodAW9jGKxUwmUWSDWwYBhSr6+7Rj/xZsxvlFlvBTUeE6WCa1LWG+b4QXeghmA4QcUgzHSmSCRmKwqovkSmqja4bvEfC+FHwVkpcEg0BIcDWmgrWFi5BXIOZZEtNwCw1YUZ3oa6NE6Y1ptFtE2VLS6SWe5atw7W9dIrjEKWs5QVagavufkPWB2E4aoJSpVAwypJo1xofnD5XFZ6FLTlcsRTQU6vJiPlFklLorKTitkk+amXLmeIc0+rISAQNACQdLtGf8Ja6kBncufygEX8N4jLmLSp1FwGDbE3v3gZjcee1dPvDV3SFPq5FbFhLuna94rSRmNNfrHq1knzjYfw/5dM6cFlGeXKZSgzuT8KTUE2em3eHXxRle2a3k/jssJkoMsgykPmzDKQkAWuSKmn7GBkzi2FmEiaGW56mo9/0tq5cl43H8hh0zErTKTmHT8AbKoKBDg2q1P2jLK5alpLqQaFya/CXZ+o7Ad2PeEOn2FNrorYjl6RNKlSZjhJLAKSQX+F3D0oL/SCPAZKVy2ISAAG6WY0IU+qqGtLCK03gkoOUpKc3SFBRAcJq4+IEFxrQa2gFMw85BJXLmhKCQ4Bpsx10LiAo8iOVdmqmTZEuYxWkJBPUlgS3ToxO9DDpvMuFC8q5yV2JcFIBqKPXXTYRzedlJLqVXsC3lofePQAQQHJ3IDlq6GG+JfotzOiji0sqCkKSAmxBD1cVdzSjxZWmWsA/zAVrVnFGYue+2npHMEIp9X/x3iSZLcaClakeWrAwXh9A8h0HGYsKLHw1JSyczocA3oWITUCgP7w/h8ySovLUHFSyhmoW0JAf1vHOwkJABJUSezN5giv2hSkdVmOrgtrZq/gieJeweQ6FicKl3yICi7Es6Q+rHtvTvCwnDFgupSAGzBsxUd3AFq3HvHP5cjPRKgCDVOtezwT4YMQFBEkZibJAUov/ANSWhiwMHlRtsPLQolpgLnKMqBeopWt9njXcC5a8EAKcLU7JFkixel/LftHnJXAZspGfEBOdmSAhKSKkqLJFHJYdkv8AqYaWWjKSpTOfkNBDIY6di5ZL0iZIYQozmM59w8takHMSks4Ab0rCi/OPsPhyP8OJY/mCdMl5SumyVln3YvAYhq3L6uT62+8eJwxDkHLauoi/wngaphzFbAfqyknyAFVGJxpFO2ajkzGFWHmy9HBzP/xUwFf+BP8A7Rn+KY9TqDpY65R/uC/CJokFaZYKhb+oANDW9LmlTFyVy8hYByy3VUMXBvvaObP/AJLR1sUXw+wA5S5fWp26TM1KgKbsKmv0gnzDwFYGZJzJSlj5gF6bfeCMlCcOWmANqwZvItQRBjpwmJUHUlwWYv6GEyn9rfZojG1S6OUY1DKIH+YtqWhSRRlAMD5DXcxFxLCFMwiprHg+Iebx0btHMaqTNDy7yZOxSgEBksCpZ0B0G57f7jpUnAIlIRKklihIDVzVdTqtXqDtT1iPgE5MmRKSmWTnCCokFQcAFwNw47/vdWFkqyJKnLkhgkUZnsTTe8ZZSsuDcfgAxmLI6SQkdRBIuXISAo7AaXjM8VWh3SoJpYV3P7m8aXjUyiR8GVOm9iQN7AeUYDmOalIU467Bq0AYlRJfZvWERfknSN8IrFj5S7JZXNikZUISVhKlF/1MQkG1Gp9Yfjp8woBSnMFMXpYduzwC4SpSEpIAIUaEVL9/tG0/kvCQSGzqD1sKOT5w/IowopDJOcaKP/ypYC6BRmega/27xNgcfKmTPEmAZVLSnIBQhIdzcgD5wL4pxhKUlAGgtY94pcvmZNX4SDlzAh/Qmp2p60gRh9W0VlJckmG+aeLJUcsssGsNvWwraMhMJJqYvcXJzOpWapANNOwoBoBDeF8KXiJiZcpJWtRYAfU7AXc2ENxxUYickuT2QYTClZAAvHWOW8PKkShLTnzK+JYol7UqxIPyHnA3lrkVKJixOmpMwBkJQVNUF1khiRoG3eNLK4OUyyAkHI5KCpRVWrpKyc4NxaoDtaBJ+xLa/CzInJly1lSVTFhP9Oiqvp5P2+cA/wCZVNlELQozM4HxqAJZRPwFgwZvM1ghLQUPdSQkEpCkBLqoQdTbcxel47wpa1LBSlJaoSaGgFGADesV7VA6YKw0hTsEOlVB8SSBRwlRJqW87xPPlukZlKdNik5tf1BKSe5cNE2IxYcEAISD8SRmNaN01qxT8toZhJqQ61JOUBIS4bMTUsP2pV7xWr0Wv9B07BpKgFlKwQ4SUoJCa2fKSPo8Tf8A1iWUqUUB3p/SLGgL0NBd4tzVEzSohSOkAWSeos/VY9ttBClYdYmZFqCywU1dSwAISHLAv/2teLU0VsFS+A4NiUyem5dSj0kvUA0HpEyOCYYABMlGYmqlZsoA3JvUi4FjBZM5ZQSSATQJYuNHNQaOdTEABSQleUlVAaJ0ejHVh5gQd+yUiCVyzJL5paWvlCQDfRQ977RXVyxJWSRLSNaKU21x5tRrxaVg80zMlSkC7WSa6uK0/wBxawqXdl/BRzS9aEbggd2iWwUgMvlfBJmAZVuWZpiiXH3LD3rBPhklKSMsrKn+4aNU19T+GEUZUrWJQUbO/UcwNKu3maRLJxIAGfpUSPjCLAHQFlV9dxRxZSYGkX53GcUhIMglZdJCFmhSL2sD5+7w3mLmxZkOkFBmAgA0UNC/lv7RSk4vKpTFKlK2eliXzFzXQQJ4nPzHOtSRlSSTVg1WZ7lx+GLTztRdDcOFSkrM+rATySRnbShhQVlYiYQCSkOLVHy0Mexh8h0+DM3w/g8hgpeZRFUg0Td6h8xJ9ouJ4sApielqJS4SPY19BAVCFhBUoJlhVA5KlmrUqwF6/KKuLxAl2cne47XjZJuWrMcVGCtIuzuIzFTAUOgWbMR6MLC3nE2J5hXJZExUtRKQaJUpSdgSDQnYf4gDjOJTpjZMstKRQn4m3O5PaAxJSoEnM2ta66/l4tHFfYueeujTTuYpkwkswuRUs5pW9YlPG1ZFF2ADE/aMx/NqUFFSjd2G+npEH8yWCdvptBeBMqvktE+JxBUtySS5gtwrgysROShFLOTYd1dhAjAySpaRckj6tHdOAcBRhZKkZK/qUXzKUCNACSHdmfd7wcjrSFxf6yNGDWAhKCVJCQEhIDkCjnMQ4YNVg7XiwjB5CVFiDoWJATXKPKjtUaUeJl8VSC4YTBWqSoqSyj0nKGPZ/WI8biGBJcOUgJqTYTCSoliCzsLU7RlnqLGY9zSM5zJjsySKOMpYebByNHcRzrjeMzqLEnR9+/ltGx4zMAmqQCHUUv8ARI7XLxk+JYQlZIs5AP8A1alPQ+sD40VE1fIk3pDOVpmXEpdsr1BtSNdxbigBJNafnsNIxnLSgrGSHIDzEipYVNidHs/eOucX5FlTQpQQUhxRw5B/9iDpV/SG5YXJNmfHl4qjj+NnZyVNe0RYGetKiUkpoxI2MbLjP8PxJllYW4Szim7Fv9Q+X/D/AD4ZM1K1AqBLkf0xlLHMrN+3vDFJVQtu3Zj1hwDoKCOl8h8B8KWZqFBU+aiiCwAQVAXXRT0pGR4Hy+TNSJ//AIgquUvmbYjS1qt3jqczG4ZCCUjKQAkFKgpIawAWU0aj6UpFHvRJPRNO4elM3xFyx4gNyVgmwFEqszv/AIh89QWM01T+HlqCqjqFhRi9wXo0CpnEwpRrLYg1MwJAB3uCDQ0H6dLx7/8APolqLrlEggOCdAbKqVAWFAL7iKuLKl6RIlS1OpCVP8HU5CWdnDE21/eJMXMzISEIYkuE5ez1NtAGNnZ60A4vnNDgIQogsxDhTg3OYaMAAxcPUQaTOXMSlQS5IGXO+YOS5NWNNu0Waa7AqYsPhFqKgciSmtKApNSPha5ta2sNxBWkSwR1M4Ip8JuAa+v+IspfJlSBNV+kqo1WI6rpDn94iOEIGdakq+IEtYmmVqDs7xKRNkyJk26i5BS5UAQABUg1Tqz/ADgacUFhajVSVOSkZaDs4BfzuNYn4eVEZUoZ3DPWjAWJIoW9IiEyXVQCQSDQOoli1ix+VfrCE07CC2c1D0cVc0LDevaHzEgJLdQGgUl2Lmrmgfy7RXkqd1OnRuk6EkApo1ToftE83HKSnqTrYXAIDkg38m9axKYRJloWh1AJJdylYJBexOo9f8wzsCkIUUFVS9SUhqVJUP8AN27OxKJi1FaUmzM5QH73ZqmxcsIgOBdzmymhdQzg10zWTTztBoBBJwwIJAVmNwlSiDVktR6GlB94nJSmq1dZokDpammaps2gvR4ecGgAnqQopIzAgZdbAkbQ3C4hCBkTMJtmYKUQexXT/cQg6WwdsydABkUlr1cW7QH47hwJaAleYzFgEAf8hmrveDOIxGYhKnKSoAVIqSLgXi+eEGciUl0Dw8xSkVW7Fn2vCcu3RqwPirYAkFKUhISin9wXmPctSPIsygwYZQ1KgvSh+ceRl2bjnHFQQlK1lyolh2H02aBmJxmYkFLant7X/wAwoUdOKRzJyYOxGLdLG5rT6RUBreFCh60jK3bHpFHiNoUKCA0nIeDRMxkvxBmQl1FLs+UOBQHVo60JgVMEu4WQQwGYEhP6yXIqDb7woUZcm5D0tHi8ahAdq6klTnswpU60ZhFXH8QJKaDIgsTVxnGVq3Z7v6CFChWWKURmF/dGK4liD46qfoJ9STGfXjSpOWwClq71Z39GhQoOFaH5nsF4OkxJ0Ch7PHRZfPQYASiQK/GU3oAWJcVG0KFGvgpdnPlJx6IuI8yTJ6VAhI0oDoaivp7QHxWJUUhOY5SkhnIHtrChQOKTVFVJtMqSJypfSksx8/rSr2gsjFoxCcqviFi2u31hQoMkuyRf4DcRI8EilO2tKip+0EsDjpAKXlqm0LjMlAt/0NfeFCgraA9MJr5ulAAS8KgFFnOYC6kgON3V+8ScL59KarlEzCSykrYAMBYuBb5CFCgcETmwhM58QqWEqlre7kpU3w0D6CtO97RCebpaUMJcwuczqKXuHZjQdv8AcKFE8cQ82QYbnpN5kt1O9Ce2pr3h+E54lFBBzUeraP02I0vChRZ44kU2WcBzbIWSkzCkkVJlqNBXQ0bsInVzLIQzTlU2Sa+4erHW0KFA8aC5MQ5oww/VMUGrQjZmAIp57CJZfNmFAOVKrVBTU67tChQfGgc2VJ/N0j4ghZIFmT7XpEOE50DdUh2diVAlr7QoUHxxJzYUlyxOablUgnqDqfUVuW8oJTJpROSahCqkA0ezkb18o9hRycups62LeNf0VMSoKWopBZ+3794UKFFWX5M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data:image/jpeg;base64,/9j/4AAQSkZJRgABAQAAAQABAAD/2wCEAAkGBhMSERUUExQWFRQWGRoaGBgYGRoaGBwcGhoXGhwaGB0YHCYeHBskHBoYIC8gJCcpLCwsGB8xNTAqNSYrLCkBCQoKDgwOGg8PGjQkHyQsLCwsLCwsLCwsLCwsLCwsKSwsLCwpLCwsLCwsLCksLCwsLCksLCwsLCwsLCwsLCwsLP/AABEIALcBEwMBIgACEQEDEQH/xAAcAAABBQEBAQAAAAAAAAAAAAAFAAIDBAYHAQj/xAA8EAABAgQEBAQFAgYCAgIDAAABAhEAAyExBBJBUQUGImETcYGRMqGx0fBCwQcUI1Lh8WJyM4IVFiSy0v/EABkBAAIDAQAAAAAAAAAAAAAAAAEDAAIEBf/EACgRAAICAgICAwACAgMBAAAAAAABAhEDIRIxE1EEIkFhcTKhM4GRI//aAAwDAQACEQMRAD8AxWNnJDMXMDp1Qk+f1ESGcLAD0EQ4lYCh5RdgL02YQRrSPULU9ojmPQ9hDMx8ohCYqO4eGJR1OC37Q1UxP6lV/Lwpc5NgCoG/f3iBH+Ilm9t/XtDkLAq3lT6xGkEfpoN9YnyKUA5Y9hERCJTmwbt+aQsEseItPYF/t2iRISm5d7v9B94rcPQBMLWb89YgD3KHN6bftEhGayQNP8x6tXYBreXeHISzFR9NPWCQfLlZfiPpb1eA3FJf9YN1OBBgEOCA/wA6+sDuMLAIDVIIfar+1a/4iS6Ii1whspSL76eXlFoJrf2gVwiUQVZvX8F4LFTigyt+PBj0CQ8hwGB9TrvX0iHDI/qLzWYWvfSHBQFyT5RDJ/8AIutMob3t6Rb+Cv8AJdoHo43MQYr4RUO4YG3r32h6QwrQ6P8AvA/iU+wcmogvohfUv39zERool+rLXcVFfy0Ul48sWPULgbdjqd/9xRGIUVUvFHNBSCE3EaC5sIjnYwgdLENUjTcfl4rTSwoQQbkb/wBvl9YZh1VZnejRVybClR7h5ynYViafilpoK9wzHy7R7NSR0hiNx+rv5do9lJKum3np3eK8mGhmHxsxSgka/L/G8WpfEKkGhZn1P2EQzCR0gU13Pn9otSMLnlqOQulq7Dy1g82gUPw3FFOKu29iBvF8cWOQkF0E17E2Z4q4WUAhSgmu5cZuw+0GcBy8VIGc5X0vTYbH7xWWSuwFjg/M074CoqDdJZ/SC68bONST5b7e20RYPhqZQ6Eswrue50eLKZlHcneM0szb0WToajic+tTHgxk4Gqjl20fc/nePTMbqLtt33MOViUm5EDyslkgxU3+6FFDxFiwDaOz/AFhQPJIhz8ktQH1iBaySCd4u5AfL8pFTF0L942hLcwHKgPpEacOGc1PeHD4E/OPPDGZjUN+CCAcCgHRo8lzGoxvSPfESAQG/NoauZqAT8miELKpyimrAe5F4SemuYuPRogQomhI3j1wcr1UaefaIEkUU1ys9/L8/eIcLP68ujEjd94enEsGSKC+j/wCIgww/qPpX32iELDak0swpDVzQqoDk3bf9ojxCwb1On2h6JpTYB7109N4ICzna7V+h27wI4rLdSWLs7nQCntpF1agSNe2kUuJ4lJASGZ792+n+4kuiInwU4PQtep19PpFrxk3Jcez9hAiXZzQDb6DvEc+fmYinb9x+Xiqk0qRGgri8dqLbbdoiwuPCSXoVWG2rn7fhpyZuUOqr2Gvn+438oZMRW7k67xXkyUWsRjlO1XPq77Q02u6xfy2B3GvaGILApB69Nu6Qd+/prEUtyaX+30iNtkqh6JZJDX7RMtGUdLEG577eX1+ni2y9Jp+qmv8A/O0eyUm2mr7QCHkkO499vXaJpgy0DN/cNR9u3vDJ0tukfDcHfuftpHsiWTR6DU6H/NogP4HSUFVGpvoP9xMJyWKSCltP3PeIZi9GYbffcxLhpJmGxpr227n80iAsmwSkuc4KkgG35pClTHLBRAcM/wBSYvycOFZ0JCMwcsaNuz3IitgJKDM6hqxDUc0HzinJbJYYRwEqUHmApDEN+wt3jUSkEMRVhrcC1e8B+H8BCRlUo3dkmn+YKAgPo1GZ/bWzxmnK/wBDZIshn0+b10hqkipqz+3cxGktlJJq97AnX2icJAfMqzBNyCWMLtkuhKkBnO1f2tWIE4YGpoDYF/xxHviVL79IagcNTeGeOQOoeV/y/wBINhtE/wDIDf5CFFJc6aDRXvf1YQoGw/Uw6Ga94pYm/qGiZCiQz11+0V8UaH0+sdRkLTdAYtX97x4ZYIqSWhklfR3eF4dakkG+zxCD1Tkgg/T6w1UwuzMDqYjM1KXA9hDfEUWo3n9oACbJRyaj2hnigEtftUxAsgXJP0hpxLWDfKCEumYVO9KV39ojl4j+oBpoPzWKf8xHkvEgHcvQDUwLIXZs3KSSKmo+8QqxhWdXPzgljuGhASmdmVOUQyEkBn/S/r5CHzjKThihMrJNlupM0KdRqHQqgYgPXs3mlZlLo0P48o9gleKy0u46vsPv+GlPQ5d+mhf9vOHEZ6j128/KPSoEZW6L933/AMQwznonhQZma3cd+/f7CPJMvKyiHGid/P8A4/WPJWHAqq2gGv8AiJphzV11AFPTt2iBIZqS7ix+XYxYBAGUllb/ANvb1sdoUtKUXqTps+tP1bbRqeVeAIlrE6aEzcgJ8BhUEN1FVEkOC1WIq0Vk1Hsvjxym6iY9CC7RYWXT0lz+ql9iNW/35FuYeEiUtkgpTMHiIevSbSzQdSWr3PlASWitCzXO2kFb2VnFwbiyaU/k13sPOJZ8wAUPTcbnz7izaRFNZg3w7G76vD8JKCqKcJ1I37UvE6KV+DpCwoVLJ3Oh+5i8JAMskjKEn8ffz7xUOCT4gSrMkOwA0fbfSusTzsGuWopU/T+kliqgIFL0IMB/2SvQsHJTMNSSB3AftX8aJsaPCISSah8osK0Yj4j3hmHxCG627DKXGzEEa/hiSXhZs85qkCn2H5+8SvZONiRhgtQWhxUBwQ760DtB/CctnM8yY4Y9IBd/v3i1huXgmWHbxLZmt2DGw+cTSMAoH9NNiv6ZmhLnfRZRJ8PjkDo6SQWrfziwrFAXY/8AKtPfS8U8dwRacpUlIVVQBBSSk2dtyD7RCjhai2RYluP0gn5qO8J4L9Dw49oLIxKQGF9iAR5u1IhTNKXrpStu1Yof/EBD5yWegD+ZcgxFLwxUVFSipL9ISWU3evlptE4roq1+UXJ2PSAMxSBd319Px4hl8wyaOp1OWo1tPM+kVpvBEnp6nO5Py7wRHDUSUoRMloKiFA9OZSXAYrt1MAaUERcUP+N8SXyJcY6GSOIZkguz6FvvCgTL4DIWAoLyhQBAd2cPcl4UDiiz+Hki61/6ZRC8vYRWxCncxUTPWQV1I1JrHi8eSGLNHQsz0Epa+g7vDNOov5UipKxoCVJOsQDEF3ZxrEslF4YjYRd4bgTOUQVZQB6nsBA+Vh3WAo5Ulq0djWlWgpjsMlICpK3CaEgsfVvrA5BUfYGxCylRGxaGBfvFqYlBeiirtWK5LUY+0CwOLG5SaCD/ACVw0KnmaoOmUM1bZtPap9o6B/APBy1KxUwt4iUoSkFmyqJJNe6UwT4vyU+PC1ZUyppUFpB6VKNvhNFGl+0JzNuLijR8dJTUpfhyLmbErXNKg96GvoxilJxMwskdxYVe5U9/OD3OUtKMUqUlIloT+kEliBq+ukZ2oHnf82iYYrgkW+TJ827Pc2SgP/bv2PbtFzC8LUoZyMiGJBUWBI/Sk6kw3BoAeYpOcpolOhO6twPm4hk3i0xanWKdqgb0MXk5XSFwhBq5MYudmoQxFm0rbyiQMkhTV0Gg7n7R6tWZlKA2TRnbfdoapRUal1fXQUi6EvvQR4JgxMnAs4SCptiLP2f6RseXOXJ8/D4laVDw5akl7lSj8YSRoEiWT5CM9gcCuRJdiZk4slNQwBIr6/tvHd8FwQYPhqZAuEOs7rNVn3+gjO/tJ310boZHgjFx/wAns+eOMTFqmKQVqKEqcO7CgqHt+8UlgEDKTS47/wB3+NI1/MPLs2ctS5SQUJSCouAxsAa63HrGbk8GWKr6E6k09nF4dFqqMmRuUnJ/pXw+FzEM9aEAX7AamC4k/wAotJUXJBypSWKfMRWXxEJS0pASX+K6gNhZt3ieTgkzJaVqUtRLlThwNqnQ7vBb9lF6LHK2AOKxSTOJKBmUX1CQSAezt84Lc9KCZoXJUllIRVLUuCBSlh8oXJ6SJU5YBfMEg9mct6QHzGfiiZhBdRNBQkUAbyEZPL/9Wl0jowxqPxm32yHhPCxNWFTFBIermp9HdjG1lSglkoTSwazaRDIw8oAEAAp0Ad9Ls/pFxKZpQtUpBXlB01agIvfb5aNlLkzHGPoYXDuPWD/KHAxPnpKnyS+pQ0v0pPqH8hGdQ8+RLWsnxGyKyvmcfC7h8zMNyUmOpcv8J/lMIEsc5GZdSo5iLb0Ab3gxi29lZNmb5zxiZk4oNctEte1b6fKOfcWUtLFKOjOkBRNrF2TRzo+0a6fhEzHUs5jqSblrgfp1DaRl+ZeEkyvCRm6W6gdnItSmY+h7xJzhey8cUnsvzkEhmv5MPN+9YZKXXQelTRncadnipwZOeWASSoBlMSDTX1grhMD4ikpza3e24p2hdRK8d0X+AYDOrOoAgF0d21+v4IA8wcwTUTZpJBUg9JUlKgoKVRwoVoCPQRvZU2WhKlUASAEtoBQD/Ecm5jxZXMWp2ch6XALj2P0jO3cjrfDnHEnasM4dSVJClISkqDkBNATWlaDtpCiLhU1BkoJQklmcqINCRv2hRPIkcuUJuTaictkTjly0bWPZE4BQLAgEOGFRtEAVDVGsdEXZreapOaRLmS0JTLUXGUAUZtIysmdl7jZ9bQQwXHyiWZShmQXYUo/mIFlVdg8LxpxVMdlkpNSRbxOIBYJ+EABok/nHSbhTAM23+IprqabRIlQepc72+cXFXs0vLnKeLnIM2VKK0s4AUMzEtmCRUge8eTuAT0qWvwp0xCbqUhQrY6X7G0Gf4c81DDzEBdEoUxDn4T5dzHYcbxpK2Eknqq7lzSgDaHttCM2RY3aNOKDmuJzP+EfDMSifNmpRMS6OkGWRLmB8ykZyGBoG3raOg8Tn/wDjMqSlKFdSlKoQxJUjKbEEGIU8VWJ8rMQl1pCUP1Xuq5Zn1Dxqea+CGfIUEJBXo4D+hNjasVUvNF1ojSwyV7TMJxDDYdUz+pIlTFrBLlKVFT2rlNa+j1jBcX5XSZxRLSEnQALt6h/eCfG5i8GoJmpXLZxUkLVX4r0dqNBv+H3GFY3FpQpObI68x+IBL5Uq0IzNCocvw0T4Lb2STuTRh8GjxJSErCbBXUQCKqIAIUxTGVVwiX/ZmBsVai8bTmPmGX/MTpK5JqUy1lJrnU/UAaEUBajxhcdzIkF6Biwcf2nZ+2sDK539WalCMYpzX4UOJYWTLITkdg5OYhI9z9IKcLxKUsmUlCWL0FVGmpv6xnl8cSVEkZyasRqxYeT5R7w/C8QmABLZpsxSQAAzAUpsCSPeDxm402JU8adpHUMDzHJx2OwqpyESykgVUAFFIKkgA6lQDCthGv50xpEum0fM/HJpE8MaJLAjcGp+nyjv3DOIrxnCsPNIK1lISs650kpKi3cPGhQ4q2zn5J8pUlpGHx6yZKwHtm82q0ZnG5pqA1WNATWzEd9xGrXhyCpBFiQQdrRi+qXN8JVMpIJ3FwfIiDtOwaaplOXKynrqP7dT9hBfAJxE/wDoyUFT16aD/wBiaJAjZclcNlzvEVMSFsQmocANRh/cSUgRuJ6ZcqVlkhKQWdhtq2pr84Vk+UlaSLw+NaWzIYLhCpclGHQDXXuSM6jo223pAHjKZaMWPDSEoDAt2O+pMbvE4rJL8SjBwAS30o1Ld45zisd4i1L0093ev17RjxXbkzfNquKDxkhMpSgb/C42FbX8/OMsOO4tJCkzly0qNAkslwWLg3IjczSlOARmHWUu/wCdoxHKOHROxsqTPJMpecszHMQWD6AsIZim5zk2W4xxY06/s2HL3FZ8paZi0DMeoKIDF9W07HvG+k87pWBTKdQai2+zxmeZ8NLQEZXzJDG7ABmAJvAiVP8An8o6MXWjlT+z5BjFTSoKKk9DMQBRSiSTlCbM9frGflcqLJWrMuUCbZ83arv7P9IOYXGEjKHo5P0A9XJ+kX8YuYlCcqepSgElt1AV8n+Ucb5GTL5GoHUwwgoJyBmG5UkIQlAQtarmYosRuGSPOlYJSOFypIzIQoGtSdg/lX7bwdkMVFSWaw9GFoHc048iSooSM5AS7aO9KGhtWNGNvpszTSe0jA8R490LSSxeorf7V7xn+I4KYEpWodMxynuBR/LaFi0Mo5q+rW2qdR8of4ilhIJOVNEjUA6D1eL1WyyeqLOBypQApQBD6kamPYlHBcSoBUuSVIIDGlfcwoQ477NakqOYzwxjwpp5xNOS4reKwRlO8dhnBTIrR6BHplnaPQIgRrw9CCTHoSAAWiYaafvEoFmpwMuXNlJAGSZJRVg+dIoX/wCQv/qDvLvGcSs/yslWQk0mn4ko1SnQHv6CMHh8WUnMCQR+e0bLA8T6UzJYAVt31DRnyYrT/wBGnFlpr/ZtuXeSpacZKUJ65ixMSVkvXIczFzWojsMfOfDedFIxUhZJSlM5JmbEOAr5PH0TLUTf0i2G+OwfI/y0Q47h0qckomy0TEnRaQofOMry5wHB4PEzv5YKGYJJBchLBXSgmrVcu7RsjAA8GTJ8RWZ8xJL0N1EB9fiPyhkhEfRk+Zpctc/M1aH1Dt6izxzTmTlM+LMVLQFldepTBJNSw1jccbxZ8VjQNQDRzAvjEtc5ATKPWQry6UldSeyTWMmSTr69m7Fv/Po5fjMHNlklQYk/SK8iapJcGv2i7xDEqmKdT0FnfziLIFK6QwZvb94bFutlJJXoJ8a4Zk4fhlrBC1zZinJFUFErLS/6Xr/dGs/hJ/EJOG//ABcR/wCKYt0L0Qos4I2JAL7nvGV5oxkoSZaU55oSAhK1USlWVBWED1//AFjMyCbvYw7iqMfK3Z2njeKAmqyAZFKooCtGOvYmNpO5YwskZ0ISsrSEKUsBRyqsQWcB9t45NzBjynCS1iis6D9XHs8dU4HjFqwEtc0glAyKf9TEgd6pyjzeM8pabNMY7SMbgsQjBzfBKVAeIVoIBIbIbmoKgSptmEW8LKnY4TPD6JWYkzFB3cfpFHOmwrrE3FpuSaJiSord0IZz73y339ofM49PmS/DUUoUU3bQa0ASBp5vHPUot2dFwklSKHMvEpcuWiQhlBNCVO53JNy5eMggZZg1fT89oLYrg6VHqmKKhdkWNrk2bt6RcwXFpeEUkygAq6lLSFK9HsPSL84xVEWKTC+Jm+JghMKDmZspBB2dm1/eOdcPWuRj5MxYYJmpJJbcONqDSOkT+dRiDlWQlZcUqEvRP3aOe8wYaYlYKncqID9h+4r6wMOpuumWyJvGlLs3fMsuaSTlIBNCRfyAPrAjhyzcgMT79484ZxOYZCSVEsnK9/ho42oBWGSAHBTX5xs8lHP4Gx5bKfEYgVB1a31g5ipmZNAaEMBct32jnkzic2UpJRLK1PYEDZq6UcsYt8F47Mw8/wAOcCJay4c1ST8jtS9IpPf2LQ9Bebjp0oGUQpPhk/pLEK7gEMDTSAfMfHboHxMA7irEVIBf/ZtGr45xrKkolkLWqgTsbj1jmnEMQpSiVVrXWKqu0MW+yFSc5Ds4O9AP2gjwfhPiE16EEORc9hA/h+DVNUciaAOVWAG5J0jQSpa5TATEszhASxIe4L1fWKu5JlrUWh+KwZSsjqHbxCPk8KAmLda1KZVS9Qon5R5CeLNalH2YdaXtp9YZKFXOoY+v2i2lHcfm8IYUFnDk/m8dg4AKXhlC4PnFybJK5KVZaoJSaXFCD6Wi+cNWrAEa9q2iRCQAKlvn5XggAIw5OkSy5W/3gulIdWYE/M+/+YkTgs5BoA7Es4HcgV9oFhBiMK+3rFvBT/CcEuk7aGC3B+D5pxSqzKZSQSlTf9iGFBVtRGtwHBMOyT4YdHUFEqqWDhWYszsz2Khd4TlzRgtj8WGU5aMxhOEh5c2c4lghTG6hcgNUA7xp+DfxUVJxsyYRMXh1lRWgKcgm2XNswo9oz/NPEyXD1f6X+cA+UuBzcZiPBljqPU5I6UuASXNW7VpGfDKUvszdkjGH0X72fUWA4xLnykzZSsyFBwR9DsRYiMdzVx9SCAkA6uRR9PM9oIeBIwKMklLBTOHUXIDPqASLt2jF8Rxxmqew0eHzn7MMIb0Cpq1FRUo1ixNx3hSJkwUOXw011mBT0/6JUe1Ir4nEJQHUWH5Qd4qS+Z8GpORctYpU3BJDOLWGvy3yq5OzS2oqjCyOEzSxEskEAuE9LGrlRoB3i3xTghlJSoJIBDsp3D2IIuCLHtGzRzFgkBKUqXkSfhaguXA3qw2p5RBxLjOFmsM66XKgVKLl9TVi+oh/klfQnikqsxq8IZ2GUi38uVLzb+JkAS2jlJru29BnCsGpagBpvqdB+bRqUYVIzkTkJMxJSQoKIIP91KEGo7gRYw/K0xICxOAy9KmS7MWcE0L39oZLKkti4YXJ6K/McpcyVLlIqASVHQMCkeZvBxf8SpiMOnCoSFh0kFq0qRqGJr+8Z/HqCXSgEBBb6k+fc94A4ef/AFEvrSlDXX3hEPuqfR0JQWGSf6dUwfEpc9PiB0KoFJJtRjUaH5gw3DjJiZaUv1rSlmzVJaxLFneph/LnJ61YdMxRCFqchKnFAaKVTz94NKwsqS6zJ8aYEhipWRKXr0JFf/Y+jRz2oqfejZzuPWwdRJUJigCS1dGJqQ3nGc4pJClKEshRcAKBoferRb5ikY3EFKv5dMkEAPahNDQkmlK7RDNWjDpKQtGdKWJALk039bQxR4/2V52RSeG/yyCpfXMVuwAq7iv40A+K8UVOASok5Ph7OzgdnERYji01bJUXSHam8RYJeWYlRD9QLG16RohGnbEykmqR0TkvhXiYXIrMnMFlBS1dSDr8xE3B+HI8FmAmJJJJ1SfhLtYdWukDeGcQUEDJPky0pdWUqaY1XbqBdi3pBbCcYw6ZYJmOhNEEHrGbq6gFDMATc2PtEdmW1suS+GlCyqYEkH/ibMQApWYMd2ivisEhQyZfiy5HYM1AEuTpqTVtGrRx2GlT1goxiwNMxqN7G7eQc21iirk2c9MUipLdSiabs4FDZyzwaT/SllriGLRJTlzOtJZJvQ1obON4z81aTXNkCqFRqw1LamH4jlbEJU6jn8lAgj/jqfSIcVwaYtQEtK1BFCGeuobeLUrqy3J8bCR5pkSZYRJSV1OZSkioGn7wPnc35mZAKgam1G/SSHHl94rTOW56DWUoMbkPp2en0jQcG4fLQA+HUFGilLYguC7O2VPl84u1BISnJspSMTOyhsCG7mvq8KNBJEtmUUJIcNaxIse0ewq16GV/Jy3wrP8AOFmaxI9fzWJ5WFBJdRB3IcH5vHgQAWcHycH2MdExDJROznsPwxMqQpmZj60/z3izwvhpxE1MqSMy1aE07k7ACrx0vC8kShg8k0idMlKK1FCjQGrIcAgDXd3pC5SUS6i5HKpWBUVAMVE6al/zS8aqXywhCQZszI4KsoTmLNQHb/OkeYjjcsN4MlgPhcVSd3up6XgetRJIUtir9KWL+xYflIU5uu6Gxxt6SsrLWUrCZSlLcgJFjXsDG/nzUSpAlhfUlKSpRsWc6u5KjYWrqzY+QmXJSwoVOMzgkAs7tbyhyOO5leH4lQBUXDOQfo52EZsr8i0db4vxUld/b0AuZMQlS1FPwkqbRuo37li3Yxf5Lwc8lS5KS7pSSQcup+IAkHuPWAPGkKTMUnMC/UWs5J/b6x1L+DGIlqw8yWpQUoLzCWaEDVVaFztZo0xVROdklbZouH4uYrDrTi5RTMQXSsKCgQRooWUB6NGexcrr/puUG2pbfyg7zHxJaGOVkAZXTW2ih7VjIHmGXhJmZSPEkzCyVmpl/wBwAPSoV8xod0OSm6LrG4xs8xfKqJqSTPKVuKL/AEpBc5AkBntUmx1IihM5JdkpmIcEaOohiXZ6aWpeDXE+YwACohDpTly1cPqyn0BSXsRUtFeTzqTlKpRUwFSVqD9iu1zrATlRSk2Z48oT0gkoZG4Dqq1Qk1LQz/6xOKXCM4Nsod3rpbX2No2crmyUEsJfURRw+woU9VfXzGnuM5tWWKZMtJbVjbVgQL7wXmkuy0cDl0jFYbl6dVSpSihlDN1MGFzpf0jRYYNKIOUrypJY0oyQT6AfhEDcfxafNUUTSTXMQlsoBfKClIAKtYDzVlNV5gki2ZyfLzheXllVGz40Y4XyZLxxIHSkglTl6M2ZnJ3N/JozUmaBMQRcKc02Onp9Yu4riKVS5h6gtagAHdgHd/VoG4dJz+Txqxw4xozZ8nOR9HS5om4RExAJdIKTV/8AEYHjHEVJmByczjuYJ8pc0TBgxhwOvKMhIYFKrBJ1ILgxk+NpVmUlROYUPZjb3jmyxLns2Ycr4svzuYlHxiqYGX8AAqDT0FHMZjiEhQ6ioEGoD17UiKZhZt1HyfvEc2WosKmNUIpdCpys9UFgAlmi7w7hsya6k2GpLAnYE6x5wzheeakTAVJJbKksT2fSNvK4QhEpUqiEGpKjlHUXyh6u1P8AYi2l2JlP0ZPCcInTQSyWS1VOE1s5ZhHs/gWISrKqWogXKQopNdwC4oaxt+XpYw0nKl1ZK9RUaF9AkUdzR6Ps8EEzuoEpSxcEJW4uxdJAZ6ihaldIs83oz+M5sngk98olqzCvwkN5/wC6wQkYbGH4EzlMRVKScqtH/wCVu8bGYohZBQASpyxbpUGypL2Y63Faxcly8sopGcBily9HI1uz92rSB5bJwoxuE4vj5CspKqFOYqQHYFyK2o8WuPcSm4fFTjKqhSy1HSSHcJO4NKbwaWAtgAolNlKACR2JoDZgX17x7IAQMoS4cqUla0qq7uywQC/reKtpvoZHSqwD/wDb5ykVQATUAJLa9W+9Xa8QS+EcRxqk5ZExSTZXwywP+y2BpqHjRT5PiEsQpQNUgZSA1OhwFUq4J/aNryhx/wASTkKkqUgMDagoxDBiDT2h+JRboRkcqMYn+DGKIc4pAOwCi3Z6PCjoa8bMctm9oUa+CE2/Z8y+GVEXIF6M8Xk4Mq6QxJtVi3rBrDcqLJ8ScnLLZx3y0KRXRi9nIa6ou8L4rJw6ClIUVPVQABpsSS2nwgQlz9FlH2T8k4KZh8UVLSmWfDmCpAzUFQxLinYQL43xiaJq0FWRqMHL6vaNPy/KE4GdOLuzHRAD9tcxDCMpzXKUuZ4kspGUZU2DpBJSadi3oIxOblPZ0YY1GGjLzcctbAVNGe5q0afHyUSEJQl1LyutRoSTokWSAzd2c1LAByxgfExABdkgqUe7sPmRB/mdaSSEJL0JJ1AtByPaihmBfVzf/Ri8diSXuDq5+UXeGSkhjZYN1U/BFDiSnLu6rk/npE+J4hmTT4iA5/b5xpr66M8ZJSbb6J8dhkpqlaVBWia5SXpGz/heAlU2YKlBSQMxDhlOKA+de3keeI7iOlfwwwgCZilpd2AU5DZUqNG7kDtWKTdIp3s0PMGHzBTLcGtLBwCHfzvGGx2CyAdWZRqXYpSBqQ19G+0b7i2JFwh1W6HY+YV0qodAW9jGKxUwmUWSDWwYBhSr6+7Rj/xZsxvlFlvBTUeE6WCa1LWG+b4QXeghmA4QcUgzHSmSCRmKwqovkSmqja4bvEfC+FHwVkpcEg0BIcDWmgrWFi5BXIOZZEtNwCw1YUZ3oa6NE6Y1ptFtE2VLS6SWe5atw7W9dIrjEKWs5QVagavufkPWB2E4aoJSpVAwypJo1xofnD5XFZ6FLTlcsRTQU6vJiPlFklLorKTitkk+amXLmeIc0+rISAQNACQdLtGf8Ja6kBncufygEX8N4jLmLSp1FwGDbE3v3gZjcee1dPvDV3SFPq5FbFhLuna94rSRmNNfrHq1knzjYfw/5dM6cFlGeXKZSgzuT8KTUE2em3eHXxRle2a3k/jssJkoMsgykPmzDKQkAWuSKmn7GBkzi2FmEiaGW56mo9/0tq5cl43H8hh0zErTKTmHT8AbKoKBDg2q1P2jLK5alpLqQaFya/CXZ+o7Ad2PeEOn2FNrorYjl6RNKlSZjhJLAKSQX+F3D0oL/SCPAZKVy2ISAAG6WY0IU+qqGtLCK03gkoOUpKc3SFBRAcJq4+IEFxrQa2gFMw85BJXLmhKCQ4Bpsx10LiAo8iOVdmqmTZEuYxWkJBPUlgS3ToxO9DDpvMuFC8q5yV2JcFIBqKPXXTYRzedlJLqVXsC3lofePQAQQHJ3IDlq6GG+JfotzOiji0sqCkKSAmxBD1cVdzSjxZWmWsA/zAVrVnFGYue+2npHMEIp9X/x3iSZLcaClakeWrAwXh9A8h0HGYsKLHw1JSyczocA3oWITUCgP7w/h8ySovLUHFSyhmoW0JAf1vHOwkJABJUSezN5giv2hSkdVmOrgtrZq/gieJeweQ6FicKl3yICi7Es6Q+rHtvTvCwnDFgupSAGzBsxUd3AFq3HvHP5cjPRKgCDVOtezwT4YMQFBEkZibJAUov/ANSWhiwMHlRtsPLQolpgLnKMqBeopWt9njXcC5a8EAKcLU7JFkixel/LftHnJXAZspGfEBOdmSAhKSKkqLJFHJYdkv8AqYaWWjKSpTOfkNBDIY6di5ZL0iZIYQozmM59w8takHMSks4Ab0rCi/OPsPhyP8OJY/mCdMl5SumyVln3YvAYhq3L6uT62+8eJwxDkHLauoi/wngaphzFbAfqyknyAFVGJxpFO2ajkzGFWHmy9HBzP/xUwFf+BP8A7Rn+KY9TqDpY65R/uC/CJokFaZYKhb+oANDW9LmlTFyVy8hYByy3VUMXBvvaObP/AJLR1sUXw+wA5S5fWp26TM1KgKbsKmv0gnzDwFYGZJzJSlj5gF6bfeCMlCcOWmANqwZvItQRBjpwmJUHUlwWYv6GEyn9rfZojG1S6OUY1DKIH+YtqWhSRRlAMD5DXcxFxLCFMwiprHg+Iebx0btHMaqTNDy7yZOxSgEBksCpZ0B0G57f7jpUnAIlIRKklihIDVzVdTqtXqDtT1iPgE5MmRKSmWTnCCokFQcAFwNw47/vdWFkqyJKnLkhgkUZnsTTe8ZZSsuDcfgAxmLI6SQkdRBIuXISAo7AaXjM8VWh3SoJpYV3P7m8aXjUyiR8GVOm9iQN7AeUYDmOalIU467Bq0AYlRJfZvWERfknSN8IrFj5S7JZXNikZUISVhKlF/1MQkG1Gp9Yfjp8woBSnMFMXpYduzwC4SpSEpIAIUaEVL9/tG0/kvCQSGzqD1sKOT5w/IowopDJOcaKP/ypYC6BRmega/27xNgcfKmTPEmAZVLSnIBQhIdzcgD5wL4pxhKUlAGgtY94pcvmZNX4SDlzAh/Qmp2p60gRh9W0VlJckmG+aeLJUcsssGsNvWwraMhMJJqYvcXJzOpWapANNOwoBoBDeF8KXiJiZcpJWtRYAfU7AXc2ENxxUYickuT2QYTClZAAvHWOW8PKkShLTnzK+JYol7UqxIPyHnA3lrkVKJixOmpMwBkJQVNUF1khiRoG3eNLK4OUyyAkHI5KCpRVWrpKyc4NxaoDtaBJ+xLa/CzInJly1lSVTFhP9Oiqvp5P2+cA/wCZVNlELQozM4HxqAJZRPwFgwZvM1ghLQUPdSQkEpCkBLqoQdTbcxel47wpa1LBSlJaoSaGgFGADesV7VA6YKw0hTsEOlVB8SSBRwlRJqW87xPPlukZlKdNik5tf1BKSe5cNE2IxYcEAISD8SRmNaN01qxT8toZhJqQ61JOUBIS4bMTUsP2pV7xWr0Wv9B07BpKgFlKwQ4SUoJCa2fKSPo8Tf8A1iWUqUUB3p/SLGgL0NBd4tzVEzSohSOkAWSeos/VY9ttBClYdYmZFqCywU1dSwAISHLAv/2teLU0VsFS+A4NiUyem5dSj0kvUA0HpEyOCYYABMlGYmqlZsoA3JvUi4FjBZM5ZQSSATQJYuNHNQaOdTEABSQleUlVAaJ0ejHVh5gQd+yUiCVyzJL5paWvlCQDfRQ977RXVyxJWSRLSNaKU21x5tRrxaVg80zMlSkC7WSa6uK0/wBxawqXdl/BRzS9aEbggd2iWwUgMvlfBJmAZVuWZpiiXH3LD3rBPhklKSMsrKn+4aNU19T+GEUZUrWJQUbO/UcwNKu3maRLJxIAGfpUSPjCLAHQFlV9dxRxZSYGkX53GcUhIMglZdJCFmhSL2sD5+7w3mLmxZkOkFBmAgA0UNC/lv7RSk4vKpTFKlK2eliXzFzXQQJ4nPzHOtSRlSSTVg1WZ7lx+GLTztRdDcOFSkrM+rATySRnbShhQVlYiYQCSkOLVHy0Mexh8h0+DM3w/g8hgpeZRFUg0Td6h8xJ9ouJ4sApielqJS4SPY19BAVCFhBUoJlhVA5KlmrUqwF6/KKuLxAl2cne47XjZJuWrMcVGCtIuzuIzFTAUOgWbMR6MLC3nE2J5hXJZExUtRKQaJUpSdgSDQnYf4gDjOJTpjZMstKRQn4m3O5PaAxJSoEnM2ta66/l4tHFfYueeujTTuYpkwkswuRUs5pW9YlPG1ZFF2ADE/aMx/NqUFFSjd2G+npEH8yWCdvptBeBMqvktE+JxBUtySS5gtwrgysROShFLOTYd1dhAjAySpaRckj6tHdOAcBRhZKkZK/qUXzKUCNACSHdmfd7wcjrSFxf6yNGDWAhKCVJCQEhIDkCjnMQ4YNVg7XiwjB5CVFiDoWJATXKPKjtUaUeJl8VSC4YTBWqSoqSyj0nKGPZ/WI8biGBJcOUgJqTYTCSoliCzsLU7RlnqLGY9zSM5zJjsySKOMpYebByNHcRzrjeMzqLEnR9+/ltGx4zMAmqQCHUUv8ARI7XLxk+JYQlZIs5AP8A1alPQ+sD40VE1fIk3pDOVpmXEpdsr1BtSNdxbigBJNafnsNIxnLSgrGSHIDzEipYVNidHs/eOucX5FlTQpQQUhxRw5B/9iDpV/SG5YXJNmfHl4qjj+NnZyVNe0RYGetKiUkpoxI2MbLjP8PxJllYW4Szim7Fv9Q+X/D/AD4ZM1K1AqBLkf0xlLHMrN+3vDFJVQtu3Zj1hwDoKCOl8h8B8KWZqFBU+aiiCwAQVAXXRT0pGR4Hy+TNSJ//AIgquUvmbYjS1qt3jqczG4ZCCUjKQAkFKgpIawAWU0aj6UpFHvRJPRNO4elM3xFyx4gNyVgmwFEqszv/AIh89QWM01T+HlqCqjqFhRi9wXo0CpnEwpRrLYg1MwJAB3uCDQ0H6dLx7/8APolqLrlEggOCdAbKqVAWFAL7iKuLKl6RIlS1OpCVP8HU5CWdnDE21/eJMXMzISEIYkuE5ez1NtAGNnZ60A4vnNDgIQogsxDhTg3OYaMAAxcPUQaTOXMSlQS5IGXO+YOS5NWNNu0Waa7AqYsPhFqKgciSmtKApNSPha5ta2sNxBWkSwR1M4Ip8JuAa+v+IspfJlSBNV+kqo1WI6rpDn94iOEIGdakq+IEtYmmVqDs7xKRNkyJk26i5BS5UAQABUg1Tqz/ADgacUFhajVSVOSkZaDs4BfzuNYn4eVEZUoZ3DPWjAWJIoW9IiEyXVQCQSDQOoli1ix+VfrCE07CC2c1D0cVc0LDevaHzEgJLdQGgUl2Lmrmgfy7RXkqd1OnRuk6EkApo1ToftE83HKSnqTrYXAIDkg38m9axKYRJloWh1AJJdylYJBexOo9f8wzsCkIUUFVS9SUhqVJUP8AN27OxKJi1FaUmzM5QH73ZqmxcsIgOBdzmymhdQzg10zWTTztBoBBJwwIJAVmNwlSiDVktR6GlB94nJSmq1dZokDpammaps2gvR4ecGgAnqQopIzAgZdbAkbQ3C4hCBkTMJtmYKUQexXT/cQg6WwdsydABkUlr1cW7QH47hwJaAleYzFgEAf8hmrveDOIxGYhKnKSoAVIqSLgXi+eEGciUl0Dw8xSkVW7Fn2vCcu3RqwPirYAkFKUhISin9wXmPctSPIsygwYZQ1KgvSh+ceRl2bjnHFQQlK1lyolh2H02aBmJxmYkFLant7X/wAwoUdOKRzJyYOxGLdLG5rT6RUBreFCh60jK3bHpFHiNoUKCA0nIeDRMxkvxBmQl1FLs+UOBQHVo60JgVMEu4WQQwGYEhP6yXIqDb7woUZcm5D0tHi8ahAdq6klTnswpU60ZhFXH8QJKaDIgsTVxnGVq3Z7v6CFChWWKURmF/dGK4liD46qfoJ9STGfXjSpOWwClq71Z39GhQoOFaH5nsF4OkxJ0Ch7PHRZfPQYASiQK/GU3oAWJcVG0KFGvgpdnPlJx6IuI8yTJ6VAhI0oDoaivp7QHxWJUUhOY5SkhnIHtrChQOKTVFVJtMqSJypfSksx8/rSr2gsjFoxCcqviFi2u31hQoMkuyRf4DcRI8EilO2tKip+0EsDjpAKXlqm0LjMlAt/0NfeFCgraA9MJr5ulAAS8KgFFnOYC6kgON3V+8ScL59KarlEzCSykrYAMBYuBb5CFCgcETmwhM58QqWEqlre7kpU3w0D6CtO97RCebpaUMJcwuczqKXuHZjQdv8AcKFE8cQ82QYbnpN5kt1O9Ce2pr3h+E54lFBBzUeraP02I0vChRZ44kU2WcBzbIWSkzCkkVJlqNBXQ0bsInVzLIQzTlU2Sa+4erHW0KFA8aC5MQ5oww/VMUGrQjZmAIp57CJZfNmFAOVKrVBTU67tChQfGgc2VJ/N0j4ghZIFmT7XpEOE50DdUh2diVAlr7QoUHxxJzYUlyxOablUgnqDqfUVuW8oJTJpROSahCqkA0ezkb18o9hRycups62LeNf0VMSoKWopBZ+3794UKFFWX5M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71678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14818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14612" y="1857364"/>
            <a:ext cx="35719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Отличительные особенности:</a:t>
            </a: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Зависит от природных условий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Производство продукции сезонно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Земля – средство труда и предмет труда</a:t>
            </a:r>
          </a:p>
          <a:p>
            <a:pPr marL="342900" indent="-342900" algn="ctr">
              <a:buAutoNum type="arabicPeriod"/>
            </a:pPr>
            <a:endParaRPr lang="ru-RU" sz="1400" dirty="0" smtClean="0">
              <a:latin typeface="Monotype Corsiva" pitchFamily="66" charset="0"/>
            </a:endParaRPr>
          </a:p>
          <a:p>
            <a:pPr marL="342900" indent="-342900" algn="ctr"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Сельскохозяйственное предприятие занимает большую площадь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71636"/>
          </a:xfrm>
        </p:spPr>
        <p:txBody>
          <a:bodyPr>
            <a:noAutofit/>
          </a:bodyPr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Задание: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b="1" dirty="0" smtClean="0">
                <a:latin typeface="Monotype Corsiva" pitchFamily="66" charset="0"/>
              </a:rPr>
              <a:t>Найти площадь угодий для  ведения сельского хозяйства 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357430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Проверяем: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13 % 221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Пашни: 7 % 117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350550"/>
            <a:ext cx="2547942" cy="229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3714752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- </a:t>
            </a:r>
            <a:r>
              <a:rPr lang="ru-RU" sz="3200" b="1" dirty="0" smtClean="0">
                <a:latin typeface="Monotype Corsiva" pitchFamily="66" charset="0"/>
              </a:rPr>
              <a:t>Земельные ресурсы России ограничены, а сельскохозяйственные угодья занимают еще меньшую площадь, и качество их  ухудшаются.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50696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ukragroconsult.com/partnerstvo/spravochnik/geograficheskie-karty/resolveuid/5032c84720b7a9a888972fb3af993e96"/>
          <p:cNvPicPr>
            <a:picLocks/>
          </p:cNvPicPr>
          <p:nvPr/>
        </p:nvPicPr>
        <p:blipFill>
          <a:blip r:embed="rId2" cstate="print"/>
          <a:srcRect l="3906" t="6250" r="3906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</a:pPr>
            <a:r>
              <a:rPr lang="ru-RU" sz="3600" b="1" dirty="0" smtClean="0"/>
              <a:t>Показатели развития  АПК России и развитых стран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" y="1343832"/>
          <a:ext cx="9144001" cy="57614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00498"/>
                <a:gridCol w="1071570"/>
                <a:gridCol w="857256"/>
                <a:gridCol w="857256"/>
                <a:gridCol w="1143008"/>
                <a:gridCol w="1214413"/>
              </a:tblGrid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Показатели для</a:t>
                      </a:r>
                      <a:r>
                        <a:rPr lang="ru-RU" sz="2800" baseline="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 сравнения</a:t>
                      </a:r>
                      <a:endParaRPr lang="ru-RU" sz="28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Россия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ФРГ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США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Япония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989013">
                        <a:tabLst/>
                      </a:pP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Comic Sans MS" pitchFamily="66" charset="0"/>
                        </a:rPr>
                        <a:t>Франция</a:t>
                      </a:r>
                      <a:endParaRPr lang="ru-RU" sz="2000" dirty="0">
                        <a:solidFill>
                          <a:srgbClr val="0000FF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6893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Сельскохозяйственные угодья, га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1,5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0,2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2,0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0,04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0,2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66879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Пашня, га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0,8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0,2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0,7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0,03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0,3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Зерновые и зернобобовые культуры, кг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469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516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1272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111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1116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Сахарная свекла,</a:t>
                      </a:r>
                      <a:r>
                        <a:rPr lang="ru-RU" sz="2400" b="1" baseline="0" dirty="0" smtClean="0"/>
                        <a:t> кг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109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323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90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30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526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Картофель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262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166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85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27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111</a:t>
                      </a:r>
                      <a:endParaRPr lang="ru-RU" sz="2500" b="1" dirty="0"/>
                    </a:p>
                  </a:txBody>
                  <a:tcPr anchor="ctr"/>
                </a:tc>
              </a:tr>
              <a:tr h="8312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Мясо, кг 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36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75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FF0000"/>
                          </a:solidFill>
                        </a:rPr>
                        <a:t>127</a:t>
                      </a:r>
                      <a:endParaRPr lang="ru-RU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25</a:t>
                      </a:r>
                      <a:endParaRPr lang="ru-RU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/>
                        <a:t>113</a:t>
                      </a:r>
                      <a:endParaRPr lang="ru-RU" sz="25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звено: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7148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Пищевая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промышленность</a:t>
            </a:r>
            <a:endParaRPr lang="ru-RU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00694" y="64291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Легкая </a:t>
            </a:r>
          </a:p>
          <a:p>
            <a:pPr algn="ctr"/>
            <a:r>
              <a:rPr lang="ru-RU" sz="3600" b="1" i="1" dirty="0" smtClean="0">
                <a:solidFill>
                  <a:srgbClr val="C05B08"/>
                </a:solidFill>
                <a:latin typeface="Monotype Corsiva" pitchFamily="66" charset="0"/>
              </a:rPr>
              <a:t>промышленность</a:t>
            </a:r>
            <a:endParaRPr lang="ru-RU" sz="3200" dirty="0"/>
          </a:p>
        </p:txBody>
      </p:sp>
      <p:pic>
        <p:nvPicPr>
          <p:cNvPr id="6" name="Picture 3" descr="F:\Документы\Инна\продукты\мяс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286016" cy="142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F:\Документы\Инна\продукты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636"/>
            <a:ext cx="2286016" cy="1617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F:\Документы\Инна\продукты\яй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86124"/>
            <a:ext cx="2286016" cy="1600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14488"/>
            <a:ext cx="2214578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357562"/>
            <a:ext cx="2244657" cy="1579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022191"/>
            <a:ext cx="2322175" cy="1621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195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Агропромышленный комплекс России.  Состав и значение.</vt:lpstr>
      <vt:lpstr>Агропромышленный комплекс  </vt:lpstr>
      <vt:lpstr>АПК</vt:lpstr>
      <vt:lpstr>     1 звено:производство машин, оборудования,     удобрений, ядохимикатов, комбикормов и т .д.  </vt:lpstr>
      <vt:lpstr>2 звено: сельское хозяйство</vt:lpstr>
      <vt:lpstr>Задание:          Найти площадь угодий для  ведения сельского хозяйства </vt:lpstr>
      <vt:lpstr>Слайд 7</vt:lpstr>
      <vt:lpstr>Показатели развития  АПК России и развитых стран</vt:lpstr>
      <vt:lpstr>3 звено: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Агропромышленный комплекс России.  Состав и значение.</dc:title>
  <dc:creator>DNA7 X64</dc:creator>
  <cp:lastModifiedBy>Кристина</cp:lastModifiedBy>
  <cp:revision>47</cp:revision>
  <dcterms:created xsi:type="dcterms:W3CDTF">2012-12-08T15:18:24Z</dcterms:created>
  <dcterms:modified xsi:type="dcterms:W3CDTF">2016-12-13T11:49:57Z</dcterms:modified>
</cp:coreProperties>
</file>