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2" r:id="rId2"/>
    <p:sldId id="266" r:id="rId3"/>
    <p:sldId id="257" r:id="rId4"/>
    <p:sldId id="261" r:id="rId5"/>
    <p:sldId id="258" r:id="rId6"/>
    <p:sldId id="259" r:id="rId7"/>
    <p:sldId id="260" r:id="rId8"/>
    <p:sldId id="262" r:id="rId9"/>
    <p:sldId id="269" r:id="rId10"/>
    <p:sldId id="273" r:id="rId11"/>
    <p:sldId id="274" r:id="rId12"/>
    <p:sldId id="263" r:id="rId13"/>
    <p:sldId id="264" r:id="rId14"/>
    <p:sldId id="270" r:id="rId15"/>
    <p:sldId id="275" r:id="rId16"/>
    <p:sldId id="271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7428D-8FF2-4FF5-AB95-E0B3BD470057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62497-C614-4358-827F-EDF30C2C282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82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62497-C614-4358-827F-EDF30C2C2825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7A4C-8A6F-4D41-A405-53811047DC0B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EABB-5F4F-40A4-A7F5-7CA03938677D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BEC6-31D5-446C-B71A-20B8EA3A1E5C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1E1B-8431-4AAA-B4F7-55D06945D448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4706-6616-4EBA-8FE8-17ABE23F7FC6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0B0F-73DF-481B-81DB-84921C18337B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A1A6-AE0C-4B44-90CD-16D4A35B6A9C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6B00-6F01-4C5F-8B3F-487FA6D04B49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19B-A070-4AD9-8A20-21E4F1EA1789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ECB4-0CF1-40C6-9A67-CD4865753142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2E01-5C9D-40A0-B7F6-F114737AF58D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ADEBB-D556-46E4-93F6-02E39BEBBC86}" type="datetime1">
              <a:rPr lang="ru-RU" smtClean="0"/>
              <a:t>24.12.2018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Тема урока: </a:t>
            </a:r>
            <a:r>
              <a:rPr lang="ru-RU" sz="4900" b="1" i="1" dirty="0" smtClean="0">
                <a:solidFill>
                  <a:srgbClr val="FF0000"/>
                </a:solidFill>
              </a:rPr>
              <a:t>Что такое гуманизм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buNone/>
            </a:pPr>
            <a:endParaRPr lang="ru-RU" sz="4000" i="1" dirty="0" smtClean="0"/>
          </a:p>
          <a:p>
            <a:pPr algn="r"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Добро и зло творить всегда</a:t>
            </a:r>
          </a:p>
          <a:p>
            <a:pPr algn="r"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Во власти всех людей.</a:t>
            </a:r>
          </a:p>
          <a:p>
            <a:pPr algn="r"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Но зло творится без труда,</a:t>
            </a:r>
          </a:p>
          <a:p>
            <a:pPr algn="r"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Добро творить трудней.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Легко ли быть гуманным?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Добрым быть совсем не просто,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Не зависит доброта от роста,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Не зависит доброта от цвета,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Доброта – не пряник, не конфета.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Только надо, надо добрым быть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И в беде друг друга не забыть.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Поищите варианты гуманного поведения в следующих ситуациях.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C00000"/>
                </a:solidFill>
              </a:rPr>
              <a:t>Ты идешь по улице, видишь плачущего ребенка. Какими будут твои действия?</a:t>
            </a:r>
          </a:p>
          <a:p>
            <a:r>
              <a:rPr lang="ru-RU" sz="4400" i="1" dirty="0" smtClean="0">
                <a:solidFill>
                  <a:srgbClr val="C00000"/>
                </a:solidFill>
              </a:rPr>
              <a:t>В подъезде ты встречаешь бездомное животное. Твои действия?</a:t>
            </a:r>
            <a:endParaRPr lang="ru-RU" sz="4400" i="1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i="1" dirty="0" smtClean="0">
                <a:solidFill>
                  <a:srgbClr val="00B050"/>
                </a:solidFill>
              </a:rPr>
              <a:t>Гуманное общество–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00B050"/>
                </a:solidFill>
              </a:rPr>
              <a:t>это общество справедливое, в котором главное человек, его благо</a:t>
            </a:r>
            <a:endParaRPr lang="ru-RU" sz="6600" i="1" dirty="0">
              <a:solidFill>
                <a:srgbClr val="00B05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Ответь на вопросы: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i="1" dirty="0" smtClean="0">
                <a:solidFill>
                  <a:srgbClr val="7030A0"/>
                </a:solidFill>
              </a:rPr>
              <a:t>Что такое «гуманизм»?</a:t>
            </a:r>
          </a:p>
          <a:p>
            <a:r>
              <a:rPr lang="ru-RU" sz="5400" i="1" dirty="0" smtClean="0">
                <a:solidFill>
                  <a:srgbClr val="7030A0"/>
                </a:solidFill>
              </a:rPr>
              <a:t>Что значит быть гуманным человеком?</a:t>
            </a:r>
          </a:p>
          <a:p>
            <a:r>
              <a:rPr lang="ru-RU" sz="5400" i="1" dirty="0" smtClean="0">
                <a:solidFill>
                  <a:srgbClr val="7030A0"/>
                </a:solidFill>
              </a:rPr>
              <a:t>Какое общество называется гуманным?</a:t>
            </a:r>
            <a:endParaRPr lang="ru-RU" sz="5400" i="1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Решение задачи: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0070C0"/>
                </a:solidFill>
              </a:rPr>
              <a:t>Гуманное общество – это общество справедливое, в котором главное человек, его благо</a:t>
            </a:r>
          </a:p>
          <a:p>
            <a:r>
              <a:rPr lang="ru-RU" sz="4000" i="1" dirty="0" smtClean="0">
                <a:solidFill>
                  <a:srgbClr val="0070C0"/>
                </a:solidFill>
              </a:rPr>
              <a:t>Истинный гуманизм – ответственность человека за свои дела и поступки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Быть добрым надо по привычке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Сумей преодолеть преграды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И боль, и призрачный успех.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Живи, не требуя награды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За свой поступок ради всех.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		Еще печалью мир простужен,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		Исподтишка разит беда,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		Ты должен быть кому-то нужен –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		Всегда – как хлеб или вода…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</a:rPr>
              <a:t>Домашнее задание:</a:t>
            </a:r>
            <a:endParaRPr lang="ru-RU" sz="60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sz="4400" dirty="0" smtClean="0">
                <a:solidFill>
                  <a:srgbClr val="00B050"/>
                </a:solidFill>
              </a:rPr>
              <a:t>Параграф 21 прочитать;</a:t>
            </a:r>
          </a:p>
          <a:p>
            <a:r>
              <a:rPr lang="ru-RU" sz="4400" dirty="0" smtClean="0">
                <a:solidFill>
                  <a:srgbClr val="00B050"/>
                </a:solidFill>
              </a:rPr>
              <a:t>Составьте рассказ или сказку, используя новые термины, изученные сегодня на уроке.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i="1" u="sng" dirty="0" smtClean="0">
                <a:solidFill>
                  <a:srgbClr val="00B0F0"/>
                </a:solidFill>
              </a:rPr>
              <a:t>Игра</a:t>
            </a:r>
            <a:endParaRPr lang="ru-RU" sz="11500" i="1" u="sng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«Скажи мне 		 доброе слово»</a:t>
            </a:r>
          </a:p>
          <a:p>
            <a:pPr>
              <a:buNone/>
            </a:pPr>
            <a:endParaRPr lang="ru-RU" sz="80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i="1" u="sng" dirty="0" smtClean="0">
                <a:solidFill>
                  <a:srgbClr val="002060"/>
                </a:solidFill>
              </a:rPr>
              <a:t>Вспомни:</a:t>
            </a:r>
            <a:endParaRPr lang="ru-RU" sz="8800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Что такое человек?</a:t>
            </a:r>
          </a:p>
          <a:p>
            <a:r>
              <a:rPr lang="ru-RU" sz="4800" dirty="0" smtClean="0">
                <a:solidFill>
                  <a:srgbClr val="00B050"/>
                </a:solidFill>
              </a:rPr>
              <a:t>Чем человек отличается от других живых существ?</a:t>
            </a:r>
          </a:p>
          <a:p>
            <a:r>
              <a:rPr lang="ru-RU" sz="4800" dirty="0" smtClean="0">
                <a:solidFill>
                  <a:srgbClr val="00B050"/>
                </a:solidFill>
              </a:rPr>
              <a:t>А как человек относится к тому, что его окружает?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/>
          <a:lstStyle/>
          <a:p>
            <a:r>
              <a:rPr lang="ru-RU" dirty="0" smtClean="0"/>
              <a:t>Качества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i="1" dirty="0" smtClean="0">
                <a:solidFill>
                  <a:schemeClr val="tx2">
                    <a:lumMod val="75000"/>
                  </a:schemeClr>
                </a:solidFill>
              </a:rPr>
              <a:t>Качества человека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Положительные		Отрицательные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u="sng" dirty="0" smtClean="0">
                <a:solidFill>
                  <a:srgbClr val="7030A0"/>
                </a:solidFill>
              </a:rPr>
              <a:t>План урока</a:t>
            </a:r>
            <a:endParaRPr lang="ru-RU" sz="7200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i="1" dirty="0" smtClean="0">
                <a:solidFill>
                  <a:schemeClr val="accent3">
                    <a:lumMod val="75000"/>
                  </a:schemeClr>
                </a:solidFill>
              </a:rPr>
              <a:t>Происхождение понятия «гуманизм»</a:t>
            </a:r>
          </a:p>
          <a:p>
            <a:r>
              <a:rPr lang="ru-RU" sz="5400" i="1" dirty="0" smtClean="0">
                <a:solidFill>
                  <a:schemeClr val="accent3">
                    <a:lumMod val="75000"/>
                  </a:schemeClr>
                </a:solidFill>
              </a:rPr>
              <a:t>Легко ли быть гуманным</a:t>
            </a:r>
          </a:p>
          <a:p>
            <a:r>
              <a:rPr lang="ru-RU" sz="5400" i="1" dirty="0" smtClean="0">
                <a:solidFill>
                  <a:schemeClr val="accent3">
                    <a:lumMod val="75000"/>
                  </a:schemeClr>
                </a:solidFill>
              </a:rPr>
              <a:t>Гуманное общество</a:t>
            </a:r>
            <a:endParaRPr lang="ru-RU" sz="6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b="1" i="1" dirty="0" smtClean="0"/>
              <a:t>гуманизм</a:t>
            </a:r>
            <a:endParaRPr lang="ru-RU" sz="9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5400" i="1" dirty="0" smtClean="0"/>
          </a:p>
          <a:p>
            <a:pPr algn="ctr">
              <a:buNone/>
            </a:pPr>
            <a:r>
              <a:rPr lang="ru-RU" sz="11500" i="1" dirty="0" smtClean="0">
                <a:solidFill>
                  <a:srgbClr val="7030A0"/>
                </a:solidFill>
              </a:rPr>
              <a:t>Гуманизм</a:t>
            </a:r>
            <a:endParaRPr lang="ru-RU" sz="11500" i="1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2800" i="1" dirty="0" smtClean="0">
                <a:solidFill>
                  <a:srgbClr val="FF0000"/>
                </a:solidFill>
              </a:rPr>
              <a:t>Гуманизм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 smtClean="0"/>
              <a:t> </a:t>
            </a:r>
            <a:r>
              <a:rPr lang="ru-RU" sz="6600" i="1" dirty="0" smtClean="0">
                <a:solidFill>
                  <a:srgbClr val="92D050"/>
                </a:solidFill>
              </a:rPr>
              <a:t>(от латинского </a:t>
            </a:r>
            <a:r>
              <a:rPr lang="en-US" sz="6600" i="1" dirty="0" smtClean="0">
                <a:solidFill>
                  <a:srgbClr val="92D050"/>
                </a:solidFill>
              </a:rPr>
              <a:t>homo</a:t>
            </a:r>
            <a:r>
              <a:rPr lang="ru-RU" sz="6600" i="1" dirty="0" smtClean="0">
                <a:solidFill>
                  <a:srgbClr val="92D050"/>
                </a:solidFill>
              </a:rPr>
              <a:t> – человек) – </a:t>
            </a:r>
            <a:r>
              <a:rPr lang="ru-RU" sz="6600" i="1" dirty="0" smtClean="0">
                <a:solidFill>
                  <a:srgbClr val="00B050"/>
                </a:solidFill>
              </a:rPr>
              <a:t>человеколюбие, уважение к человеку</a:t>
            </a:r>
            <a:endParaRPr lang="ru-RU" sz="6600" i="1" dirty="0">
              <a:solidFill>
                <a:srgbClr val="00B05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Гуманисты Возрождения</a:t>
            </a:r>
            <a:endParaRPr lang="ru-RU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Эразм Ротердамский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Томас Мор	 	Франсуа Рабле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Уильям Шекспир	 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Рафаэль Санти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Мигель Сервантес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Леонардо да Винчи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u="sng" dirty="0" smtClean="0">
                <a:solidFill>
                  <a:schemeClr val="accent3">
                    <a:lumMod val="75000"/>
                  </a:schemeClr>
                </a:solidFill>
              </a:rPr>
              <a:t>Гуманисты </a:t>
            </a:r>
            <a:endParaRPr lang="ru-RU" sz="66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6000" i="1" dirty="0" smtClean="0">
                <a:solidFill>
                  <a:srgbClr val="FF0000"/>
                </a:solidFill>
              </a:rPr>
              <a:t>Даль, Лондон, </a:t>
            </a:r>
          </a:p>
          <a:p>
            <a:pPr algn="ctr">
              <a:buNone/>
            </a:pPr>
            <a:r>
              <a:rPr lang="ru-RU" sz="6000" i="1" dirty="0" smtClean="0">
                <a:solidFill>
                  <a:srgbClr val="FF0000"/>
                </a:solidFill>
              </a:rPr>
              <a:t>Швейцер, Карнейль, Солженицын, Достоевский, Паскаль, Горький, Ожегов, Кон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</a:rPr>
              <a:t>Истинный гуманизм</a:t>
            </a:r>
            <a:endParaRPr lang="ru-RU" sz="66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ответственность человека за свои дела и поступки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329</Words>
  <Application>Microsoft Office PowerPoint</Application>
  <PresentationFormat>Экран (4:3)</PresentationFormat>
  <Paragraphs>90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 урока: Что такое гуманизм</vt:lpstr>
      <vt:lpstr>Вспомни:</vt:lpstr>
      <vt:lpstr>Качества человека</vt:lpstr>
      <vt:lpstr>План урока</vt:lpstr>
      <vt:lpstr>гуманизм</vt:lpstr>
      <vt:lpstr>Гуманизм</vt:lpstr>
      <vt:lpstr>Гуманисты Возрождения</vt:lpstr>
      <vt:lpstr>Гуманисты </vt:lpstr>
      <vt:lpstr>Истинный гуманизм</vt:lpstr>
      <vt:lpstr>Легко ли быть гуманным?</vt:lpstr>
      <vt:lpstr>Поищите варианты гуманного поведения в следующих ситуациях.</vt:lpstr>
      <vt:lpstr>Гуманное общество– </vt:lpstr>
      <vt:lpstr>Ответь на вопросы:</vt:lpstr>
      <vt:lpstr>Решение задачи:</vt:lpstr>
      <vt:lpstr>Быть добрым надо по привычке </vt:lpstr>
      <vt:lpstr>Домашнее задание:</vt:lpstr>
      <vt:lpstr>Игра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Что такое человечность</dc:title>
  <dc:creator>Leon</dc:creator>
  <cp:lastModifiedBy>Leon</cp:lastModifiedBy>
  <cp:revision>26</cp:revision>
  <dcterms:modified xsi:type="dcterms:W3CDTF">2018-12-24T17:33:42Z</dcterms:modified>
</cp:coreProperties>
</file>