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76" y="-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7264960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0"/>
            <a:ext cx="9144000" cy="5176499"/>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flipH="1">
            <a:off x="-3832" y="12039"/>
            <a:ext cx="10925833"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flipH="1">
            <a:off x="14659" y="660"/>
            <a:ext cx="10500940"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pPr>
              <a:spcBef>
                <a:spcPts val="0"/>
              </a:spcBef>
              <a:buNone/>
            </a:pPr>
            <a:endParaRPr/>
          </a:p>
        </p:txBody>
      </p:sp>
      <p:sp>
        <p:nvSpPr>
          <p:cNvPr id="12" name="Shape 12"/>
          <p:cNvSpPr/>
          <p:nvPr/>
        </p:nvSpPr>
        <p:spPr>
          <a:xfrm>
            <a:off x="-846666" y="-661"/>
            <a:ext cx="2167466"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p:nvPr/>
        </p:nvSpPr>
        <p:spPr>
          <a:xfrm rot="10800000" flipH="1">
            <a:off x="-524933" y="131"/>
            <a:ext cx="1403434"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4" name="Shape 14"/>
          <p:cNvSpPr txBox="1">
            <a:spLocks noGrp="1"/>
          </p:cNvSpPr>
          <p:nvPr>
            <p:ph type="ctrTitle"/>
          </p:nvPr>
        </p:nvSpPr>
        <p:spPr>
          <a:xfrm>
            <a:off x="1082040" y="1242060"/>
            <a:ext cx="7050900" cy="1102500"/>
          </a:xfrm>
          <a:prstGeom prst="rect">
            <a:avLst/>
          </a:prstGeom>
        </p:spPr>
        <p:txBody>
          <a:bodyPr lIns="91425" tIns="91425" rIns="91425" b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a:endParaRPr/>
          </a:p>
        </p:txBody>
      </p:sp>
      <p:sp>
        <p:nvSpPr>
          <p:cNvPr id="15" name="Shape 15"/>
          <p:cNvSpPr txBox="1">
            <a:spLocks noGrp="1"/>
          </p:cNvSpPr>
          <p:nvPr>
            <p:ph type="subTitle" idx="1"/>
          </p:nvPr>
        </p:nvSpPr>
        <p:spPr>
          <a:xfrm>
            <a:off x="1082040" y="2423159"/>
            <a:ext cx="7035899" cy="694199"/>
          </a:xfrm>
          <a:prstGeom prst="rect">
            <a:avLst/>
          </a:prstGeom>
        </p:spPr>
        <p:txBody>
          <a:bodyPr lIns="91425" tIns="91425" rIns="91425" b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a:endParaRPr/>
          </a:p>
        </p:txBody>
      </p:sp>
      <p:sp>
        <p:nvSpPr>
          <p:cNvPr id="16" name="Shape 1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body" idx="1"/>
          </p:nvPr>
        </p:nvSpPr>
        <p:spPr>
          <a:xfrm>
            <a:off x="457200" y="1244242"/>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txBox="1">
            <a:spLocks noGrp="1"/>
          </p:cNvSpPr>
          <p:nvPr>
            <p:ph type="body" idx="1"/>
          </p:nvPr>
        </p:nvSpPr>
        <p:spPr>
          <a:xfrm>
            <a:off x="457200" y="1244242"/>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30" name="Shape 30"/>
          <p:cNvSpPr txBox="1">
            <a:spLocks noGrp="1"/>
          </p:cNvSpPr>
          <p:nvPr>
            <p:ph type="body" idx="2"/>
          </p:nvPr>
        </p:nvSpPr>
        <p:spPr>
          <a:xfrm>
            <a:off x="4648200" y="1244242"/>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36" name="Shape 36"/>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7" name="Shape 3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8"/>
        <p:cNvGrpSpPr/>
        <p:nvPr/>
      </p:nvGrpSpPr>
      <p:grpSpPr>
        <a:xfrm>
          <a:off x="0" y="0"/>
          <a:ext cx="0" cy="0"/>
          <a:chOff x="0" y="0"/>
          <a:chExt cx="0" cy="0"/>
        </a:xfrm>
      </p:grpSpPr>
      <p:grpSp>
        <p:nvGrpSpPr>
          <p:cNvPr id="39" name="Shape 39"/>
          <p:cNvGrpSpPr/>
          <p:nvPr/>
        </p:nvGrpSpPr>
        <p:grpSpPr>
          <a:xfrm>
            <a:off x="-6264" y="3700039"/>
            <a:ext cx="9150267" cy="2325488"/>
            <a:chOff x="-6264" y="4933386"/>
            <a:chExt cx="9150267" cy="3100650"/>
          </a:xfrm>
        </p:grpSpPr>
        <p:sp>
          <p:nvSpPr>
            <p:cNvPr id="40" name="Shape 40"/>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sp>
          <p:nvSpPr>
            <p:cNvPr id="41" name="Shape 41"/>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42" name="Shape 42"/>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grpSp>
      <p:sp>
        <p:nvSpPr>
          <p:cNvPr id="43" name="Shape 43"/>
          <p:cNvSpPr txBox="1">
            <a:spLocks noGrp="1"/>
          </p:cNvSpPr>
          <p:nvPr>
            <p:ph type="body" idx="1"/>
          </p:nvPr>
        </p:nvSpPr>
        <p:spPr>
          <a:xfrm>
            <a:off x="1792288" y="4025503"/>
            <a:ext cx="5486399" cy="603599"/>
          </a:xfrm>
          <a:prstGeom prst="rect">
            <a:avLst/>
          </a:prstGeom>
        </p:spPr>
        <p:txBody>
          <a:bodyPr lIns="91425" tIns="91425" rIns="91425" bIns="91425" anchor="ctr" anchorCtr="0"/>
          <a:lstStyle>
            <a:lvl1pPr algn="ctr">
              <a:spcBef>
                <a:spcPts val="0"/>
              </a:spcBef>
              <a:buSzPct val="100000"/>
              <a:buNone/>
              <a:defRPr sz="2400"/>
            </a:lvl1pPr>
          </a:lstStyle>
          <a:p>
            <a:endParaRPr/>
          </a:p>
        </p:txBody>
      </p:sp>
      <p:sp>
        <p:nvSpPr>
          <p:cNvPr id="44" name="Shape 4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5"/>
        <p:cNvGrpSpPr/>
        <p:nvPr/>
      </p:nvGrpSpPr>
      <p:grpSpPr>
        <a:xfrm>
          <a:off x="0" y="0"/>
          <a:ext cx="0" cy="0"/>
          <a:chOff x="0" y="0"/>
          <a:chExt cx="0" cy="0"/>
        </a:xfrm>
      </p:grpSpPr>
      <p:sp>
        <p:nvSpPr>
          <p:cNvPr id="46" name="Shape 4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994200"/>
          </a:xfrm>
          <a:prstGeom prst="rect">
            <a:avLst/>
          </a:prstGeom>
          <a:noFill/>
          <a:ln>
            <a:noFill/>
          </a:ln>
        </p:spPr>
        <p:txBody>
          <a:bodyPr lIns="91425" tIns="91425" rIns="91425" bIns="91425" anchor="b" anchorCtr="0"/>
          <a:lstStyle>
            <a:lvl1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95400"/>
            <a:ext cx="8229600" cy="3394500"/>
          </a:xfrm>
          <a:prstGeom prst="rect">
            <a:avLst/>
          </a:prstGeom>
          <a:noFill/>
          <a:ln>
            <a:noFill/>
          </a:ln>
        </p:spPr>
        <p:txBody>
          <a:bodyPr lIns="91425" tIns="91425" rIns="91425" b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2"/>
                </a:solidFill>
                <a:latin typeface="Trebuchet MS"/>
                <a:ea typeface="Trebuchet MS"/>
                <a:cs typeface="Trebuchet MS"/>
                <a:sym typeface="Trebuchet MS"/>
              </a:defRPr>
            </a:lvl1pPr>
          </a:lstStyle>
          <a:p>
            <a:pPr>
              <a:spcBef>
                <a:spcPts val="0"/>
              </a:spcBef>
              <a:buNone/>
            </a:pPr>
            <a:fld id="{00000000-1234-1234-1234-123412341234}" type="slidenum">
              <a:rPr lang="ru"/>
              <a:t>‹#›</a:t>
            </a:fld>
            <a:endParaRPr lang="ru"/>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ctrTitle"/>
          </p:nvPr>
        </p:nvSpPr>
        <p:spPr>
          <a:xfrm>
            <a:off x="969490" y="1140735"/>
            <a:ext cx="7050900" cy="1102500"/>
          </a:xfrm>
          <a:prstGeom prst="rect">
            <a:avLst/>
          </a:prstGeom>
          <a:ln w="9525" cap="flat">
            <a:solidFill>
              <a:srgbClr val="FF0000"/>
            </a:solidFill>
            <a:prstDash val="solid"/>
            <a:round/>
            <a:headEnd type="none" w="med" len="med"/>
            <a:tailEnd type="none" w="med" len="med"/>
          </a:ln>
        </p:spPr>
        <p:txBody>
          <a:bodyPr lIns="91425" tIns="91425" rIns="91425" bIns="91425" anchor="b" anchorCtr="0">
            <a:noAutofit/>
          </a:bodyPr>
          <a:lstStyle/>
          <a:p>
            <a:pPr algn="l">
              <a:spcBef>
                <a:spcPts val="0"/>
              </a:spcBef>
              <a:buNone/>
            </a:pPr>
            <a:r>
              <a:rPr lang="ru"/>
              <a:t>      </a:t>
            </a:r>
            <a:r>
              <a:rPr lang="ru" b="0">
                <a:solidFill>
                  <a:schemeClr val="dk1"/>
                </a:solidFill>
                <a:latin typeface="Courier New"/>
                <a:ea typeface="Courier New"/>
                <a:cs typeface="Courier New"/>
                <a:sym typeface="Courier New"/>
              </a:rPr>
              <a:t>Erich Gerlach</a:t>
            </a:r>
          </a:p>
        </p:txBody>
      </p:sp>
      <p:sp>
        <p:nvSpPr>
          <p:cNvPr id="49" name="Shape 49"/>
          <p:cNvSpPr txBox="1">
            <a:spLocks noGrp="1"/>
          </p:cNvSpPr>
          <p:nvPr>
            <p:ph type="subTitle" idx="1"/>
          </p:nvPr>
        </p:nvSpPr>
        <p:spPr>
          <a:xfrm>
            <a:off x="1082050" y="2423146"/>
            <a:ext cx="7035899" cy="953399"/>
          </a:xfrm>
          <a:prstGeom prst="rect">
            <a:avLst/>
          </a:prstGeom>
        </p:spPr>
        <p:txBody>
          <a:bodyPr lIns="91425" tIns="91425" rIns="91425" bIns="91425" anchor="t" anchorCtr="0">
            <a:noAutofit/>
          </a:bodyPr>
          <a:lstStyle/>
          <a:p>
            <a:pPr algn="l">
              <a:spcBef>
                <a:spcPts val="0"/>
              </a:spcBef>
              <a:buNone/>
            </a:pPr>
            <a:r>
              <a:rPr lang="ru"/>
              <a:t> </a:t>
            </a:r>
            <a:r>
              <a:rPr lang="ru">
                <a:solidFill>
                  <a:schemeClr val="dk1"/>
                </a:solidFill>
                <a:latin typeface="Comic Sans MS"/>
                <a:ea typeface="Comic Sans MS"/>
                <a:cs typeface="Comic Sans MS"/>
                <a:sym typeface="Comic Sans MS"/>
              </a:rPr>
              <a:t>(9. April 1909 in Dresden; 1. Februar 2000)</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a:spcBef>
                <a:spcPts val="0"/>
              </a:spcBef>
              <a:buNone/>
            </a:pPr>
            <a:r>
              <a:rPr lang="ru" dirty="0">
                <a:solidFill>
                  <a:schemeClr val="dk1"/>
                </a:solidFill>
              </a:rPr>
              <a:t>Erich Gerlach -  </a:t>
            </a:r>
            <a:r>
              <a:rPr lang="ru" sz="2400" dirty="0">
                <a:solidFill>
                  <a:schemeClr val="dk1"/>
                </a:solidFill>
              </a:rPr>
              <a:t>deutscher Maler und Grafiker.  Ab 1927 studierte er an der Akademie für Kunstgewerbe in Dresden bei Paul Hermann, Georg Erler und Arthur Drescher.  Von 1931 an arbeitete er mit Otto Griebel als Grafiker am Hygiene-Museum Dresden, 1936 wurde er aus politischen Gründen entlassen. 1974 erhielt er den Kunstpreis der DDR und 1977 den Nationalpreis. </a:t>
            </a:r>
          </a:p>
        </p:txBody>
      </p:sp>
      <p:sp>
        <p:nvSpPr>
          <p:cNvPr id="55" name="Shape 55"/>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lvl="0" rtl="0">
              <a:spcBef>
                <a:spcPts val="0"/>
              </a:spcBef>
              <a:buClr>
                <a:schemeClr val="dk1"/>
              </a:buClr>
              <a:buSzPct val="34375"/>
              <a:buFont typeface="Arial"/>
              <a:buNone/>
            </a:pPr>
            <a:r>
              <a:rPr lang="ru">
                <a:solidFill>
                  <a:schemeClr val="dk1"/>
                </a:solidFill>
              </a:rPr>
              <a:t>Mann: </a:t>
            </a:r>
          </a:p>
          <a:p>
            <a:pPr lvl="0" rtl="0">
              <a:spcBef>
                <a:spcPts val="0"/>
              </a:spcBef>
              <a:buClr>
                <a:schemeClr val="dk1"/>
              </a:buClr>
              <a:buSzPct val="34375"/>
              <a:buFont typeface="Arial"/>
              <a:buNone/>
            </a:pPr>
            <a:r>
              <a:rPr lang="ru">
                <a:solidFill>
                  <a:schemeClr val="dk1"/>
                </a:solidFill>
              </a:rPr>
              <a:t>Nationalpreisträger (DDR)</a:t>
            </a:r>
          </a:p>
          <a:p>
            <a:pPr lvl="0" rtl="0">
              <a:spcBef>
                <a:spcPts val="0"/>
              </a:spcBef>
              <a:buClr>
                <a:schemeClr val="dk1"/>
              </a:buClr>
              <a:buSzPct val="34375"/>
              <a:buFont typeface="Arial"/>
              <a:buNone/>
            </a:pPr>
            <a:r>
              <a:rPr lang="ru">
                <a:solidFill>
                  <a:schemeClr val="dk1"/>
                </a:solidFill>
              </a:rPr>
              <a:t>Künstler (Dresden)</a:t>
            </a:r>
          </a:p>
          <a:p>
            <a:pPr>
              <a:spcBef>
                <a:spcPts val="0"/>
              </a:spcBef>
              <a:buNone/>
            </a:pPr>
            <a:r>
              <a:rPr lang="ru">
                <a:solidFill>
                  <a:schemeClr val="dk1"/>
                </a:solidFill>
              </a:rPr>
              <a:t>Maler (DDR)</a:t>
            </a:r>
          </a:p>
        </p:txBody>
      </p:sp>
      <p:sp>
        <p:nvSpPr>
          <p:cNvPr id="61" name="Shape 61"/>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rtl="0">
              <a:spcBef>
                <a:spcPts val="0"/>
              </a:spcBef>
              <a:buNone/>
            </a:pPr>
            <a:r>
              <a:rPr lang="ru"/>
              <a:t> </a:t>
            </a:r>
            <a:r>
              <a:rPr lang="ru">
                <a:solidFill>
                  <a:schemeClr val="dk1"/>
                </a:solidFill>
              </a:rPr>
              <a:t>Seine Bilder sind sehr streng komponiert und reich an Farben. Seine Werke sind sehr humanistisch. Der Maler sieht mit klugen Augen in das Leben. </a:t>
            </a:r>
          </a:p>
          <a:p>
            <a:pPr rtl="0">
              <a:spcBef>
                <a:spcPts val="0"/>
              </a:spcBef>
              <a:buNone/>
            </a:pPr>
            <a:endParaRPr>
              <a:solidFill>
                <a:schemeClr val="dk1"/>
              </a:solidFill>
            </a:endParaRPr>
          </a:p>
          <a:p>
            <a:pPr>
              <a:spcBef>
                <a:spcPts val="0"/>
              </a:spcBef>
              <a:buNone/>
            </a:pPr>
            <a:endParaRPr>
              <a:solidFill>
                <a:schemeClr val="dk1"/>
              </a:solidFill>
            </a:endParaRPr>
          </a:p>
        </p:txBody>
      </p:sp>
      <p:sp>
        <p:nvSpPr>
          <p:cNvPr id="67" name="Shape 67"/>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lvl="0" rtl="0">
              <a:spcBef>
                <a:spcPts val="0"/>
              </a:spcBef>
              <a:buClr>
                <a:schemeClr val="dk1"/>
              </a:buClr>
              <a:buSzPct val="34375"/>
              <a:buFont typeface="Arial"/>
              <a:buNone/>
            </a:pPr>
            <a:r>
              <a:rPr lang="ru">
                <a:solidFill>
                  <a:schemeClr val="dk1"/>
                </a:solidFill>
              </a:rPr>
              <a:t>Das Bild „Auf der Treppe“ </a:t>
            </a:r>
          </a:p>
          <a:p>
            <a:pPr lvl="0" rtl="0">
              <a:spcBef>
                <a:spcPts val="0"/>
              </a:spcBef>
              <a:buClr>
                <a:schemeClr val="dk1"/>
              </a:buClr>
              <a:buSzPct val="34375"/>
              <a:buFont typeface="Arial"/>
              <a:buNone/>
            </a:pPr>
            <a:r>
              <a:rPr lang="ru">
                <a:solidFill>
                  <a:schemeClr val="dk1"/>
                </a:solidFill>
              </a:rPr>
              <a:t>wurde im Jahre </a:t>
            </a:r>
          </a:p>
          <a:p>
            <a:pPr lvl="0" rtl="0">
              <a:spcBef>
                <a:spcPts val="0"/>
              </a:spcBef>
              <a:buClr>
                <a:schemeClr val="dk1"/>
              </a:buClr>
              <a:buSzPct val="34375"/>
              <a:buFont typeface="Arial"/>
              <a:buNone/>
            </a:pPr>
            <a:r>
              <a:rPr lang="ru">
                <a:solidFill>
                  <a:schemeClr val="dk1"/>
                </a:solidFill>
              </a:rPr>
              <a:t>1974 gemalt. </a:t>
            </a:r>
          </a:p>
          <a:p>
            <a:pPr lvl="0" rtl="0">
              <a:spcBef>
                <a:spcPts val="0"/>
              </a:spcBef>
              <a:buClr>
                <a:schemeClr val="dk1"/>
              </a:buClr>
              <a:buFont typeface="Arial"/>
              <a:buNone/>
            </a:pPr>
            <a:endParaRPr>
              <a:solidFill>
                <a:schemeClr val="dk1"/>
              </a:solidFill>
            </a:endParaRPr>
          </a:p>
          <a:p>
            <a:pPr>
              <a:spcBef>
                <a:spcPts val="0"/>
              </a:spcBef>
              <a:buNone/>
            </a:pPr>
            <a:endParaRPr>
              <a:solidFill>
                <a:schemeClr val="dk1"/>
              </a:solidFill>
            </a:endParaRPr>
          </a:p>
        </p:txBody>
      </p:sp>
      <p:sp>
        <p:nvSpPr>
          <p:cNvPr id="73" name="Shape 73"/>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spcBef>
                <a:spcPts val="0"/>
              </a:spcBef>
              <a:buNone/>
            </a:pPr>
            <a:endParaRPr/>
          </a:p>
        </p:txBody>
      </p:sp>
      <p:pic>
        <p:nvPicPr>
          <p:cNvPr id="74" name="Shape 74"/>
          <p:cNvPicPr preferRelativeResize="0"/>
          <p:nvPr/>
        </p:nvPicPr>
        <p:blipFill>
          <a:blip r:embed="rId3">
            <a:alphaModFix/>
          </a:blip>
          <a:stretch>
            <a:fillRect/>
          </a:stretch>
        </p:blipFill>
        <p:spPr>
          <a:xfrm>
            <a:off x="5386400" y="969300"/>
            <a:ext cx="3390900" cy="390525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rtl="0">
              <a:spcBef>
                <a:spcPts val="0"/>
              </a:spcBef>
              <a:buNone/>
            </a:pPr>
            <a:r>
              <a:rPr lang="ru" sz="1800">
                <a:solidFill>
                  <a:schemeClr val="dk1"/>
                </a:solidFill>
              </a:rPr>
              <a:t>Das Bild ist in schwarz-weiß-Farben. Wir sehen die beiden Hauptfiguren. Das sind ein Junge und ein Mädchen, die die Treppe heraufsteigen.  In den Händen halten sie Mappen mit Projekten. Vielleicht sind Sie Studenten oder Schüler. Uns sehr gut sehen Ihre Gesichter. Sie sind offen. Sie zuversichtlich und voller Kraft. </a:t>
            </a:r>
          </a:p>
          <a:p>
            <a:pPr rtl="0">
              <a:spcBef>
                <a:spcPts val="0"/>
              </a:spcBef>
              <a:buNone/>
            </a:pPr>
            <a:r>
              <a:rPr lang="ru" sz="1800">
                <a:solidFill>
                  <a:schemeClr val="dk1"/>
                </a:solidFill>
              </a:rPr>
              <a:t>Im hintergrund des Bildes sehen wir noch zwei Menschen. Es ist Mann und Frau. Ich denke, es ältere Menschen, die langsam steigen die Treppe hinauf. Sie sind müde. Vielleicht sind Sie ging in ein Geschäft oder für einen Spaziergang. </a:t>
            </a:r>
          </a:p>
          <a:p>
            <a:pPr>
              <a:spcBef>
                <a:spcPts val="0"/>
              </a:spcBef>
              <a:buNone/>
            </a:pPr>
            <a:r>
              <a:rPr lang="ru" sz="1800">
                <a:solidFill>
                  <a:schemeClr val="dk1"/>
                </a:solidFill>
              </a:rPr>
              <a:t>Das Bild ist in der strenge der Komposition mit blasse Farbe. Es ist eine ungewöhnliche Arbeit. Hier können Sie legt jede Situation. Hier gibt es die Harmonie. </a:t>
            </a:r>
          </a:p>
        </p:txBody>
      </p:sp>
      <p:sp>
        <p:nvSpPr>
          <p:cNvPr id="80" name="Shape 80"/>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Экран (16:9)</PresentationFormat>
  <Paragraphs>14</Paragraphs>
  <Slides>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wave</vt:lpstr>
      <vt:lpstr>      Erich Gerlach</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Erich Gerlach</dc:title>
  <dc:creator>505</dc:creator>
  <cp:lastModifiedBy>505</cp:lastModifiedBy>
  <cp:revision>2</cp:revision>
  <dcterms:modified xsi:type="dcterms:W3CDTF">2019-02-11T06:43:05Z</dcterms:modified>
</cp:coreProperties>
</file>