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7"/>
  </p:notesMasterIdLst>
  <p:sldIdLst>
    <p:sldId id="256" r:id="rId2"/>
    <p:sldId id="265" r:id="rId3"/>
    <p:sldId id="266" r:id="rId4"/>
    <p:sldId id="267" r:id="rId5"/>
    <p:sldId id="268" r:id="rId6"/>
    <p:sldId id="269" r:id="rId7"/>
    <p:sldId id="270" r:id="rId8"/>
    <p:sldId id="271" r:id="rId9"/>
    <p:sldId id="272" r:id="rId10"/>
    <p:sldId id="257" r:id="rId11"/>
    <p:sldId id="273" r:id="rId12"/>
    <p:sldId id="258" r:id="rId13"/>
    <p:sldId id="277" r:id="rId14"/>
    <p:sldId id="275" r:id="rId15"/>
    <p:sldId id="274" r:id="rId16"/>
    <p:sldId id="276" r:id="rId17"/>
    <p:sldId id="259" r:id="rId18"/>
    <p:sldId id="260" r:id="rId19"/>
    <p:sldId id="278" r:id="rId20"/>
    <p:sldId id="279" r:id="rId21"/>
    <p:sldId id="280" r:id="rId22"/>
    <p:sldId id="281" r:id="rId23"/>
    <p:sldId id="282" r:id="rId24"/>
    <p:sldId id="263" r:id="rId25"/>
    <p:sldId id="283" r:id="rId2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138" autoAdjust="0"/>
  </p:normalViewPr>
  <p:slideViewPr>
    <p:cSldViewPr>
      <p:cViewPr varScale="1">
        <p:scale>
          <a:sx n="100" d="100"/>
          <a:sy n="100" d="100"/>
        </p:scale>
        <p:origin x="-29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9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3E63B32-B9F7-43EF-9455-3800B99A2C3D}" type="datetimeFigureOut">
              <a:rPr lang="ru-RU"/>
              <a:pPr>
                <a:defRPr/>
              </a:pPr>
              <a:t>24.10.2017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3F35701-5439-45BF-AB69-1C27386A645E}" type="slidenum">
              <a:rPr lang="ru-RU"/>
              <a:pPr>
                <a:defRPr/>
              </a:pPr>
              <a:t>‹#›</a:t>
            </a:fld>
            <a:endParaRPr lang="ru-RU"/>
          </a:p>
        </p:txBody>
      </p:sp>
    </p:spTree>
    <p:extLst>
      <p:ext uri="{BB962C8B-B14F-4D97-AF65-F5344CB8AC3E}">
        <p14:creationId xmlns:p14="http://schemas.microsoft.com/office/powerpoint/2010/main" val="1249953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126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FD1D8C-82B0-4F46-BE37-E66DD1CA8AC6}" type="slidenum">
              <a:rPr lang="ru-RU"/>
              <a:pPr fontAlgn="base">
                <a:spcBef>
                  <a:spcPct val="0"/>
                </a:spcBef>
                <a:spcAft>
                  <a:spcPct val="0"/>
                </a:spcAft>
              </a:pPr>
              <a:t>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13"/>
          <p:cNvSpPr>
            <a:spLocks noGrp="1"/>
          </p:cNvSpPr>
          <p:nvPr>
            <p:ph type="dt" sz="half" idx="10"/>
          </p:nvPr>
        </p:nvSpPr>
        <p:spPr/>
        <p:txBody>
          <a:bodyPr/>
          <a:lstStyle>
            <a:lvl1pPr>
              <a:defRPr/>
            </a:lvl1pPr>
          </a:lstStyle>
          <a:p>
            <a:pPr>
              <a:defRPr/>
            </a:pPr>
            <a:fld id="{3C8D8A84-725A-43B5-AEB2-6B346B9F07AF}" type="datetimeFigureOut">
              <a:rPr lang="ru-RU"/>
              <a:pPr>
                <a:defRPr/>
              </a:pPr>
              <a:t>24.10.2017</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B1C74E9D-D318-4E4D-B428-F45BDFD814D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9FBEB050-17FF-40E6-AFB1-2E7A8EF11FDD}" type="datetimeFigureOut">
              <a:rPr lang="ru-RU"/>
              <a:pPr>
                <a:defRPr/>
              </a:pPr>
              <a:t>24.10.2017</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91173BBE-8C44-4221-ADE2-21D01823DD8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1C4AD3A8-AEF3-42E3-8ADE-A0E43C212BF3}" type="datetimeFigureOut">
              <a:rPr lang="ru-RU"/>
              <a:pPr>
                <a:defRPr/>
              </a:pPr>
              <a:t>24.10.2017</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537EC55B-45E0-46CF-B213-84C0C892EE8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28B757D0-EF7D-4497-ABF7-8651FFCF718D}" type="datetimeFigureOut">
              <a:rPr lang="ru-RU"/>
              <a:pPr>
                <a:defRPr/>
              </a:pPr>
              <a:t>24.10.2017</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4E8C0C3F-3973-4DCB-970B-E8F9B8BB8F4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767A573F-E460-4318-965C-698420302827}" type="datetimeFigureOut">
              <a:rPr lang="ru-RU"/>
              <a:pPr>
                <a:defRPr/>
              </a:pPr>
              <a:t>24.10.2017</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24371059-1235-4A71-A62D-75DC9EE3062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7BE9C007-FA35-48BB-B881-1DEDD897070A}" type="datetimeFigureOut">
              <a:rPr lang="ru-RU"/>
              <a:pPr>
                <a:defRPr/>
              </a:pPr>
              <a:t>24.10.2017</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6C42CFA1-11F4-46C8-80C3-E6B6C1F5DB9F}"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12A012AA-BA67-4BDA-8280-2ABE2DBD6D5A}" type="datetimeFigureOut">
              <a:rPr lang="ru-RU"/>
              <a:pPr>
                <a:defRPr/>
              </a:pPr>
              <a:t>24.10.2017</a:t>
            </a:fld>
            <a:endParaRPr lang="ru-RU"/>
          </a:p>
        </p:txBody>
      </p:sp>
      <p:sp>
        <p:nvSpPr>
          <p:cNvPr id="8" name="Нижний колонтитул 2"/>
          <p:cNvSpPr>
            <a:spLocks noGrp="1"/>
          </p:cNvSpPr>
          <p:nvPr>
            <p:ph type="ftr" sz="quarter" idx="11"/>
          </p:nvPr>
        </p:nvSpPr>
        <p:spPr/>
        <p:txBody>
          <a:bodyPr/>
          <a:lstStyle>
            <a:lvl1pPr>
              <a:defRPr/>
            </a:lvl1pPr>
          </a:lstStyle>
          <a:p>
            <a:pPr>
              <a:defRPr/>
            </a:pPr>
            <a:endParaRPr lang="ru-RU"/>
          </a:p>
        </p:txBody>
      </p:sp>
      <p:sp>
        <p:nvSpPr>
          <p:cNvPr id="9" name="Номер слайда 22"/>
          <p:cNvSpPr>
            <a:spLocks noGrp="1"/>
          </p:cNvSpPr>
          <p:nvPr>
            <p:ph type="sldNum" sz="quarter" idx="12"/>
          </p:nvPr>
        </p:nvSpPr>
        <p:spPr/>
        <p:txBody>
          <a:bodyPr/>
          <a:lstStyle>
            <a:lvl1pPr>
              <a:defRPr/>
            </a:lvl1pPr>
          </a:lstStyle>
          <a:p>
            <a:pPr>
              <a:defRPr/>
            </a:pPr>
            <a:fld id="{B0117782-0796-4D9F-86BD-5D85DF1F72A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3374FCCB-84E4-4B1F-9377-42EDF6795F9C}" type="datetimeFigureOut">
              <a:rPr lang="ru-RU"/>
              <a:pPr>
                <a:defRPr/>
              </a:pPr>
              <a:t>24.10.2017</a:t>
            </a:fld>
            <a:endParaRPr lang="ru-RU"/>
          </a:p>
        </p:txBody>
      </p:sp>
      <p:sp>
        <p:nvSpPr>
          <p:cNvPr id="4" name="Нижний колонтитул 2"/>
          <p:cNvSpPr>
            <a:spLocks noGrp="1"/>
          </p:cNvSpPr>
          <p:nvPr>
            <p:ph type="ftr" sz="quarter" idx="11"/>
          </p:nvPr>
        </p:nvSpPr>
        <p:spPr/>
        <p:txBody>
          <a:bodyPr/>
          <a:lstStyle>
            <a:lvl1pPr>
              <a:defRPr/>
            </a:lvl1pPr>
          </a:lstStyle>
          <a:p>
            <a:pPr>
              <a:defRPr/>
            </a:pPr>
            <a:endParaRPr lang="ru-RU"/>
          </a:p>
        </p:txBody>
      </p:sp>
      <p:sp>
        <p:nvSpPr>
          <p:cNvPr id="5" name="Номер слайда 22"/>
          <p:cNvSpPr>
            <a:spLocks noGrp="1"/>
          </p:cNvSpPr>
          <p:nvPr>
            <p:ph type="sldNum" sz="quarter" idx="12"/>
          </p:nvPr>
        </p:nvSpPr>
        <p:spPr/>
        <p:txBody>
          <a:bodyPr/>
          <a:lstStyle>
            <a:lvl1pPr>
              <a:defRPr/>
            </a:lvl1pPr>
          </a:lstStyle>
          <a:p>
            <a:pPr>
              <a:defRPr/>
            </a:pPr>
            <a:fld id="{34D9EE4C-8B5B-44AB-857D-9F18F84028A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A488CCDA-3C1B-4574-8B3E-5BD5BA6C0AAD}" type="datetimeFigureOut">
              <a:rPr lang="ru-RU"/>
              <a:pPr>
                <a:defRPr/>
              </a:pPr>
              <a:t>24.10.2017</a:t>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22"/>
          <p:cNvSpPr>
            <a:spLocks noGrp="1"/>
          </p:cNvSpPr>
          <p:nvPr>
            <p:ph type="sldNum" sz="quarter" idx="12"/>
          </p:nvPr>
        </p:nvSpPr>
        <p:spPr/>
        <p:txBody>
          <a:bodyPr/>
          <a:lstStyle>
            <a:lvl1pPr>
              <a:defRPr/>
            </a:lvl1pPr>
          </a:lstStyle>
          <a:p>
            <a:pPr>
              <a:defRPr/>
            </a:pPr>
            <a:fld id="{829338FB-9314-4A06-AD5D-7BC85593CC07}"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AD3EDC64-1ED9-444D-B520-0A7AE6D96506}" type="datetimeFigureOut">
              <a:rPr lang="ru-RU"/>
              <a:pPr>
                <a:defRPr/>
              </a:pPr>
              <a:t>24.10.2017</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700D0832-2D7C-462E-BDC8-40556E926FF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55889F2D-5745-4C35-B230-E84219A3C990}" type="datetimeFigureOut">
              <a:rPr lang="ru-RU"/>
              <a:pPr>
                <a:defRPr/>
              </a:pPr>
              <a:t>24.10.2017</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CEDDB024-C3EA-4756-BF83-68EC5EE1DE3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smtClean="0"/>
              <a:t>Образец заголовка</a:t>
            </a:r>
            <a:endParaRPr lang="en-US"/>
          </a:p>
        </p:txBody>
      </p:sp>
      <p:sp>
        <p:nvSpPr>
          <p:cNvPr id="1027" name="Текст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B3BB3BA-31D9-4667-B7B6-0CE607B33CAB}" type="datetimeFigureOut">
              <a:rPr lang="ru-RU"/>
              <a:pPr>
                <a:defRPr/>
              </a:pPr>
              <a:t>24.10.2017</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875EB1A5-D4D7-40EE-AA8E-E314CA379E7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Arial" charset="0"/>
        </a:defRPr>
      </a:lvl2pPr>
      <a:lvl3pPr algn="ctr" rtl="0" fontAlgn="base">
        <a:spcBef>
          <a:spcPct val="0"/>
        </a:spcBef>
        <a:spcAft>
          <a:spcPct val="0"/>
        </a:spcAft>
        <a:defRPr sz="4100" b="1">
          <a:solidFill>
            <a:schemeClr val="tx1"/>
          </a:solidFill>
          <a:latin typeface="Arial" charset="0"/>
        </a:defRPr>
      </a:lvl3pPr>
      <a:lvl4pPr algn="ctr" rtl="0" fontAlgn="base">
        <a:spcBef>
          <a:spcPct val="0"/>
        </a:spcBef>
        <a:spcAft>
          <a:spcPct val="0"/>
        </a:spcAft>
        <a:defRPr sz="4100" b="1">
          <a:solidFill>
            <a:schemeClr val="tx1"/>
          </a:solidFill>
          <a:latin typeface="Arial" charset="0"/>
        </a:defRPr>
      </a:lvl4pPr>
      <a:lvl5pPr algn="ctr" rtl="0" fontAlgn="base">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p:titleStyle>
    <p:bodyStyle>
      <a:lvl1pPr marL="547688" indent="-411163" algn="l" rtl="0" fontAlgn="base">
        <a:spcBef>
          <a:spcPct val="20000"/>
        </a:spcBef>
        <a:spcAft>
          <a:spcPct val="0"/>
        </a:spcAft>
        <a:buClr>
          <a:srgbClr val="000000"/>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60.jpeg"/><Relationship Id="rId7" Type="http://schemas.openxmlformats.org/officeDocument/2006/relationships/image" Target="../media/image52.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3.jpeg"/><Relationship Id="rId7" Type="http://schemas.openxmlformats.org/officeDocument/2006/relationships/image" Target="../media/image9.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я\Desktop\школа\География\проблемы мирового океана\014_Space_bestwall.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1643042" y="214290"/>
            <a:ext cx="6375720"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ru-RU" sz="40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1">
                      <a:satMod val="175000"/>
                      <a:alpha val="40000"/>
                    </a:schemeClr>
                  </a:glow>
                  <a:outerShdw blurRad="50800" dist="39000" dir="5460000" algn="tl">
                    <a:srgbClr val="000000">
                      <a:alpha val="38000"/>
                    </a:srgbClr>
                  </a:outerShdw>
                </a:effectLst>
                <a:latin typeface="+mn-lt"/>
                <a:cs typeface="+mn-cs"/>
              </a:rPr>
              <a:t>Проблемы мирового океана</a:t>
            </a:r>
          </a:p>
        </p:txBody>
      </p:sp>
    </p:spTree>
  </p:cSld>
  <p:clrMapOvr>
    <a:masterClrMapping/>
  </p:clrMapOvr>
  <mc:AlternateContent xmlns:mc="http://schemas.openxmlformats.org/markup-compatibility/2006">
    <mc:Choice xmlns:p14="http://schemas.microsoft.com/office/powerpoint/2010/main" Requires="p14">
      <p:transition spd="slow" p14:dur="4000" advTm="689">
        <p14:vortex dir="r"/>
      </p:transition>
    </mc:Choice>
    <mc:Fallback>
      <p:transition spd="slow" advTm="689">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C:\Users\Аня\Desktop\школа\География\проблемы мирового океана\ice-cap.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Заголовок 5"/>
          <p:cNvSpPr>
            <a:spLocks noGrp="1"/>
          </p:cNvSpPr>
          <p:nvPr>
            <p:ph type="title"/>
          </p:nvPr>
        </p:nvSpPr>
        <p:spPr>
          <a:xfrm>
            <a:off x="500034" y="357166"/>
            <a:ext cx="8229600" cy="714356"/>
          </a:xfrm>
          <a:effectLst>
            <a:outerShdw blurRad="50800" dist="38100" dir="8100000" algn="tr" rotWithShape="0">
              <a:prstClr val="black">
                <a:alpha val="40000"/>
              </a:prstClr>
            </a:outerShdw>
          </a:effectLst>
        </p:spPr>
        <p:txBody>
          <a:bodyPr>
            <a:normAutofit fontScale="9000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auto">
              <a:spcAft>
                <a:spcPts val="0"/>
              </a:spcAft>
              <a:defRPr/>
            </a:pPr>
            <a:r>
              <a:rPr lang="ru-RU" sz="4000" b="0" dirty="0" smtClean="0"/>
              <a:t>ПРОБЛЕМЫ МИРОВОГО ОКЕАНА </a:t>
            </a:r>
            <a:r>
              <a:rPr lang="ru-RU"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r>
            <a:br>
              <a:rPr lang="ru-RU"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endParaRPr lang="ru-RU"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3077" name="Прямоугольник 6"/>
          <p:cNvSpPr>
            <a:spLocks noChangeArrowheads="1"/>
          </p:cNvSpPr>
          <p:nvPr/>
        </p:nvSpPr>
        <p:spPr bwMode="auto">
          <a:xfrm>
            <a:off x="2967038" y="3244850"/>
            <a:ext cx="184150" cy="368300"/>
          </a:xfrm>
          <a:prstGeom prst="rect">
            <a:avLst/>
          </a:prstGeom>
          <a:noFill/>
          <a:ln w="9525">
            <a:noFill/>
            <a:miter lim="800000"/>
            <a:headEnd/>
            <a:tailEnd/>
          </a:ln>
        </p:spPr>
        <p:txBody>
          <a:bodyPr wrap="none">
            <a:spAutoFit/>
          </a:bodyPr>
          <a:lstStyle/>
          <a:p>
            <a:endParaRPr lang="ru-RU" b="1">
              <a:solidFill>
                <a:srgbClr val="FF0000"/>
              </a:solidFill>
              <a:latin typeface="Times New Roman" pitchFamily="18" charset="0"/>
            </a:endParaRPr>
          </a:p>
        </p:txBody>
      </p:sp>
      <p:sp>
        <p:nvSpPr>
          <p:cNvPr id="9" name="Прямоугольник 8"/>
          <p:cNvSpPr/>
          <p:nvPr/>
        </p:nvSpPr>
        <p:spPr>
          <a:xfrm>
            <a:off x="0" y="1214422"/>
            <a:ext cx="4572000" cy="1169551"/>
          </a:xfrm>
          <a:prstGeom prst="rect">
            <a:avLst/>
          </a:prstGeom>
        </p:spPr>
        <p:txBody>
          <a:bodyPr>
            <a:spAutoFit/>
          </a:bodyPr>
          <a:lstStyle/>
          <a:p>
            <a:pPr algn="ctr"/>
            <a:r>
              <a:rPr lang="ru-RU" sz="1400" dirty="0" smtClean="0"/>
              <a:t>Человек - дитя Природы, вся его жизнь проходит по её законам и правилам, но при этом нельзя не отметить всё увеличивающееся негативное воздействие хозяйственной деятельности на окружающую среду. </a:t>
            </a:r>
          </a:p>
        </p:txBody>
      </p:sp>
      <p:pic>
        <p:nvPicPr>
          <p:cNvPr id="8195" name="Picture 3" descr="C:\Users\Аня\Documents\Schule\Geografie\проблемы мирового океана\картинки\cunami.jpg"/>
          <p:cNvPicPr>
            <a:picLocks noChangeAspect="1" noChangeArrowheads="1"/>
          </p:cNvPicPr>
          <p:nvPr/>
        </p:nvPicPr>
        <p:blipFill>
          <a:blip r:embed="rId3"/>
          <a:srcRect/>
          <a:stretch>
            <a:fillRect/>
          </a:stretch>
        </p:blipFill>
        <p:spPr bwMode="auto">
          <a:xfrm>
            <a:off x="4429124" y="714356"/>
            <a:ext cx="4714876" cy="2071702"/>
          </a:xfrm>
          <a:prstGeom prst="rect">
            <a:avLst/>
          </a:prstGeom>
          <a:ln>
            <a:noFill/>
          </a:ln>
          <a:effectLst>
            <a:softEdge rad="112500"/>
          </a:effectLst>
        </p:spPr>
      </p:pic>
      <p:sp>
        <p:nvSpPr>
          <p:cNvPr id="11" name="Прямоугольник 10"/>
          <p:cNvSpPr/>
          <p:nvPr/>
        </p:nvSpPr>
        <p:spPr>
          <a:xfrm>
            <a:off x="0" y="2928934"/>
            <a:ext cx="9144000" cy="954107"/>
          </a:xfrm>
          <a:prstGeom prst="rect">
            <a:avLst/>
          </a:prstGeom>
        </p:spPr>
        <p:txBody>
          <a:bodyPr wrap="square">
            <a:spAutoFit/>
          </a:bodyPr>
          <a:lstStyle/>
          <a:p>
            <a:r>
              <a:rPr lang="ru-RU" sz="1400" dirty="0" smtClean="0"/>
              <a:t>Морские воды загрязняются в результате захоронения различных отходов, выброса мусора и нечистот с кораблей, к сожалению, частых аварий. В Тихий океан ежегодно сбрасывается около 9 млн. т отходов, в воды Атлантики - свыше 30 млн. т. Океаны и моря загрязняются такими вредными для них веществами, как нефть, тяжелые металлы, пестициды, радиоизотопы. </a:t>
            </a:r>
          </a:p>
        </p:txBody>
      </p:sp>
      <p:pic>
        <p:nvPicPr>
          <p:cNvPr id="8196" name="Picture 4" descr="C:\Users\Аня\Documents\Schule\Geografie\проблемы мирового океана\картинки\alaskadump-450076-001-sw.jpg"/>
          <p:cNvPicPr>
            <a:picLocks noChangeAspect="1" noChangeArrowheads="1"/>
          </p:cNvPicPr>
          <p:nvPr/>
        </p:nvPicPr>
        <p:blipFill>
          <a:blip r:embed="rId4"/>
          <a:srcRect t="33333" b="7843"/>
          <a:stretch>
            <a:fillRect/>
          </a:stretch>
        </p:blipFill>
        <p:spPr bwMode="auto">
          <a:xfrm>
            <a:off x="2071670" y="3929066"/>
            <a:ext cx="5500726" cy="2426791"/>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4000" advTm="703">
        <p14:vortex dir="r"/>
      </p:transition>
    </mc:Choice>
    <mc:Fallback>
      <p:transition spd="slow" advTm="703">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Аня\Documents\Schule\Geografie\проблемы мирового океана\низ\Ocean1.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pic>
        <p:nvPicPr>
          <p:cNvPr id="9218" name="Picture 2" descr="C:\Users\Аня\Documents\Schule\Geografie\проблемы мирового океана\картинки\1299583274_manilla-phillipines.jpg"/>
          <p:cNvPicPr>
            <a:picLocks noChangeAspect="1" noChangeArrowheads="1"/>
          </p:cNvPicPr>
          <p:nvPr/>
        </p:nvPicPr>
        <p:blipFill>
          <a:blip r:embed="rId3"/>
          <a:srcRect/>
          <a:stretch>
            <a:fillRect/>
          </a:stretch>
        </p:blipFill>
        <p:spPr bwMode="auto">
          <a:xfrm rot="21192556">
            <a:off x="313247" y="350176"/>
            <a:ext cx="2952771" cy="2214578"/>
          </a:xfrm>
          <a:prstGeom prst="rect">
            <a:avLst/>
          </a:prstGeom>
          <a:ln>
            <a:noFill/>
          </a:ln>
          <a:effectLst>
            <a:softEdge rad="112500"/>
          </a:effectLst>
        </p:spPr>
      </p:pic>
      <p:sp>
        <p:nvSpPr>
          <p:cNvPr id="5" name="Прямоугольник 4"/>
          <p:cNvSpPr/>
          <p:nvPr/>
        </p:nvSpPr>
        <p:spPr>
          <a:xfrm>
            <a:off x="3786182" y="214290"/>
            <a:ext cx="4572000" cy="2246769"/>
          </a:xfrm>
          <a:prstGeom prst="rect">
            <a:avLst/>
          </a:prstGeom>
        </p:spPr>
        <p:txBody>
          <a:bodyPr>
            <a:spAutoFit/>
          </a:bodyPr>
          <a:lstStyle/>
          <a:p>
            <a:r>
              <a:rPr lang="ru-RU" sz="1400" dirty="0" smtClean="0"/>
              <a:t>Степень загрязненности постоянно растет. Способности воды к самоочищению порой оказывается недостаточной, чтобы справиться с постоянно увеличивающимся количеством сбрасываемых отходов. Под влиянием течений загрязнения перемешиваются и очень быстро распространяются, оказывая вредное воздействие на зоны, богатые животными и растительностью, нанося серьезный ущерб состоянию морских экосистем. Человечество губит само себя.</a:t>
            </a:r>
          </a:p>
        </p:txBody>
      </p:sp>
      <p:pic>
        <p:nvPicPr>
          <p:cNvPr id="6" name="Picture 9" descr="D:\Сашулько  aka  Frensis ^__^\20100609071422327.jpg"/>
          <p:cNvPicPr>
            <a:picLocks noChangeAspect="1" noChangeArrowheads="1"/>
          </p:cNvPicPr>
          <p:nvPr/>
        </p:nvPicPr>
        <p:blipFill>
          <a:blip r:embed="rId4" cstate="print"/>
          <a:srcRect/>
          <a:stretch>
            <a:fillRect/>
          </a:stretch>
        </p:blipFill>
        <p:spPr bwMode="auto">
          <a:xfrm rot="638980">
            <a:off x="4759376" y="2788314"/>
            <a:ext cx="4156380" cy="2857520"/>
          </a:xfrm>
          <a:prstGeom prst="rect">
            <a:avLst/>
          </a:prstGeom>
          <a:ln>
            <a:noFill/>
          </a:ln>
          <a:effectLst>
            <a:softEdge rad="112500"/>
          </a:effectLst>
        </p:spPr>
      </p:pic>
      <p:sp>
        <p:nvSpPr>
          <p:cNvPr id="7" name="Прямоугольник 6"/>
          <p:cNvSpPr/>
          <p:nvPr/>
        </p:nvSpPr>
        <p:spPr>
          <a:xfrm rot="21258852">
            <a:off x="36017" y="2581564"/>
            <a:ext cx="4572000" cy="954107"/>
          </a:xfrm>
          <a:prstGeom prst="rect">
            <a:avLst/>
          </a:prstGeom>
        </p:spPr>
        <p:txBody>
          <a:bodyPr>
            <a:spAutoFit/>
          </a:bodyPr>
          <a:lstStyle/>
          <a:p>
            <a:r>
              <a:rPr lang="ru-RU" sz="1400" dirty="0" smtClean="0"/>
              <a:t>К числу наиболее вредных химических загрязнений относятся нефть и нефтепродукты. Ежегодно в океан попадает более 10 млн. т нефти. Загрязняют поверхность танкеры, утечка сырья при бурении.</a:t>
            </a:r>
          </a:p>
        </p:txBody>
      </p:sp>
      <p:pic>
        <p:nvPicPr>
          <p:cNvPr id="8" name="Picture 5" descr="D:\Сашулько  aka  Frensis ^__^\1979_3_big.jpg"/>
          <p:cNvPicPr>
            <a:picLocks noChangeAspect="1" noChangeArrowheads="1"/>
          </p:cNvPicPr>
          <p:nvPr/>
        </p:nvPicPr>
        <p:blipFill>
          <a:blip r:embed="rId5" cstate="print"/>
          <a:srcRect/>
          <a:stretch>
            <a:fillRect/>
          </a:stretch>
        </p:blipFill>
        <p:spPr bwMode="auto">
          <a:xfrm rot="21280010">
            <a:off x="348846" y="3547781"/>
            <a:ext cx="4529528" cy="3106442"/>
          </a:xfrm>
          <a:prstGeom prst="rect">
            <a:avLst/>
          </a:prstGeom>
          <a:ln>
            <a:noFill/>
          </a:ln>
          <a:effectLst>
            <a:softEdge rad="112500"/>
          </a:effectLst>
        </p:spPr>
      </p:pic>
    </p:spTree>
  </p:cSld>
  <p:clrMapOvr>
    <a:masterClrMapping/>
  </p:clrMapOvr>
  <p:transition spd="slow" advTm="1060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anim calcmode="lin" valueType="num">
                                      <p:cBhvr>
                                        <p:cTn id="8" dur="5000" fill="hold"/>
                                        <p:tgtEl>
                                          <p:spTgt spid="6"/>
                                        </p:tgtEl>
                                        <p:attrNameLst>
                                          <p:attrName>ppt_x</p:attrName>
                                        </p:attrNameLst>
                                      </p:cBhvr>
                                      <p:tavLst>
                                        <p:tav tm="0">
                                          <p:val>
                                            <p:strVal val="#ppt_x"/>
                                          </p:val>
                                        </p:tav>
                                        <p:tav tm="100000">
                                          <p:val>
                                            <p:strVal val="#ppt_x"/>
                                          </p:val>
                                        </p:tav>
                                      </p:tavLst>
                                    </p:anim>
                                    <p:anim calcmode="lin" valueType="num">
                                      <p:cBhvr>
                                        <p:cTn id="9" dur="5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21"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4)">
                                      <p:cBhvr>
                                        <p:cTn id="13"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ня\Desktop\школа\География\проблемы мирового океана\007r58zqНГ67.jpg"/>
          <p:cNvPicPr>
            <a:picLocks noChangeAspect="1" noChangeArrowheads="1"/>
          </p:cNvPicPr>
          <p:nvPr/>
        </p:nvPicPr>
        <p:blipFill>
          <a:blip r:embed="rId2"/>
          <a:srcRect r="9375"/>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714348" y="-214338"/>
            <a:ext cx="8229600" cy="1828800"/>
          </a:xfrm>
        </p:spPr>
        <p:txBody>
          <a:bodyPr>
            <a:normAutofit fontScale="90000"/>
          </a:bodyPr>
          <a:lstStyle/>
          <a:p>
            <a:pPr fontAlgn="auto">
              <a:spcAft>
                <a:spcPts val="0"/>
              </a:spcAft>
              <a:defRPr/>
            </a:pPr>
            <a:r>
              <a:rPr lang="ru-RU" sz="5300" cap="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Нефть и нефтепродукты</a:t>
            </a:r>
            <a:r>
              <a:rPr lang="ru-RU" dirty="0" smtClean="0"/>
              <a:t/>
            </a:r>
            <a:br>
              <a:rPr lang="ru-RU" dirty="0" smtClean="0"/>
            </a:br>
            <a:endParaRPr lang="ru-RU" dirty="0"/>
          </a:p>
        </p:txBody>
      </p:sp>
      <p:pic>
        <p:nvPicPr>
          <p:cNvPr id="4100" name="Picture 3" descr="C:\Users\Аня\Desktop\школа\География\проблемы мирового океана\1305345438_12.gif"/>
          <p:cNvPicPr>
            <a:picLocks noChangeAspect="1" noChangeArrowheads="1"/>
          </p:cNvPicPr>
          <p:nvPr/>
        </p:nvPicPr>
        <p:blipFill>
          <a:blip r:embed="rId3"/>
          <a:srcRect/>
          <a:stretch>
            <a:fillRect/>
          </a:stretch>
        </p:blipFill>
        <p:spPr bwMode="auto">
          <a:xfrm>
            <a:off x="5102225" y="3786188"/>
            <a:ext cx="4041775" cy="3071812"/>
          </a:xfrm>
          <a:prstGeom prst="rect">
            <a:avLst/>
          </a:prstGeom>
          <a:noFill/>
          <a:ln w="9525">
            <a:noFill/>
            <a:miter lim="800000"/>
            <a:headEnd/>
            <a:tailEnd/>
          </a:ln>
        </p:spPr>
      </p:pic>
      <p:pic>
        <p:nvPicPr>
          <p:cNvPr id="3076" name="Picture 4" descr="C:\Users\Аня\Desktop\школа\География\проблемы мирового океана\zagrjaznenie okeana neftju.jpg"/>
          <p:cNvPicPr>
            <a:picLocks noChangeAspect="1" noChangeArrowheads="1"/>
          </p:cNvPicPr>
          <p:nvPr/>
        </p:nvPicPr>
        <p:blipFill>
          <a:blip r:embed="rId4"/>
          <a:srcRect/>
          <a:stretch>
            <a:fillRect/>
          </a:stretch>
        </p:blipFill>
        <p:spPr bwMode="auto">
          <a:xfrm>
            <a:off x="2214546" y="2214554"/>
            <a:ext cx="2774012" cy="1785950"/>
          </a:xfrm>
          <a:prstGeom prst="rect">
            <a:avLst/>
          </a:prstGeom>
          <a:ln>
            <a:noFill/>
          </a:ln>
          <a:effectLst>
            <a:softEdge rad="112500"/>
          </a:effectLst>
        </p:spPr>
      </p:pic>
      <p:pic>
        <p:nvPicPr>
          <p:cNvPr id="3077" name="Picture 5" descr="C:\Users\Аня\Desktop\школа\География\проблемы мирового океана\image017.jpg"/>
          <p:cNvPicPr>
            <a:picLocks noChangeAspect="1" noChangeArrowheads="1"/>
          </p:cNvPicPr>
          <p:nvPr/>
        </p:nvPicPr>
        <p:blipFill>
          <a:blip r:embed="rId5"/>
          <a:srcRect/>
          <a:stretch>
            <a:fillRect/>
          </a:stretch>
        </p:blipFill>
        <p:spPr bwMode="auto">
          <a:xfrm>
            <a:off x="0" y="928670"/>
            <a:ext cx="3431194" cy="2214578"/>
          </a:xfrm>
          <a:prstGeom prst="rect">
            <a:avLst/>
          </a:prstGeom>
          <a:ln>
            <a:noFill/>
          </a:ln>
          <a:effectLst>
            <a:softEdge rad="112500"/>
          </a:effectLst>
        </p:spPr>
      </p:pic>
      <p:sp>
        <p:nvSpPr>
          <p:cNvPr id="4103" name="Прямоугольник 8"/>
          <p:cNvSpPr>
            <a:spLocks noChangeArrowheads="1"/>
          </p:cNvSpPr>
          <p:nvPr/>
        </p:nvSpPr>
        <p:spPr bwMode="auto">
          <a:xfrm>
            <a:off x="3500438" y="1143000"/>
            <a:ext cx="5286375" cy="1200150"/>
          </a:xfrm>
          <a:prstGeom prst="rect">
            <a:avLst/>
          </a:prstGeom>
          <a:noFill/>
          <a:ln w="9525">
            <a:noFill/>
            <a:miter lim="800000"/>
            <a:headEnd/>
            <a:tailEnd/>
          </a:ln>
        </p:spPr>
        <p:txBody>
          <a:bodyPr>
            <a:spAutoFit/>
          </a:bodyPr>
          <a:lstStyle/>
          <a:p>
            <a:r>
              <a:rPr lang="ru-RU" i="1" dirty="0">
                <a:latin typeface="Times New Roman" pitchFamily="18" charset="0"/>
              </a:rPr>
              <a:t>По подсчетам в Мировой океан ежегодно попадает 6-15 млн. т нефти и нефтепродуктов. Здесь прежде всего необходимо отметить потери, связанные с ее </a:t>
            </a:r>
            <a:r>
              <a:rPr lang="ru-RU" i="1" u="sng" dirty="0">
                <a:latin typeface="Times New Roman" pitchFamily="18" charset="0"/>
              </a:rPr>
              <a:t>транспортировкой танкерами</a:t>
            </a:r>
            <a:r>
              <a:rPr lang="ru-RU" i="1" dirty="0">
                <a:latin typeface="Times New Roman" pitchFamily="18" charset="0"/>
              </a:rPr>
              <a:t>. </a:t>
            </a:r>
          </a:p>
        </p:txBody>
      </p:sp>
      <p:pic>
        <p:nvPicPr>
          <p:cNvPr id="4106" name="Picture 7" descr="C:\Users\Аня\Desktop\школа\География\проблемы мирового океана\image001.gif"/>
          <p:cNvPicPr>
            <a:picLocks noChangeAspect="1" noChangeArrowheads="1"/>
          </p:cNvPicPr>
          <p:nvPr/>
        </p:nvPicPr>
        <p:blipFill>
          <a:blip r:embed="rId6"/>
          <a:srcRect l="1503" t="3471" r="2304" b="2777"/>
          <a:stretch>
            <a:fillRect/>
          </a:stretch>
        </p:blipFill>
        <p:spPr bwMode="auto">
          <a:xfrm>
            <a:off x="5143500" y="2000250"/>
            <a:ext cx="3643313" cy="1871663"/>
          </a:xfrm>
          <a:prstGeom prst="rect">
            <a:avLst/>
          </a:prstGeom>
          <a:noFill/>
          <a:ln w="9525">
            <a:noFill/>
            <a:miter lim="800000"/>
            <a:headEnd/>
            <a:tailEnd/>
          </a:ln>
        </p:spPr>
      </p:pic>
      <p:sp>
        <p:nvSpPr>
          <p:cNvPr id="10" name="Прямоугольник 9"/>
          <p:cNvSpPr/>
          <p:nvPr/>
        </p:nvSpPr>
        <p:spPr>
          <a:xfrm>
            <a:off x="285720" y="5000636"/>
            <a:ext cx="4572000" cy="738664"/>
          </a:xfrm>
          <a:prstGeom prst="rect">
            <a:avLst/>
          </a:prstGeom>
        </p:spPr>
        <p:txBody>
          <a:bodyPr>
            <a:spAutoFit/>
          </a:bodyPr>
          <a:lstStyle/>
          <a:p>
            <a:r>
              <a:rPr lang="ru-RU" sz="1400" dirty="0" smtClean="0"/>
              <a:t>Нефть и вода не смешиваются, а в океан случайно или преднамеренно ежегодно сливается несколько миллионов тонн нефтепродуктов.</a:t>
            </a:r>
          </a:p>
        </p:txBody>
      </p:sp>
    </p:spTree>
  </p:cSld>
  <p:clrMapOvr>
    <a:masterClrMapping/>
  </p:clrMapOvr>
  <mc:AlternateContent xmlns:mc="http://schemas.openxmlformats.org/markup-compatibility/2006">
    <mc:Choice xmlns:p14="http://schemas.microsoft.com/office/powerpoint/2010/main" Requires="p14">
      <p:transition spd="slow" p14:dur="1600" advTm="1052">
        <p14:gallery dir="l"/>
      </p:transition>
    </mc:Choice>
    <mc:Fallback>
      <p:transition spd="slow" advTm="1052">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Сашулько  aka  Frensis ^__^\qEg-Kx2Oi3A.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3000" advTm="1035">
        <p14:shred/>
      </p:transition>
    </mc:Choice>
    <mc:Fallback>
      <p:transition spd="slow" advTm="1035">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Сашулько  aka  Frensis ^__^\3255364_20110112070622179.jpg"/>
          <p:cNvPicPr>
            <a:picLocks noChangeAspect="1" noChangeArrowheads="1"/>
          </p:cNvPicPr>
          <p:nvPr/>
        </p:nvPicPr>
        <p:blipFill>
          <a:blip r:embed="rId2" cstate="print">
            <a:lum bright="18000"/>
          </a:blip>
          <a:srcRect/>
          <a:stretch>
            <a:fillRect/>
          </a:stretch>
        </p:blipFill>
        <p:spPr bwMode="auto">
          <a:xfrm>
            <a:off x="1" y="0"/>
            <a:ext cx="9144000" cy="6858000"/>
          </a:xfrm>
          <a:prstGeom prst="rect">
            <a:avLst/>
          </a:prstGeom>
          <a:noFill/>
        </p:spPr>
      </p:pic>
      <p:pic>
        <p:nvPicPr>
          <p:cNvPr id="4099" name="Picture 3" descr="D:\Сашулько  aka  Frensis ^__^\15.jpg"/>
          <p:cNvPicPr>
            <a:picLocks noChangeAspect="1" noChangeArrowheads="1"/>
          </p:cNvPicPr>
          <p:nvPr/>
        </p:nvPicPr>
        <p:blipFill>
          <a:blip r:embed="rId3" cstate="print"/>
          <a:srcRect/>
          <a:stretch>
            <a:fillRect/>
          </a:stretch>
        </p:blipFill>
        <p:spPr bwMode="auto">
          <a:xfrm>
            <a:off x="0" y="642917"/>
            <a:ext cx="9144000" cy="6215083"/>
          </a:xfrm>
          <a:prstGeom prst="rect">
            <a:avLst/>
          </a:prstGeom>
          <a:noFill/>
        </p:spPr>
      </p:pic>
      <p:pic>
        <p:nvPicPr>
          <p:cNvPr id="4104" name="Picture 8" descr="D:\Сашулько  aka  Frensis ^__^\A400B9E5-061F-4DEC-AB56-F9097FC542FE_mw800_s.jpg"/>
          <p:cNvPicPr>
            <a:picLocks noChangeAspect="1" noChangeArrowheads="1"/>
          </p:cNvPicPr>
          <p:nvPr/>
        </p:nvPicPr>
        <p:blipFill>
          <a:blip r:embed="rId4" cstate="print"/>
          <a:srcRect/>
          <a:stretch>
            <a:fillRect/>
          </a:stretch>
        </p:blipFill>
        <p:spPr bwMode="auto">
          <a:xfrm>
            <a:off x="0" y="642917"/>
            <a:ext cx="9144000" cy="6215083"/>
          </a:xfrm>
          <a:prstGeom prst="rect">
            <a:avLst/>
          </a:prstGeom>
          <a:noFill/>
        </p:spPr>
      </p:pic>
      <p:pic>
        <p:nvPicPr>
          <p:cNvPr id="4103" name="Picture 7" descr="D:\Сашулько  aka  Frensis ^__^\neftyannoe-pyatno-meksika-10005.jpg"/>
          <p:cNvPicPr>
            <a:picLocks noChangeAspect="1" noChangeArrowheads="1"/>
          </p:cNvPicPr>
          <p:nvPr/>
        </p:nvPicPr>
        <p:blipFill>
          <a:blip r:embed="rId5" cstate="print"/>
          <a:srcRect/>
          <a:stretch>
            <a:fillRect/>
          </a:stretch>
        </p:blipFill>
        <p:spPr bwMode="auto">
          <a:xfrm>
            <a:off x="0" y="571479"/>
            <a:ext cx="9144000" cy="6286521"/>
          </a:xfrm>
          <a:prstGeom prst="rect">
            <a:avLst/>
          </a:prstGeom>
          <a:noFill/>
        </p:spPr>
      </p:pic>
      <p:pic>
        <p:nvPicPr>
          <p:cNvPr id="4106" name="Picture 10" descr="D:\Сашулько  aka  Frensis ^__^\20100609071348454.jpg"/>
          <p:cNvPicPr>
            <a:picLocks noChangeAspect="1" noChangeArrowheads="1"/>
          </p:cNvPicPr>
          <p:nvPr/>
        </p:nvPicPr>
        <p:blipFill>
          <a:blip r:embed="rId6" cstate="print"/>
          <a:srcRect/>
          <a:stretch>
            <a:fillRect/>
          </a:stretch>
        </p:blipFill>
        <p:spPr bwMode="auto">
          <a:xfrm>
            <a:off x="0" y="571480"/>
            <a:ext cx="9144000" cy="6286520"/>
          </a:xfrm>
          <a:prstGeom prst="rect">
            <a:avLst/>
          </a:prstGeom>
          <a:noFill/>
        </p:spPr>
      </p:pic>
      <p:sp>
        <p:nvSpPr>
          <p:cNvPr id="2" name="TextBox 1"/>
          <p:cNvSpPr txBox="1"/>
          <p:nvPr/>
        </p:nvSpPr>
        <p:spPr>
          <a:xfrm>
            <a:off x="1857356" y="142852"/>
            <a:ext cx="4871077" cy="461665"/>
          </a:xfrm>
          <a:prstGeom prst="rect">
            <a:avLst/>
          </a:prstGeom>
          <a:noFill/>
        </p:spPr>
        <p:txBody>
          <a:bodyPr wrap="none" rtlCol="0" anchor="b">
            <a:spAutoFit/>
          </a:bodyPr>
          <a:lstStyle/>
          <a:p>
            <a:r>
              <a:rPr lang="ru-RU" sz="2400" spc="300" dirty="0" smtClean="0">
                <a:solidFill>
                  <a:srgbClr val="FFFF00"/>
                </a:solidFill>
              </a:rPr>
              <a:t>США: Мексиканский залив</a:t>
            </a:r>
            <a:endParaRPr lang="ru-RU" sz="2400" spc="300" dirty="0">
              <a:solidFill>
                <a:srgbClr val="FFFF00"/>
              </a:solidFill>
            </a:endParaRPr>
          </a:p>
        </p:txBody>
      </p:sp>
      <p:pic>
        <p:nvPicPr>
          <p:cNvPr id="4101" name="Picture 5" descr="D:\Сашулько  aka  Frensis ^__^\1979_3_big.jpg"/>
          <p:cNvPicPr>
            <a:picLocks noChangeAspect="1" noChangeArrowheads="1"/>
          </p:cNvPicPr>
          <p:nvPr/>
        </p:nvPicPr>
        <p:blipFill>
          <a:blip r:embed="rId7" cstate="print"/>
          <a:srcRect/>
          <a:stretch>
            <a:fillRect/>
          </a:stretch>
        </p:blipFill>
        <p:spPr bwMode="auto">
          <a:xfrm>
            <a:off x="-1" y="571480"/>
            <a:ext cx="9166425" cy="6286520"/>
          </a:xfrm>
          <a:prstGeom prst="rect">
            <a:avLst/>
          </a:prstGeom>
          <a:noFill/>
        </p:spPr>
      </p:pic>
      <p:pic>
        <p:nvPicPr>
          <p:cNvPr id="4105" name="Picture 9" descr="D:\Сашулько  aka  Frensis ^__^\20100609071422327.jpg"/>
          <p:cNvPicPr>
            <a:picLocks noChangeAspect="1" noChangeArrowheads="1"/>
          </p:cNvPicPr>
          <p:nvPr/>
        </p:nvPicPr>
        <p:blipFill>
          <a:blip r:embed="rId8" cstate="print"/>
          <a:srcRect/>
          <a:stretch>
            <a:fillRect/>
          </a:stretch>
        </p:blipFill>
        <p:spPr bwMode="auto">
          <a:xfrm>
            <a:off x="0" y="571480"/>
            <a:ext cx="9144000" cy="628652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advTm="15999">
        <p14:flash/>
      </p:transition>
    </mc:Choice>
    <mc:Fallback>
      <p:transition spd="slow" advTm="15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ircle(in)">
                                      <p:cBhvr>
                                        <p:cTn id="7" dur="2000"/>
                                        <p:tgtEl>
                                          <p:spTgt spid="4099"/>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4104"/>
                                        </p:tgtEl>
                                        <p:attrNameLst>
                                          <p:attrName>style.visibility</p:attrName>
                                        </p:attrNameLst>
                                      </p:cBhvr>
                                      <p:to>
                                        <p:strVal val="visible"/>
                                      </p:to>
                                    </p:set>
                                    <p:animEffect transition="in" filter="dissolve">
                                      <p:cBhvr>
                                        <p:cTn id="11" dur="5000"/>
                                        <p:tgtEl>
                                          <p:spTgt spid="4104"/>
                                        </p:tgtEl>
                                      </p:cBhvr>
                                    </p:animEffect>
                                  </p:childTnLst>
                                </p:cTn>
                              </p:par>
                            </p:childTnLst>
                          </p:cTn>
                        </p:par>
                        <p:par>
                          <p:cTn id="12" fill="hold">
                            <p:stCondLst>
                              <p:cond delay="7000"/>
                            </p:stCondLst>
                            <p:childTnLst>
                              <p:par>
                                <p:cTn id="13" presetID="14" presetClass="entr" presetSubtype="10" fill="hold" nodeType="after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randombar(horizontal)">
                                      <p:cBhvr>
                                        <p:cTn id="15" dur="5000"/>
                                        <p:tgtEl>
                                          <p:spTgt spid="4103"/>
                                        </p:tgtEl>
                                      </p:cBhvr>
                                    </p:animEffect>
                                  </p:childTnLst>
                                </p:cTn>
                              </p:par>
                            </p:childTnLst>
                          </p:cTn>
                        </p:par>
                        <p:par>
                          <p:cTn id="16" fill="hold">
                            <p:stCondLst>
                              <p:cond delay="12000"/>
                            </p:stCondLst>
                            <p:childTnLst>
                              <p:par>
                                <p:cTn id="17" presetID="20" presetClass="entr" presetSubtype="0" fill="hold" nodeType="after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wedge">
                                      <p:cBhvr>
                                        <p:cTn id="19" dur="5000"/>
                                        <p:tgtEl>
                                          <p:spTgt spid="4106"/>
                                        </p:tgtEl>
                                      </p:cBhvr>
                                    </p:animEffect>
                                  </p:childTnLst>
                                </p:cTn>
                              </p:par>
                            </p:childTnLst>
                          </p:cTn>
                        </p:par>
                        <p:par>
                          <p:cTn id="20" fill="hold">
                            <p:stCondLst>
                              <p:cond delay="17000"/>
                            </p:stCondLst>
                            <p:childTnLst>
                              <p:par>
                                <p:cTn id="21" presetID="21" presetClass="entr" presetSubtype="4" fill="hold" nodeType="after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wheel(4)">
                                      <p:cBhvr>
                                        <p:cTn id="23" dur="5000"/>
                                        <p:tgtEl>
                                          <p:spTgt spid="4101"/>
                                        </p:tgtEl>
                                      </p:cBhvr>
                                    </p:animEffect>
                                  </p:childTnLst>
                                </p:cTn>
                              </p:par>
                            </p:childTnLst>
                          </p:cTn>
                        </p:par>
                        <p:par>
                          <p:cTn id="24" fill="hold">
                            <p:stCondLst>
                              <p:cond delay="22000"/>
                            </p:stCondLst>
                            <p:childTnLst>
                              <p:par>
                                <p:cTn id="25" presetID="42" presetClass="entr" presetSubtype="0" fill="hold" nodeType="afterEffect">
                                  <p:stCondLst>
                                    <p:cond delay="0"/>
                                  </p:stCondLst>
                                  <p:childTnLst>
                                    <p:set>
                                      <p:cBhvr>
                                        <p:cTn id="26" dur="1" fill="hold">
                                          <p:stCondLst>
                                            <p:cond delay="0"/>
                                          </p:stCondLst>
                                        </p:cTn>
                                        <p:tgtEl>
                                          <p:spTgt spid="4105"/>
                                        </p:tgtEl>
                                        <p:attrNameLst>
                                          <p:attrName>style.visibility</p:attrName>
                                        </p:attrNameLst>
                                      </p:cBhvr>
                                      <p:to>
                                        <p:strVal val="visible"/>
                                      </p:to>
                                    </p:set>
                                    <p:animEffect transition="in" filter="fade">
                                      <p:cBhvr>
                                        <p:cTn id="27" dur="5000"/>
                                        <p:tgtEl>
                                          <p:spTgt spid="4105"/>
                                        </p:tgtEl>
                                      </p:cBhvr>
                                    </p:animEffect>
                                    <p:anim calcmode="lin" valueType="num">
                                      <p:cBhvr>
                                        <p:cTn id="28" dur="5000" fill="hold"/>
                                        <p:tgtEl>
                                          <p:spTgt spid="4105"/>
                                        </p:tgtEl>
                                        <p:attrNameLst>
                                          <p:attrName>ppt_x</p:attrName>
                                        </p:attrNameLst>
                                      </p:cBhvr>
                                      <p:tavLst>
                                        <p:tav tm="0">
                                          <p:val>
                                            <p:strVal val="#ppt_x"/>
                                          </p:val>
                                        </p:tav>
                                        <p:tav tm="100000">
                                          <p:val>
                                            <p:strVal val="#ppt_x"/>
                                          </p:val>
                                        </p:tav>
                                      </p:tavLst>
                                    </p:anim>
                                    <p:anim calcmode="lin" valueType="num">
                                      <p:cBhvr>
                                        <p:cTn id="29" dur="5000" fill="hold"/>
                                        <p:tgtEl>
                                          <p:spTgt spid="4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Аня\Documents\Schule\Geografie\проблемы мирового океана\низ\Ocean1.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Содержимое 2"/>
          <p:cNvSpPr>
            <a:spLocks noGrp="1"/>
          </p:cNvSpPr>
          <p:nvPr>
            <p:ph idx="1"/>
          </p:nvPr>
        </p:nvSpPr>
        <p:spPr>
          <a:xfrm>
            <a:off x="0" y="571480"/>
            <a:ext cx="8872510" cy="1357322"/>
          </a:xfrm>
        </p:spPr>
        <p:txBody>
          <a:bodyPr/>
          <a:lstStyle/>
          <a:p>
            <a:pPr>
              <a:buNone/>
            </a:pPr>
            <a:r>
              <a:rPr lang="ru-RU" sz="1400" dirty="0" smtClean="0">
                <a:latin typeface="Arial" charset="0"/>
                <a:cs typeface="Arial" charset="0"/>
              </a:rPr>
              <a:t>Не меньше чем нефть опасно загрязнение тяжелыми металлами. Французские исследователи</a:t>
            </a:r>
          </a:p>
          <a:p>
            <a:pPr>
              <a:buNone/>
            </a:pPr>
            <a:r>
              <a:rPr lang="ru-RU" sz="1400" dirty="0" smtClean="0">
                <a:latin typeface="Arial" charset="0"/>
                <a:cs typeface="Arial" charset="0"/>
              </a:rPr>
              <a:t>установили, что дно Атлантического океана загрязнено попадающим с суши свинцом на</a:t>
            </a:r>
          </a:p>
          <a:p>
            <a:pPr>
              <a:buNone/>
            </a:pPr>
            <a:r>
              <a:rPr lang="ru-RU" sz="1400" dirty="0" smtClean="0">
                <a:latin typeface="Arial" charset="0"/>
                <a:cs typeface="Arial" charset="0"/>
              </a:rPr>
              <a:t>расстоянии 160 км от берега и на глубине до 1610 м. Более высокая концентрация свинца в</a:t>
            </a:r>
          </a:p>
          <a:p>
            <a:pPr>
              <a:buNone/>
            </a:pPr>
            <a:r>
              <a:rPr lang="ru-RU" sz="1400" dirty="0" smtClean="0">
                <a:latin typeface="Arial" charset="0"/>
                <a:cs typeface="Arial" charset="0"/>
              </a:rPr>
              <a:t>верхнем слое донных отложений, чем в более глубоких слоях, свидетельствуют о том, что это</a:t>
            </a:r>
          </a:p>
          <a:p>
            <a:pPr>
              <a:buNone/>
            </a:pPr>
            <a:r>
              <a:rPr lang="ru-RU" sz="1400" dirty="0" smtClean="0">
                <a:latin typeface="Arial" charset="0"/>
                <a:cs typeface="Arial" charset="0"/>
              </a:rPr>
              <a:t>следствие человеческой деятельности, а не природных процессов.</a:t>
            </a:r>
          </a:p>
        </p:txBody>
      </p:sp>
      <p:sp>
        <p:nvSpPr>
          <p:cNvPr id="5" name="Прямоугольник 4"/>
          <p:cNvSpPr/>
          <p:nvPr/>
        </p:nvSpPr>
        <p:spPr>
          <a:xfrm>
            <a:off x="4572000" y="2071678"/>
            <a:ext cx="4572000" cy="1600438"/>
          </a:xfrm>
          <a:prstGeom prst="rect">
            <a:avLst/>
          </a:prstGeom>
        </p:spPr>
        <p:txBody>
          <a:bodyPr>
            <a:spAutoFit/>
          </a:bodyPr>
          <a:lstStyle/>
          <a:p>
            <a:r>
              <a:rPr lang="ru-RU" sz="1400" dirty="0" smtClean="0"/>
              <a:t>Владельцы химического комбината «</a:t>
            </a:r>
            <a:r>
              <a:rPr lang="ru-RU" sz="1400" dirty="0" err="1" smtClean="0"/>
              <a:t>Тиссо</a:t>
            </a:r>
            <a:r>
              <a:rPr lang="ru-RU" sz="1400" dirty="0" smtClean="0"/>
              <a:t>» в городке </a:t>
            </a:r>
            <a:r>
              <a:rPr lang="ru-RU" sz="1400" dirty="0" err="1" smtClean="0"/>
              <a:t>Минамата</a:t>
            </a:r>
            <a:r>
              <a:rPr lang="ru-RU" sz="1400" dirty="0" smtClean="0"/>
              <a:t> на острове Кюсю долгие года сбрасывали в океан сточные воды, насыщенные ртутью. Прибрежные воды и рыба оказались отравленными, что привело к гибели местных жителей. Получили тяжелые </a:t>
            </a:r>
            <a:r>
              <a:rPr lang="ru-RU" sz="1400" dirty="0" err="1" smtClean="0"/>
              <a:t>психопаралитические</a:t>
            </a:r>
            <a:r>
              <a:rPr lang="ru-RU" sz="1400" dirty="0" smtClean="0"/>
              <a:t> заболевания сотни людей.</a:t>
            </a:r>
          </a:p>
        </p:txBody>
      </p:sp>
      <p:sp>
        <p:nvSpPr>
          <p:cNvPr id="6" name="Прямоугольник 5"/>
          <p:cNvSpPr/>
          <p:nvPr/>
        </p:nvSpPr>
        <p:spPr>
          <a:xfrm>
            <a:off x="0" y="3857628"/>
            <a:ext cx="9144000" cy="307777"/>
          </a:xfrm>
          <a:prstGeom prst="rect">
            <a:avLst/>
          </a:prstGeom>
        </p:spPr>
        <p:txBody>
          <a:bodyPr wrap="square">
            <a:spAutoFit/>
          </a:bodyPr>
          <a:lstStyle/>
          <a:p>
            <a:r>
              <a:rPr lang="ru-RU" sz="1400" dirty="0" smtClean="0"/>
              <a:t>Еще одним губителем океана являются пестициды. Их мировое производство достигает 200 тыс. т в год. </a:t>
            </a:r>
          </a:p>
        </p:txBody>
      </p:sp>
      <p:pic>
        <p:nvPicPr>
          <p:cNvPr id="7" name="Picture 4" descr="C:\Users\Аня\Documents\Schule\Geografie\проблемы мирового океана\картинки\alaskadump-450076-001-sw.jpg"/>
          <p:cNvPicPr>
            <a:picLocks noChangeAspect="1" noChangeArrowheads="1"/>
          </p:cNvPicPr>
          <p:nvPr/>
        </p:nvPicPr>
        <p:blipFill>
          <a:blip r:embed="rId3"/>
          <a:srcRect t="33333" b="7843"/>
          <a:stretch>
            <a:fillRect/>
          </a:stretch>
        </p:blipFill>
        <p:spPr bwMode="auto">
          <a:xfrm>
            <a:off x="142844" y="1928802"/>
            <a:ext cx="4357718" cy="1922523"/>
          </a:xfrm>
          <a:prstGeom prst="rect">
            <a:avLst/>
          </a:prstGeom>
          <a:ln>
            <a:noFill/>
          </a:ln>
          <a:effectLst>
            <a:softEdge rad="112500"/>
          </a:effectLst>
        </p:spPr>
      </p:pic>
      <p:sp>
        <p:nvSpPr>
          <p:cNvPr id="8" name="Прямоугольник 7"/>
          <p:cNvSpPr/>
          <p:nvPr/>
        </p:nvSpPr>
        <p:spPr>
          <a:xfrm>
            <a:off x="0" y="4143380"/>
            <a:ext cx="4572000" cy="1815882"/>
          </a:xfrm>
          <a:prstGeom prst="rect">
            <a:avLst/>
          </a:prstGeom>
        </p:spPr>
        <p:txBody>
          <a:bodyPr>
            <a:spAutoFit/>
          </a:bodyPr>
          <a:lstStyle/>
          <a:p>
            <a:r>
              <a:rPr lang="ru-RU" sz="1400" dirty="0" smtClean="0"/>
              <a:t>Пестициды обнаружены в различных районах Балтийского, Северного, Ирландского морей, в Бискайском заливе, у западного побережья Англии, Исландии, Португалии, Испании. На основании анализа снежного покрова Антарктиды было определено, что на поверхности этого, весьма удалённого материка </a:t>
            </a:r>
            <a:r>
              <a:rPr lang="ru-RU" sz="1400" dirty="0" err="1" smtClean="0"/>
              <a:t>осело</a:t>
            </a:r>
            <a:r>
              <a:rPr lang="ru-RU" sz="1400" dirty="0" smtClean="0"/>
              <a:t> около 2300 тонн пестицидов, хотя они там никогда не применялись</a:t>
            </a:r>
          </a:p>
        </p:txBody>
      </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Аня\Documents\Schule\Geografie\проблемы мирового океана\низ\On_The_BСИeach_160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28596" y="2714620"/>
            <a:ext cx="8229600" cy="1685924"/>
          </a:xfrm>
        </p:spPr>
        <p:txBody>
          <a:bodyPr/>
          <a:lstStyle/>
          <a:p>
            <a:pPr algn="ctr">
              <a:buNone/>
            </a:pPr>
            <a:r>
              <a:rPr lang="ru-RU" sz="1400" dirty="0" smtClean="0">
                <a:latin typeface="Arial" charset="0"/>
                <a:cs typeface="Arial" charset="0"/>
              </a:rPr>
              <a:t>Захоронение жидких и твердых радиоактивных отходов в море в 59-60-е годы осуществляли многие страны, имеющие атомный флот. В 1950-1992 гг. Советским Союзом в водах Ледовитого океана затоплены ядерные отходы суммарной активностью 2,5 млн. кюри - в том числе 15 реакторов и экранная сборка атомного ледокола «Ленин», 13 реакторов аварийных атомных подводных лодок (включая шесть с </a:t>
            </a:r>
            <a:r>
              <a:rPr lang="ru-RU" sz="1400" dirty="0" err="1" smtClean="0">
                <a:latin typeface="Arial" charset="0"/>
                <a:cs typeface="Arial" charset="0"/>
              </a:rPr>
              <a:t>невыгруженным</a:t>
            </a:r>
            <a:r>
              <a:rPr lang="ru-RU" sz="1400" dirty="0" smtClean="0">
                <a:latin typeface="Arial" charset="0"/>
                <a:cs typeface="Arial" charset="0"/>
              </a:rPr>
              <a:t> ядерным топливом). Великобритания затапливала радиоактивные отходы в Ирландском море, а Франция - в Северном.</a:t>
            </a:r>
          </a:p>
          <a:p>
            <a:pPr algn="ctr">
              <a:buNone/>
            </a:pPr>
            <a:endParaRPr lang="ru-RU" sz="1400" dirty="0" smtClean="0">
              <a:latin typeface="Arial" charset="0"/>
              <a:cs typeface="Arial" charset="0"/>
            </a:endParaRPr>
          </a:p>
        </p:txBody>
      </p:sp>
      <p:pic>
        <p:nvPicPr>
          <p:cNvPr id="11267" name="Picture 3" descr="C:\Users\Аня\Documents\Schule\Geografie\проблемы мирового океана\загрязнения\plastic_ocean_trash.jpg"/>
          <p:cNvPicPr>
            <a:picLocks noChangeAspect="1" noChangeArrowheads="1"/>
          </p:cNvPicPr>
          <p:nvPr/>
        </p:nvPicPr>
        <p:blipFill>
          <a:blip r:embed="rId3"/>
          <a:srcRect/>
          <a:stretch>
            <a:fillRect/>
          </a:stretch>
        </p:blipFill>
        <p:spPr bwMode="auto">
          <a:xfrm>
            <a:off x="0" y="142852"/>
            <a:ext cx="3657600" cy="2438400"/>
          </a:xfrm>
          <a:prstGeom prst="rect">
            <a:avLst/>
          </a:prstGeom>
          <a:ln>
            <a:noFill/>
          </a:ln>
          <a:effectLst>
            <a:softEdge rad="112500"/>
          </a:effectLst>
        </p:spPr>
      </p:pic>
      <p:pic>
        <p:nvPicPr>
          <p:cNvPr id="11268" name="Picture 4" descr="C:\Users\Аня\Documents\Schule\Geografie\проблемы мирового океана\загрязнения\o09_23315377.jpg"/>
          <p:cNvPicPr>
            <a:picLocks noChangeAspect="1" noChangeArrowheads="1"/>
          </p:cNvPicPr>
          <p:nvPr/>
        </p:nvPicPr>
        <p:blipFill>
          <a:blip r:embed="rId4"/>
          <a:srcRect/>
          <a:stretch>
            <a:fillRect/>
          </a:stretch>
        </p:blipFill>
        <p:spPr bwMode="auto">
          <a:xfrm>
            <a:off x="5143504" y="142852"/>
            <a:ext cx="4000496" cy="2640327"/>
          </a:xfrm>
          <a:prstGeom prst="rect">
            <a:avLst/>
          </a:prstGeom>
          <a:ln>
            <a:noFill/>
          </a:ln>
          <a:effectLst>
            <a:softEdge rad="112500"/>
          </a:effectLst>
        </p:spPr>
      </p:pic>
      <p:pic>
        <p:nvPicPr>
          <p:cNvPr id="11269" name="Picture 5" descr="C:\Users\Аня\Documents\Schule\Geografie\проблемы мирового океана\загрязнения\luguang15.jpg"/>
          <p:cNvPicPr>
            <a:picLocks noChangeAspect="1" noChangeArrowheads="1"/>
          </p:cNvPicPr>
          <p:nvPr/>
        </p:nvPicPr>
        <p:blipFill>
          <a:blip r:embed="rId5"/>
          <a:srcRect/>
          <a:stretch>
            <a:fillRect/>
          </a:stretch>
        </p:blipFill>
        <p:spPr bwMode="auto">
          <a:xfrm>
            <a:off x="0" y="4474589"/>
            <a:ext cx="3571868" cy="2383411"/>
          </a:xfrm>
          <a:prstGeom prst="rect">
            <a:avLst/>
          </a:prstGeom>
          <a:ln>
            <a:noFill/>
          </a:ln>
          <a:effectLst>
            <a:softEdge rad="112500"/>
          </a:effectLst>
        </p:spPr>
      </p:pic>
      <p:pic>
        <p:nvPicPr>
          <p:cNvPr id="11270" name="Picture 6" descr="C:\Users\Аня\Documents\Schule\Geografie\проблемы мирового океана\загрязнения\5_47876.jpg"/>
          <p:cNvPicPr>
            <a:picLocks noChangeAspect="1" noChangeArrowheads="1"/>
          </p:cNvPicPr>
          <p:nvPr/>
        </p:nvPicPr>
        <p:blipFill>
          <a:blip r:embed="rId6"/>
          <a:srcRect/>
          <a:stretch>
            <a:fillRect/>
          </a:stretch>
        </p:blipFill>
        <p:spPr bwMode="auto">
          <a:xfrm>
            <a:off x="5786446" y="4500570"/>
            <a:ext cx="3357554" cy="235743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C:\Users\Аня\Desktop\школа\География\проблемы мирового океана\antиartica.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0" y="0"/>
            <a:ext cx="9144000" cy="857232"/>
          </a:xfrm>
        </p:spPr>
        <p:txBody>
          <a:bodyPr/>
          <a:lstStyle/>
          <a:p>
            <a:pPr fontAlgn="auto">
              <a:spcAft>
                <a:spcPts val="0"/>
              </a:spcAft>
              <a:defRPr/>
            </a:pPr>
            <a:r>
              <a:rPr lang="ru-RU" sz="4400" cap="none"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Радиоактивными веществами</a:t>
            </a:r>
            <a:endParaRPr lang="ru-RU" sz="4400" cap="none"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146" name="Picture 2" descr="C:\Users\Аня\Desktop\школа\География\проблемы мирового океана\y_b113f4ca.jpg"/>
          <p:cNvPicPr>
            <a:picLocks noChangeAspect="1" noChangeArrowheads="1"/>
          </p:cNvPicPr>
          <p:nvPr/>
        </p:nvPicPr>
        <p:blipFill>
          <a:blip r:embed="rId3"/>
          <a:srcRect/>
          <a:stretch>
            <a:fillRect/>
          </a:stretch>
        </p:blipFill>
        <p:spPr bwMode="auto">
          <a:xfrm>
            <a:off x="0" y="1000108"/>
            <a:ext cx="3357554" cy="2518689"/>
          </a:xfrm>
          <a:prstGeom prst="rect">
            <a:avLst/>
          </a:prstGeom>
          <a:ln>
            <a:noFill/>
          </a:ln>
          <a:effectLst>
            <a:softEdge rad="112500"/>
          </a:effectLst>
        </p:spPr>
      </p:pic>
      <p:pic>
        <p:nvPicPr>
          <p:cNvPr id="6147" name="Picture 3" descr="C:\Users\Аня\Desktop\школа\География\проблемы мирового океана\zagryaznenie-okrugayushey-sredy.jpg"/>
          <p:cNvPicPr>
            <a:picLocks noChangeAspect="1" noChangeArrowheads="1"/>
          </p:cNvPicPr>
          <p:nvPr/>
        </p:nvPicPr>
        <p:blipFill>
          <a:blip r:embed="rId4"/>
          <a:srcRect/>
          <a:stretch>
            <a:fillRect/>
          </a:stretch>
        </p:blipFill>
        <p:spPr bwMode="auto">
          <a:xfrm>
            <a:off x="6072198" y="1071546"/>
            <a:ext cx="3071802" cy="2458345"/>
          </a:xfrm>
          <a:prstGeom prst="rect">
            <a:avLst/>
          </a:prstGeom>
          <a:ln>
            <a:noFill/>
          </a:ln>
          <a:effectLst>
            <a:softEdge rad="112500"/>
          </a:effectLst>
        </p:spPr>
      </p:pic>
      <p:pic>
        <p:nvPicPr>
          <p:cNvPr id="6148" name="Picture 4" descr="C:\Users\Аня\Desktop\школа\География\проблемы мирового океана\4ea6d2404b5c6.jpg"/>
          <p:cNvPicPr>
            <a:picLocks noChangeAspect="1" noChangeArrowheads="1"/>
          </p:cNvPicPr>
          <p:nvPr/>
        </p:nvPicPr>
        <p:blipFill>
          <a:blip r:embed="rId5">
            <a:lum contrast="-10000"/>
          </a:blip>
          <a:srcRect b="31427"/>
          <a:stretch>
            <a:fillRect/>
          </a:stretch>
        </p:blipFill>
        <p:spPr bwMode="auto">
          <a:xfrm>
            <a:off x="2643174" y="2071678"/>
            <a:ext cx="4500562" cy="1787834"/>
          </a:xfrm>
          <a:prstGeom prst="rect">
            <a:avLst/>
          </a:prstGeom>
          <a:ln>
            <a:noFill/>
          </a:ln>
          <a:effectLst>
            <a:softEdge rad="112500"/>
          </a:effectLst>
        </p:spPr>
      </p:pic>
      <p:sp>
        <p:nvSpPr>
          <p:cNvPr id="10" name="Прямоугольник 9"/>
          <p:cNvSpPr/>
          <p:nvPr/>
        </p:nvSpPr>
        <p:spPr>
          <a:xfrm>
            <a:off x="0" y="4143380"/>
            <a:ext cx="9429750" cy="1446550"/>
          </a:xfrm>
          <a:prstGeom prst="rect">
            <a:avLst/>
          </a:prstGeom>
        </p:spPr>
        <p:txBody>
          <a:bodyPr>
            <a:spAutoFit/>
          </a:bodyPr>
          <a:lstStyle/>
          <a:p>
            <a:pPr fontAlgn="auto">
              <a:spcBef>
                <a:spcPts val="0"/>
              </a:spcBef>
              <a:spcAft>
                <a:spcPts val="0"/>
              </a:spcAft>
              <a:buFont typeface="Arial" pitchFamily="34" charset="0"/>
              <a:buChar char="•"/>
              <a:defRPr/>
            </a:pPr>
            <a:r>
              <a:rPr lang="ru-RU" sz="1400" dirty="0">
                <a:latin typeface="+mn-lt"/>
                <a:cs typeface="+mn-cs"/>
              </a:rPr>
              <a:t>из атмосферы в результате ядерных испытаний</a:t>
            </a:r>
          </a:p>
          <a:p>
            <a:pPr fontAlgn="auto">
              <a:spcBef>
                <a:spcPts val="0"/>
              </a:spcBef>
              <a:spcAft>
                <a:spcPts val="0"/>
              </a:spcAft>
              <a:buFont typeface="Arial" pitchFamily="34" charset="0"/>
              <a:buChar char="•"/>
              <a:defRPr/>
            </a:pPr>
            <a:r>
              <a:rPr lang="ru-RU" sz="1400" dirty="0">
                <a:latin typeface="+mn-lt"/>
                <a:cs typeface="+mn-cs"/>
              </a:rPr>
              <a:t>при сбросе радиоактивных вод и веществ с предприятий атомной промышленности и АЭС</a:t>
            </a:r>
          </a:p>
          <a:p>
            <a:pPr fontAlgn="auto">
              <a:spcBef>
                <a:spcPts val="0"/>
              </a:spcBef>
              <a:spcAft>
                <a:spcPts val="0"/>
              </a:spcAft>
              <a:buFont typeface="Arial" pitchFamily="34" charset="0"/>
              <a:buChar char="•"/>
              <a:defRPr/>
            </a:pPr>
            <a:r>
              <a:rPr lang="ru-RU" sz="1400" dirty="0">
                <a:latin typeface="+mn-lt"/>
                <a:cs typeface="+mn-cs"/>
              </a:rPr>
              <a:t>в результате аварий судов, работающих на атомных двигателях</a:t>
            </a:r>
          </a:p>
          <a:p>
            <a:pPr fontAlgn="auto">
              <a:spcBef>
                <a:spcPts val="0"/>
              </a:spcBef>
              <a:spcAft>
                <a:spcPts val="0"/>
              </a:spcAft>
              <a:buFont typeface="Arial" pitchFamily="34" charset="0"/>
              <a:buChar char="•"/>
              <a:defRPr/>
            </a:pPr>
            <a:r>
              <a:rPr lang="ru-RU" sz="1400" dirty="0">
                <a:latin typeface="+mn-lt"/>
                <a:cs typeface="+mn-cs"/>
              </a:rPr>
              <a:t>сброса радиоактивных отходов судовых реакторов</a:t>
            </a:r>
          </a:p>
          <a:p>
            <a:pPr fontAlgn="auto">
              <a:spcBef>
                <a:spcPts val="0"/>
              </a:spcBef>
              <a:spcAft>
                <a:spcPts val="0"/>
              </a:spcAft>
              <a:buFont typeface="Arial" pitchFamily="34" charset="0"/>
              <a:buChar char="•"/>
              <a:defRPr/>
            </a:pPr>
            <a:r>
              <a:rPr lang="ru-RU" sz="1400" dirty="0">
                <a:latin typeface="+mn-lt"/>
                <a:cs typeface="+mn-cs"/>
              </a:rPr>
              <a:t>после аварий атомных подводных лодок</a:t>
            </a:r>
          </a:p>
          <a:p>
            <a:pPr fontAlgn="auto">
              <a:spcBef>
                <a:spcPts val="0"/>
              </a:spcBef>
              <a:spcAft>
                <a:spcPts val="0"/>
              </a:spcAft>
              <a:defRPr/>
            </a:pPr>
            <a:endParaRPr lang="ru-RU" dirty="0">
              <a:solidFill>
                <a:schemeClr val="bg2">
                  <a:lumMod val="50000"/>
                </a:schemeClr>
              </a:solidFill>
              <a:latin typeface="+mn-lt"/>
              <a:cs typeface="+mn-cs"/>
            </a:endParaRPr>
          </a:p>
        </p:txBody>
      </p:sp>
      <p:sp>
        <p:nvSpPr>
          <p:cNvPr id="11" name="Прямоугольник 10"/>
          <p:cNvSpPr/>
          <p:nvPr/>
        </p:nvSpPr>
        <p:spPr>
          <a:xfrm>
            <a:off x="3286116" y="1071546"/>
            <a:ext cx="2928958" cy="1015663"/>
          </a:xfrm>
          <a:prstGeom prst="rect">
            <a:avLst/>
          </a:prstGeom>
        </p:spPr>
        <p:txBody>
          <a:bodyPr wrap="square">
            <a:spAutoFit/>
          </a:bodyPr>
          <a:lstStyle/>
          <a:p>
            <a:pPr algn="ctr" fontAlgn="auto">
              <a:spcBef>
                <a:spcPts val="0"/>
              </a:spcBef>
              <a:spcAft>
                <a:spcPts val="0"/>
              </a:spcAft>
              <a:defRPr/>
            </a:pPr>
            <a:r>
              <a:rPr lang="ru-RU" sz="2000" b="1" i="1" u="sng" dirty="0">
                <a:solidFill>
                  <a:schemeClr val="bg2">
                    <a:lumMod val="50000"/>
                  </a:schemeClr>
                </a:solidFill>
                <a:latin typeface="+mn-lt"/>
                <a:cs typeface="+mn-cs"/>
              </a:rPr>
              <a:t>Пути попадания </a:t>
            </a:r>
          </a:p>
          <a:p>
            <a:pPr algn="ctr" fontAlgn="auto">
              <a:spcBef>
                <a:spcPts val="0"/>
              </a:spcBef>
              <a:spcAft>
                <a:spcPts val="0"/>
              </a:spcAft>
              <a:defRPr/>
            </a:pPr>
            <a:r>
              <a:rPr lang="ru-RU" sz="2000" b="1" i="1" u="sng" dirty="0">
                <a:solidFill>
                  <a:schemeClr val="bg2">
                    <a:lumMod val="50000"/>
                  </a:schemeClr>
                </a:solidFill>
                <a:latin typeface="+mn-lt"/>
                <a:cs typeface="+mn-cs"/>
              </a:rPr>
              <a:t>радиоактивных </a:t>
            </a:r>
          </a:p>
          <a:p>
            <a:pPr algn="ctr" fontAlgn="auto">
              <a:spcBef>
                <a:spcPts val="0"/>
              </a:spcBef>
              <a:spcAft>
                <a:spcPts val="0"/>
              </a:spcAft>
              <a:defRPr/>
            </a:pPr>
            <a:r>
              <a:rPr lang="ru-RU" sz="2000" b="1" i="1" u="sng" dirty="0">
                <a:solidFill>
                  <a:schemeClr val="bg2">
                    <a:lumMod val="50000"/>
                  </a:schemeClr>
                </a:solidFill>
                <a:latin typeface="+mn-lt"/>
                <a:cs typeface="+mn-cs"/>
              </a:rPr>
              <a:t>осадков:</a:t>
            </a:r>
            <a:endParaRPr lang="en-US" sz="2000" b="1" i="1" u="sng" dirty="0">
              <a:solidFill>
                <a:schemeClr val="bg2">
                  <a:lumMod val="50000"/>
                </a:schemeClr>
              </a:solidFill>
              <a:latin typeface="+mn-lt"/>
              <a:cs typeface="+mn-cs"/>
            </a:endParaRPr>
          </a:p>
        </p:txBody>
      </p:sp>
      <p:sp>
        <p:nvSpPr>
          <p:cNvPr id="12" name="Прямоугольник 11"/>
          <p:cNvSpPr/>
          <p:nvPr/>
        </p:nvSpPr>
        <p:spPr>
          <a:xfrm>
            <a:off x="0" y="5688449"/>
            <a:ext cx="9144000" cy="1169551"/>
          </a:xfrm>
          <a:prstGeom prst="rect">
            <a:avLst/>
          </a:prstGeom>
        </p:spPr>
        <p:txBody>
          <a:bodyPr wrap="square">
            <a:spAutoFit/>
          </a:bodyPr>
          <a:lstStyle/>
          <a:p>
            <a:pPr fontAlgn="auto">
              <a:spcBef>
                <a:spcPts val="0"/>
              </a:spcBef>
              <a:spcAft>
                <a:spcPts val="0"/>
              </a:spcAft>
              <a:buFont typeface="Arial" pitchFamily="34" charset="0"/>
              <a:buChar char="•"/>
              <a:defRPr/>
            </a:pPr>
            <a:r>
              <a:rPr lang="ru-RU" sz="1400" dirty="0" smtClean="0">
                <a:latin typeface="+mn-lt"/>
                <a:cs typeface="+mn-cs"/>
              </a:rPr>
              <a:t>Захоронение жидких и твердых радиоактивных отходов в море в 59-60-е годы осуществляли многие страны, имеющие атомный флот. В 1950-1992 гг. Советским Союзом в водах Ледовитого океана затоплены ядерные отходы суммарной активностью 2,5 млн. кюри - в том числе 15 реакторов и экранная сборка атомного ледокола «Ленин», 13 реакторов аварийных атомных подводных лодок (включая шесть с </a:t>
            </a:r>
            <a:r>
              <a:rPr lang="ru-RU" sz="1400" dirty="0" err="1" smtClean="0">
                <a:latin typeface="+mn-lt"/>
                <a:cs typeface="+mn-cs"/>
              </a:rPr>
              <a:t>невыгруженным</a:t>
            </a:r>
            <a:r>
              <a:rPr lang="ru-RU" sz="1400" dirty="0" smtClean="0">
                <a:latin typeface="+mn-lt"/>
                <a:cs typeface="+mn-cs"/>
              </a:rPr>
              <a:t> ядерным топливом). Великобритания затапливала радиоактивные отходы в Ирландском море, а Франция - в Северном.</a:t>
            </a:r>
            <a:endParaRPr lang="ru-RU" sz="1400" dirty="0">
              <a:latin typeface="+mn-lt"/>
              <a:cs typeface="+mn-cs"/>
            </a:endParaRPr>
          </a:p>
        </p:txBody>
      </p:sp>
    </p:spTree>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ня\Desktop\школа\География\проблемы мирового океана\1313422986_77-bСИЬy-jackinblack.jpg"/>
          <p:cNvPicPr>
            <a:picLocks noChangeAspect="1" noChangeArrowheads="1"/>
          </p:cNvPicPr>
          <p:nvPr/>
        </p:nvPicPr>
        <p:blipFill>
          <a:blip r:embed="rId3"/>
          <a:srcRect l="4900" r="6096"/>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2643142" y="0"/>
            <a:ext cx="6500858" cy="857232"/>
          </a:xfrm>
        </p:spPr>
        <p:txBody>
          <a:bodyPr/>
          <a:lstStyle/>
          <a:p>
            <a:pPr fontAlgn="auto">
              <a:spcAft>
                <a:spcPts val="0"/>
              </a:spcAft>
              <a:defRPr/>
            </a:pPr>
            <a:r>
              <a:rPr lang="ru-RU" cap="none"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Отходы</a:t>
            </a:r>
            <a:endParaRPr lang="ru-RU" cap="none"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5123" name="Picture 3" descr="C:\Users\Аня\Desktop\школа\География\проблемы мирового океана\plasticbagocean1.jpg"/>
          <p:cNvPicPr>
            <a:picLocks noChangeAspect="1" noChangeArrowheads="1"/>
          </p:cNvPicPr>
          <p:nvPr/>
        </p:nvPicPr>
        <p:blipFill>
          <a:blip r:embed="rId4"/>
          <a:srcRect b="25000"/>
          <a:stretch>
            <a:fillRect/>
          </a:stretch>
        </p:blipFill>
        <p:spPr bwMode="auto">
          <a:xfrm>
            <a:off x="0" y="2285993"/>
            <a:ext cx="3240000" cy="1651080"/>
          </a:xfrm>
          <a:prstGeom prst="rect">
            <a:avLst/>
          </a:prstGeom>
          <a:ln>
            <a:noFill/>
          </a:ln>
          <a:effectLst>
            <a:softEdge rad="112500"/>
          </a:effectLst>
        </p:spPr>
      </p:pic>
      <p:pic>
        <p:nvPicPr>
          <p:cNvPr id="5124" name="Picture 4" descr="C:\Users\Аня\Desktop\школа\География\проблемы мирового океана\turtle.jpg"/>
          <p:cNvPicPr>
            <a:picLocks noChangeAspect="1" noChangeArrowheads="1"/>
          </p:cNvPicPr>
          <p:nvPr/>
        </p:nvPicPr>
        <p:blipFill>
          <a:blip r:embed="rId5"/>
          <a:srcRect/>
          <a:stretch>
            <a:fillRect/>
          </a:stretch>
        </p:blipFill>
        <p:spPr bwMode="auto">
          <a:xfrm>
            <a:off x="0" y="142852"/>
            <a:ext cx="3286117" cy="2468406"/>
          </a:xfrm>
          <a:prstGeom prst="rect">
            <a:avLst/>
          </a:prstGeom>
          <a:ln>
            <a:noFill/>
          </a:ln>
          <a:effectLst>
            <a:softEdge rad="112500"/>
          </a:effectLst>
        </p:spPr>
      </p:pic>
      <p:pic>
        <p:nvPicPr>
          <p:cNvPr id="5125" name="Picture 5" descr="C:\Users\Аня\Desktop\школа\География\проблемы мирового океана\tiberriverpollution03.jpg"/>
          <p:cNvPicPr>
            <a:picLocks noChangeAspect="1" noChangeArrowheads="1"/>
          </p:cNvPicPr>
          <p:nvPr/>
        </p:nvPicPr>
        <p:blipFill>
          <a:blip r:embed="rId6"/>
          <a:srcRect t="3125" b="28125"/>
          <a:stretch>
            <a:fillRect/>
          </a:stretch>
        </p:blipFill>
        <p:spPr bwMode="auto">
          <a:xfrm>
            <a:off x="0" y="4929198"/>
            <a:ext cx="3299102" cy="1714512"/>
          </a:xfrm>
          <a:prstGeom prst="rect">
            <a:avLst/>
          </a:prstGeom>
          <a:ln>
            <a:noFill/>
          </a:ln>
          <a:effectLst>
            <a:softEdge rad="112500"/>
          </a:effectLst>
        </p:spPr>
      </p:pic>
      <p:pic>
        <p:nvPicPr>
          <p:cNvPr id="9" name="Рисунок 8" descr="http://chaskor.ru/js/img/eco/bereg2.jpg"/>
          <p:cNvPicPr/>
          <p:nvPr/>
        </p:nvPicPr>
        <p:blipFill>
          <a:blip r:embed="rId7"/>
          <a:srcRect b="17856"/>
          <a:stretch>
            <a:fillRect/>
          </a:stretch>
        </p:blipFill>
        <p:spPr bwMode="auto">
          <a:xfrm>
            <a:off x="0" y="3500438"/>
            <a:ext cx="3240000" cy="1785950"/>
          </a:xfrm>
          <a:prstGeom prst="rect">
            <a:avLst/>
          </a:prstGeom>
          <a:ln>
            <a:noFill/>
          </a:ln>
          <a:effectLst>
            <a:softEdge rad="112500"/>
          </a:effectLst>
        </p:spPr>
      </p:pic>
      <p:sp>
        <p:nvSpPr>
          <p:cNvPr id="11" name="Прямоугольник 10"/>
          <p:cNvSpPr/>
          <p:nvPr/>
        </p:nvSpPr>
        <p:spPr>
          <a:xfrm>
            <a:off x="3214678" y="928670"/>
            <a:ext cx="5786446" cy="523220"/>
          </a:xfrm>
          <a:prstGeom prst="rect">
            <a:avLst/>
          </a:prstGeom>
        </p:spPr>
        <p:txBody>
          <a:bodyPr wrap="square">
            <a:spAutoFit/>
          </a:bodyPr>
          <a:lstStyle/>
          <a:p>
            <a:r>
              <a:rPr lang="ru-RU" sz="1400" dirty="0" smtClean="0"/>
              <a:t>В Тихий океан ежегодно сбрасывается около 9 млн. т. отходов, в воды Атлантики - свыше 30 млн. т. </a:t>
            </a:r>
          </a:p>
        </p:txBody>
      </p:sp>
      <p:pic>
        <p:nvPicPr>
          <p:cNvPr id="2050" name="Picture 2" descr="C:\Users\Аня\Documents\школа\География\проблемы мирового океана\картинки\foto_9698.jpg"/>
          <p:cNvPicPr>
            <a:picLocks noChangeAspect="1" noChangeArrowheads="1"/>
          </p:cNvPicPr>
          <p:nvPr/>
        </p:nvPicPr>
        <p:blipFill>
          <a:blip r:embed="rId8"/>
          <a:srcRect t="13328" b="23361"/>
          <a:stretch>
            <a:fillRect/>
          </a:stretch>
        </p:blipFill>
        <p:spPr bwMode="auto">
          <a:xfrm>
            <a:off x="4786282" y="1928802"/>
            <a:ext cx="4357718" cy="2428892"/>
          </a:xfrm>
          <a:prstGeom prst="rect">
            <a:avLst/>
          </a:prstGeom>
          <a:ln>
            <a:noFill/>
          </a:ln>
          <a:effectLst>
            <a:softEdge rad="112500"/>
          </a:effectLst>
        </p:spPr>
      </p:pic>
      <p:sp>
        <p:nvSpPr>
          <p:cNvPr id="12" name="Прямоугольник 11"/>
          <p:cNvSpPr/>
          <p:nvPr/>
        </p:nvSpPr>
        <p:spPr>
          <a:xfrm>
            <a:off x="3214678" y="2071678"/>
            <a:ext cx="1714512" cy="2246769"/>
          </a:xfrm>
          <a:prstGeom prst="rect">
            <a:avLst/>
          </a:prstGeom>
        </p:spPr>
        <p:txBody>
          <a:bodyPr wrap="square">
            <a:spAutoFit/>
          </a:bodyPr>
          <a:lstStyle/>
          <a:p>
            <a:pPr algn="ctr"/>
            <a:r>
              <a:rPr lang="ru-RU" sz="1400" dirty="0" smtClean="0"/>
              <a:t>В Мировой океан с дождями ежегодно осаждается 50 тыс. т свинца, попадающего в воздух с выхлопными газами автомобилей.</a:t>
            </a:r>
          </a:p>
        </p:txBody>
      </p:sp>
      <p:sp>
        <p:nvSpPr>
          <p:cNvPr id="13" name="Прямоугольник 12"/>
          <p:cNvSpPr/>
          <p:nvPr/>
        </p:nvSpPr>
        <p:spPr>
          <a:xfrm>
            <a:off x="3214678" y="4714884"/>
            <a:ext cx="5929322" cy="1384995"/>
          </a:xfrm>
          <a:prstGeom prst="rect">
            <a:avLst/>
          </a:prstGeom>
        </p:spPr>
        <p:txBody>
          <a:bodyPr wrap="square">
            <a:spAutoFit/>
          </a:bodyPr>
          <a:lstStyle/>
          <a:p>
            <a:r>
              <a:rPr lang="ru-RU" sz="1400" dirty="0" smtClean="0"/>
              <a:t>Через борт корабля выбрасываются отходы из камбуза, прямо в море сливают воду из туалета. Реки выносят в прибрежные воды свой груз сточных вод, биогенных веществ и взвешенного твёрдого материала. Пестициды, соединения свинца и многие другие загрязняющие вещества, </a:t>
            </a:r>
            <a:r>
              <a:rPr lang="ru-RU" sz="1400" dirty="0" err="1" smtClean="0"/>
              <a:t>поллютанты</a:t>
            </a:r>
            <a:r>
              <a:rPr lang="ru-RU" sz="1400" dirty="0" smtClean="0"/>
              <a:t>, разносятся в атмосфере, оседают и выпадают вместе с дождём, добавляя грязь в океан.</a:t>
            </a:r>
            <a:endParaRPr lang="ru-RU" sz="1400"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Аня\Desktop\школа\География\проблемы мирового океана\On_The_BСИeach_1600.jpg"/>
          <p:cNvPicPr>
            <a:picLocks noChangeAspect="1" noChangeArrowheads="1"/>
          </p:cNvPicPr>
          <p:nvPr/>
        </p:nvPicPr>
        <p:blipFill>
          <a:blip r:embed="rId2" cstate="print"/>
          <a:srcRect/>
          <a:stretch>
            <a:fillRect/>
          </a:stretch>
        </p:blipFill>
        <p:spPr bwMode="auto">
          <a:xfrm>
            <a:off x="0" y="0"/>
            <a:ext cx="9144000" cy="6858000"/>
          </a:xfrm>
          <a:prstGeom prst="rect">
            <a:avLst/>
          </a:prstGeom>
        </p:spPr>
      </p:pic>
      <p:sp>
        <p:nvSpPr>
          <p:cNvPr id="2" name="Заголовок 1"/>
          <p:cNvSpPr>
            <a:spLocks noGrp="1"/>
          </p:cNvSpPr>
          <p:nvPr>
            <p:ph type="title"/>
          </p:nvPr>
        </p:nvSpPr>
        <p:spPr>
          <a:xfrm>
            <a:off x="142844" y="0"/>
            <a:ext cx="8229600" cy="1143000"/>
          </a:xfrm>
        </p:spPr>
        <p:txBody>
          <a:bodyPr>
            <a:normAutofit/>
          </a:bodyPr>
          <a:lstStyle/>
          <a:p>
            <a:pPr fontAlgn="auto">
              <a:spcAft>
                <a:spcPts val="0"/>
              </a:spcAft>
              <a:defRPr/>
            </a:pPr>
            <a:r>
              <a:rPr lang="ru-RU" dirty="0" smtClean="0"/>
              <a:t>Сточные воды</a:t>
            </a:r>
            <a:endParaRPr lang="ru-RU" dirty="0"/>
          </a:p>
        </p:txBody>
      </p:sp>
      <p:pic>
        <p:nvPicPr>
          <p:cNvPr id="1028" name="Picture 4" descr="H:\Water_pollution.jpg"/>
          <p:cNvPicPr>
            <a:picLocks noChangeAspect="1" noChangeArrowheads="1"/>
          </p:cNvPicPr>
          <p:nvPr/>
        </p:nvPicPr>
        <p:blipFill>
          <a:blip r:embed="rId3" cstate="print"/>
          <a:srcRect/>
          <a:stretch>
            <a:fillRect/>
          </a:stretch>
        </p:blipFill>
        <p:spPr bwMode="auto">
          <a:xfrm>
            <a:off x="6286512" y="1571612"/>
            <a:ext cx="2857488" cy="2500330"/>
          </a:xfrm>
          <a:prstGeom prst="rect">
            <a:avLst/>
          </a:prstGeom>
          <a:ln>
            <a:noFill/>
          </a:ln>
          <a:effectLst>
            <a:softEdge rad="112500"/>
          </a:effectLst>
        </p:spPr>
      </p:pic>
      <p:sp>
        <p:nvSpPr>
          <p:cNvPr id="8" name="TextBox 7"/>
          <p:cNvSpPr txBox="1"/>
          <p:nvPr/>
        </p:nvSpPr>
        <p:spPr>
          <a:xfrm>
            <a:off x="2714612" y="1000108"/>
            <a:ext cx="4357718" cy="584775"/>
          </a:xfrm>
          <a:prstGeom prst="rect">
            <a:avLst/>
          </a:prstGeom>
          <a:noFill/>
        </p:spPr>
        <p:txBody>
          <a:bodyPr wrap="square" rtlCol="0">
            <a:spAutoFit/>
          </a:bodyPr>
          <a:lstStyle/>
          <a:p>
            <a:r>
              <a:rPr lang="ru-RU" sz="1600" dirty="0" smtClean="0">
                <a:solidFill>
                  <a:schemeClr val="accent3">
                    <a:lumMod val="75000"/>
                  </a:schemeClr>
                </a:solidFill>
              </a:rPr>
              <a:t>Помимо нефти к наиболее вредным отходам относятся сточные воды.</a:t>
            </a:r>
            <a:endParaRPr lang="ru-RU" sz="1600" dirty="0">
              <a:solidFill>
                <a:schemeClr val="accent3">
                  <a:lumMod val="75000"/>
                </a:schemeClr>
              </a:solidFill>
            </a:endParaRPr>
          </a:p>
        </p:txBody>
      </p:sp>
      <p:sp>
        <p:nvSpPr>
          <p:cNvPr id="9" name="TextBox 8"/>
          <p:cNvSpPr txBox="1"/>
          <p:nvPr/>
        </p:nvSpPr>
        <p:spPr>
          <a:xfrm>
            <a:off x="2714612" y="3995678"/>
            <a:ext cx="4286280" cy="2862322"/>
          </a:xfrm>
          <a:prstGeom prst="rect">
            <a:avLst/>
          </a:prstGeom>
          <a:noFill/>
        </p:spPr>
        <p:txBody>
          <a:bodyPr wrap="square" rtlCol="0">
            <a:spAutoFit/>
          </a:bodyPr>
          <a:lstStyle/>
          <a:p>
            <a:r>
              <a:rPr lang="ru-RU" sz="1200" dirty="0" smtClean="0">
                <a:solidFill>
                  <a:schemeClr val="accent3">
                    <a:lumMod val="50000"/>
                  </a:schemeClr>
                </a:solidFill>
              </a:rPr>
              <a:t>В составе сточных вод выделяют две основных группы загрязнителей — консервативные, т.е. такие, которые с трудом вступают в химические реакции и практически не поддаются биологическому разложению (примеры таких загрязнителей соли тяжёлых металлов, фенолы, пестициды) и неконсервативные, т.е. такие, которые могут в т.ч. подвергаться процессам самоочищения водоёмов.</a:t>
            </a:r>
          </a:p>
          <a:p>
            <a:endParaRPr lang="ru-RU" sz="1200" dirty="0" smtClean="0">
              <a:solidFill>
                <a:schemeClr val="accent3">
                  <a:lumMod val="50000"/>
                </a:schemeClr>
              </a:solidFill>
            </a:endParaRPr>
          </a:p>
          <a:p>
            <a:r>
              <a:rPr lang="ru-RU" sz="1200" dirty="0" smtClean="0">
                <a:solidFill>
                  <a:schemeClr val="accent3">
                    <a:lumMod val="50000"/>
                  </a:schemeClr>
                </a:solidFill>
              </a:rPr>
              <a:t>В состав сточных вод входят как неорганические (частицы грунта, руды и пустой породы, шлака, неорганические соли, кислоты, щёлочи); так и органические (нефтепродукты, органические кислоты), в т.ч. биологические объекты (грибки, бактерии, дрожжи, в т.ч. болезнетворные).</a:t>
            </a:r>
            <a:endParaRPr lang="ru-RU" sz="1200" dirty="0">
              <a:solidFill>
                <a:schemeClr val="accent3">
                  <a:lumMod val="50000"/>
                </a:schemeClr>
              </a:solidFill>
            </a:endParaRPr>
          </a:p>
        </p:txBody>
      </p:sp>
      <p:pic>
        <p:nvPicPr>
          <p:cNvPr id="1029" name="Picture 5" descr="H:\info_sewage.jpg"/>
          <p:cNvPicPr>
            <a:picLocks noChangeAspect="1" noChangeArrowheads="1"/>
          </p:cNvPicPr>
          <p:nvPr/>
        </p:nvPicPr>
        <p:blipFill>
          <a:blip r:embed="rId4" cstate="print"/>
          <a:srcRect/>
          <a:stretch>
            <a:fillRect/>
          </a:stretch>
        </p:blipFill>
        <p:spPr bwMode="auto">
          <a:xfrm>
            <a:off x="0" y="1571612"/>
            <a:ext cx="3428992" cy="2500330"/>
          </a:xfrm>
          <a:prstGeom prst="rect">
            <a:avLst/>
          </a:prstGeom>
          <a:ln>
            <a:noFill/>
          </a:ln>
          <a:effectLst>
            <a:softEdge rad="112500"/>
          </a:effectLst>
        </p:spPr>
      </p:pic>
      <p:pic>
        <p:nvPicPr>
          <p:cNvPr id="1030" name="Picture 6" descr="H:\38.jpg"/>
          <p:cNvPicPr>
            <a:picLocks noChangeAspect="1" noChangeArrowheads="1"/>
          </p:cNvPicPr>
          <p:nvPr/>
        </p:nvPicPr>
        <p:blipFill>
          <a:blip r:embed="rId5" cstate="print"/>
          <a:srcRect/>
          <a:stretch>
            <a:fillRect/>
          </a:stretch>
        </p:blipFill>
        <p:spPr bwMode="auto">
          <a:xfrm>
            <a:off x="3357554" y="1643050"/>
            <a:ext cx="2954545" cy="228601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я\Desktop\школа\География\проблемы мирового океана\dc534пмирлd856d13.jpg"/>
          <p:cNvPicPr>
            <a:picLocks noChangeAspect="1" noChangeArrowheads="1"/>
          </p:cNvPicPr>
          <p:nvPr/>
        </p:nvPicPr>
        <p:blipFill>
          <a:blip r:embed="rId2"/>
          <a:srcRect r="4213"/>
          <a:stretch>
            <a:fillRect/>
          </a:stretch>
        </p:blipFill>
        <p:spPr bwMode="auto">
          <a:xfrm>
            <a:off x="0" y="0"/>
            <a:ext cx="9144000" cy="6876288"/>
          </a:xfrm>
          <a:prstGeom prst="rect">
            <a:avLst/>
          </a:prstGeom>
          <a:noFill/>
        </p:spPr>
      </p:pic>
      <p:sp>
        <p:nvSpPr>
          <p:cNvPr id="2" name="Заголовок 1"/>
          <p:cNvSpPr>
            <a:spLocks noGrp="1"/>
          </p:cNvSpPr>
          <p:nvPr>
            <p:ph type="title"/>
          </p:nvPr>
        </p:nvSpPr>
        <p:spPr>
          <a:xfrm>
            <a:off x="1785918" y="0"/>
            <a:ext cx="3829048" cy="928670"/>
          </a:xfrm>
        </p:spPr>
        <p:txBody>
          <a:bodyPr>
            <a:normAutofit/>
          </a:bodyPr>
          <a:lstStyle/>
          <a:p>
            <a:pPr algn="l" fontAlgn="auto">
              <a:spcBef>
                <a:spcPts val="0"/>
              </a:spcBef>
              <a:spcAft>
                <a:spcPts val="0"/>
              </a:spcAft>
              <a:defRPr/>
            </a:pPr>
            <a:r>
              <a:rPr lang="ru-RU" sz="4000" i="1" dirty="0" smtClean="0">
                <a:ln w="11430"/>
                <a:solidFill>
                  <a:schemeClr val="accent2">
                    <a:lumMod val="75000"/>
                  </a:schemeClr>
                </a:solidFill>
                <a:effectLst>
                  <a:glow rad="63500">
                    <a:schemeClr val="accent4">
                      <a:satMod val="175000"/>
                      <a:alpha val="40000"/>
                    </a:schemeClr>
                  </a:glow>
                  <a:outerShdw blurRad="50800" dist="39000" dir="5460000" algn="tl">
                    <a:srgbClr val="000000">
                      <a:alpha val="38000"/>
                    </a:srgbClr>
                  </a:outerShdw>
                </a:effectLst>
                <a:latin typeface="+mn-lt"/>
                <a:ea typeface="+mn-ea"/>
                <a:cs typeface="+mn-cs"/>
              </a:rPr>
              <a:t>Мировой океан</a:t>
            </a:r>
            <a:endParaRPr lang="ru-RU" sz="4000" i="1" dirty="0">
              <a:ln w="11430"/>
              <a:solidFill>
                <a:schemeClr val="accent2">
                  <a:lumMod val="75000"/>
                </a:schemeClr>
              </a:solidFill>
              <a:effectLst>
                <a:glow rad="63500">
                  <a:schemeClr val="accent4">
                    <a:satMod val="175000"/>
                    <a:alpha val="40000"/>
                  </a:schemeClr>
                </a:glow>
                <a:outerShdw blurRad="50800" dist="39000" dir="5460000" algn="tl">
                  <a:srgbClr val="000000">
                    <a:alpha val="38000"/>
                  </a:srgbClr>
                </a:outerShdw>
              </a:effectLst>
              <a:latin typeface="+mn-lt"/>
              <a:ea typeface="+mn-ea"/>
              <a:cs typeface="+mn-cs"/>
            </a:endParaRPr>
          </a:p>
        </p:txBody>
      </p:sp>
      <p:sp>
        <p:nvSpPr>
          <p:cNvPr id="3" name="Содержимое 2"/>
          <p:cNvSpPr>
            <a:spLocks noGrp="1"/>
          </p:cNvSpPr>
          <p:nvPr>
            <p:ph idx="1"/>
          </p:nvPr>
        </p:nvSpPr>
        <p:spPr>
          <a:xfrm>
            <a:off x="0" y="2643182"/>
            <a:ext cx="6858016" cy="571504"/>
          </a:xfrm>
        </p:spPr>
        <p:txBody>
          <a:bodyPr/>
          <a:lstStyle/>
          <a:p>
            <a:pPr algn="ctr">
              <a:buNone/>
            </a:pPr>
            <a:r>
              <a:rPr lang="ru-RU" sz="1400" dirty="0" smtClean="0">
                <a:latin typeface="Arial" charset="0"/>
                <a:cs typeface="Arial" charset="0"/>
              </a:rPr>
              <a:t>¾ поверхности планеты покрыто сплошной пеленой воды – океанами и морями – и лишь немногим более ¼ остается на долю суши.</a:t>
            </a:r>
            <a:endParaRPr lang="ru-RU" sz="1400" dirty="0">
              <a:latin typeface="Arial" charset="0"/>
              <a:cs typeface="Arial" charset="0"/>
            </a:endParaRPr>
          </a:p>
        </p:txBody>
      </p:sp>
      <p:pic>
        <p:nvPicPr>
          <p:cNvPr id="1027" name="Picture 3" descr="C:\Users\Аня\Desktop\школа\География\проблемы мирового океана\Новая папка\sonnenuntergang_20.jpg"/>
          <p:cNvPicPr>
            <a:picLocks noChangeAspect="1" noChangeArrowheads="1"/>
          </p:cNvPicPr>
          <p:nvPr/>
        </p:nvPicPr>
        <p:blipFill>
          <a:blip r:embed="rId3" cstate="print"/>
          <a:srcRect/>
          <a:stretch>
            <a:fillRect/>
          </a:stretch>
        </p:blipFill>
        <p:spPr bwMode="auto">
          <a:xfrm>
            <a:off x="6762733" y="3143248"/>
            <a:ext cx="2381267" cy="1928826"/>
          </a:xfrm>
          <a:prstGeom prst="rect">
            <a:avLst/>
          </a:prstGeom>
          <a:ln>
            <a:noFill/>
          </a:ln>
          <a:effectLst>
            <a:softEdge rad="112500"/>
          </a:effectLst>
        </p:spPr>
      </p:pic>
      <p:pic>
        <p:nvPicPr>
          <p:cNvPr id="1028" name="Picture 4" descr="C:\Users\Аня\Desktop\школа\География\проблемы мирового океана\Новая папка\454595733.jpg"/>
          <p:cNvPicPr>
            <a:picLocks noChangeAspect="1" noChangeArrowheads="1"/>
          </p:cNvPicPr>
          <p:nvPr/>
        </p:nvPicPr>
        <p:blipFill>
          <a:blip r:embed="rId4" cstate="print"/>
          <a:srcRect/>
          <a:stretch>
            <a:fillRect/>
          </a:stretch>
        </p:blipFill>
        <p:spPr bwMode="auto">
          <a:xfrm>
            <a:off x="6743727" y="1500174"/>
            <a:ext cx="2400273" cy="1643074"/>
          </a:xfrm>
          <a:prstGeom prst="rect">
            <a:avLst/>
          </a:prstGeom>
          <a:ln>
            <a:noFill/>
          </a:ln>
          <a:effectLst>
            <a:softEdge rad="112500"/>
          </a:effectLst>
        </p:spPr>
      </p:pic>
      <p:pic>
        <p:nvPicPr>
          <p:cNvPr id="1029" name="Picture 5" descr="C:\Users\Аня\Desktop\школа\География\проблемы мирового океана\11.jpg"/>
          <p:cNvPicPr>
            <a:picLocks noChangeAspect="1" noChangeArrowheads="1"/>
          </p:cNvPicPr>
          <p:nvPr/>
        </p:nvPicPr>
        <p:blipFill>
          <a:blip r:embed="rId5"/>
          <a:srcRect l="2408" t="4651" r="1257" b="2326"/>
          <a:stretch>
            <a:fillRect/>
          </a:stretch>
        </p:blipFill>
        <p:spPr bwMode="auto">
          <a:xfrm>
            <a:off x="0" y="785794"/>
            <a:ext cx="6858016" cy="1857364"/>
          </a:xfrm>
          <a:prstGeom prst="rect">
            <a:avLst/>
          </a:prstGeom>
          <a:ln>
            <a:noFill/>
          </a:ln>
          <a:effectLst>
            <a:softEdge rad="112500"/>
          </a:effectLst>
        </p:spPr>
      </p:pic>
      <p:pic>
        <p:nvPicPr>
          <p:cNvPr id="1030" name="Picture 6" descr="C:\Users\Аня\Desktop\школа\География\проблемы мирового океана\bg.jpg"/>
          <p:cNvPicPr>
            <a:picLocks noChangeAspect="1" noChangeArrowheads="1"/>
          </p:cNvPicPr>
          <p:nvPr/>
        </p:nvPicPr>
        <p:blipFill>
          <a:blip r:embed="rId6"/>
          <a:srcRect t="21875" r="17501" b="15625"/>
          <a:stretch>
            <a:fillRect/>
          </a:stretch>
        </p:blipFill>
        <p:spPr bwMode="auto">
          <a:xfrm>
            <a:off x="6786578" y="0"/>
            <a:ext cx="2357422" cy="1500198"/>
          </a:xfrm>
          <a:prstGeom prst="rect">
            <a:avLst/>
          </a:prstGeom>
          <a:ln>
            <a:noFill/>
          </a:ln>
          <a:effectLst>
            <a:softEdge rad="112500"/>
          </a:effectLst>
        </p:spPr>
      </p:pic>
      <p:pic>
        <p:nvPicPr>
          <p:cNvPr id="1031" name="Picture 7" descr="C:\Users\Аня\Desktop\школа\География\проблемы мирового океана\mota_ru_1042715-1280x1024.jpg"/>
          <p:cNvPicPr>
            <a:picLocks noChangeAspect="1" noChangeArrowheads="1"/>
          </p:cNvPicPr>
          <p:nvPr/>
        </p:nvPicPr>
        <p:blipFill>
          <a:blip r:embed="rId7" cstate="print"/>
          <a:srcRect b="7575"/>
          <a:stretch>
            <a:fillRect/>
          </a:stretch>
        </p:blipFill>
        <p:spPr bwMode="auto">
          <a:xfrm>
            <a:off x="6786578" y="5072074"/>
            <a:ext cx="2357422" cy="1785926"/>
          </a:xfrm>
          <a:prstGeom prst="rect">
            <a:avLst/>
          </a:prstGeom>
          <a:ln>
            <a:noFill/>
          </a:ln>
          <a:effectLst>
            <a:softEdge rad="112500"/>
          </a:effectLst>
        </p:spPr>
      </p:pic>
      <p:sp>
        <p:nvSpPr>
          <p:cNvPr id="10" name="Прямоугольник 9"/>
          <p:cNvSpPr/>
          <p:nvPr/>
        </p:nvSpPr>
        <p:spPr>
          <a:xfrm>
            <a:off x="2214546" y="3500438"/>
            <a:ext cx="4572000" cy="3185487"/>
          </a:xfrm>
          <a:prstGeom prst="rect">
            <a:avLst/>
          </a:prstGeom>
        </p:spPr>
        <p:txBody>
          <a:bodyPr wrap="square">
            <a:spAutoFit/>
          </a:bodyPr>
          <a:lstStyle/>
          <a:p>
            <a:pPr algn="ctr">
              <a:lnSpc>
                <a:spcPct val="150000"/>
              </a:lnSpc>
              <a:buFont typeface="Arial" pitchFamily="34" charset="0"/>
              <a:buChar char="•"/>
            </a:pPr>
            <a:r>
              <a:rPr lang="ru-RU" sz="1400" dirty="0" smtClean="0"/>
              <a:t>Площадь мирового океана составляет 361 млн. км².</a:t>
            </a:r>
          </a:p>
          <a:p>
            <a:pPr algn="r">
              <a:buFont typeface="Arial" pitchFamily="34" charset="0"/>
              <a:buChar char="•"/>
            </a:pPr>
            <a:r>
              <a:rPr lang="ru-RU" sz="1400" dirty="0" smtClean="0"/>
              <a:t> Средняя глубина Мирового океана - около 4 тыс. м  </a:t>
            </a:r>
            <a:r>
              <a:rPr lang="ru-RU" sz="1200" dirty="0" smtClean="0"/>
              <a:t>(</a:t>
            </a:r>
            <a:r>
              <a:rPr lang="ru-RU" sz="1100" dirty="0" smtClean="0"/>
              <a:t>это всего только 0,0007 радиуса земного шара. )</a:t>
            </a:r>
            <a:endParaRPr lang="ru-RU" sz="1400" dirty="0" smtClean="0"/>
          </a:p>
          <a:p>
            <a:pPr algn="ctr">
              <a:buFont typeface="Arial" pitchFamily="34" charset="0"/>
              <a:buChar char="•"/>
            </a:pPr>
            <a:r>
              <a:rPr lang="ru-RU" sz="1400" dirty="0" smtClean="0"/>
              <a:t>Мировой океан делится на пять основных частей: </a:t>
            </a:r>
          </a:p>
          <a:p>
            <a:r>
              <a:rPr lang="ru-RU" sz="1400" dirty="0" smtClean="0"/>
              <a:t>	- Тихий океан</a:t>
            </a:r>
          </a:p>
          <a:p>
            <a:r>
              <a:rPr lang="ru-RU" sz="1400" dirty="0" smtClean="0"/>
              <a:t>	- Атлантический океан</a:t>
            </a:r>
          </a:p>
          <a:p>
            <a:r>
              <a:rPr lang="ru-RU" sz="1400" dirty="0" smtClean="0"/>
              <a:t>	- Индийский океан</a:t>
            </a:r>
          </a:p>
          <a:p>
            <a:r>
              <a:rPr lang="ru-RU" sz="1400" dirty="0" smtClean="0"/>
              <a:t>	- Южный океан</a:t>
            </a:r>
          </a:p>
          <a:p>
            <a:r>
              <a:rPr lang="ru-RU" sz="1400" dirty="0" smtClean="0"/>
              <a:t>	- Северный Ледовитый океан. </a:t>
            </a:r>
          </a:p>
          <a:p>
            <a:pPr>
              <a:buFont typeface="Arial" pitchFamily="34" charset="0"/>
              <a:buChar char="•"/>
            </a:pPr>
            <a:r>
              <a:rPr lang="ru-RU" sz="1400" dirty="0" smtClean="0"/>
              <a:t>Океаны в свою очередь делятся на части. В них выделяют </a:t>
            </a:r>
          </a:p>
          <a:p>
            <a:r>
              <a:rPr lang="ru-RU" sz="1400" dirty="0" smtClean="0"/>
              <a:t>	- моря </a:t>
            </a:r>
          </a:p>
          <a:p>
            <a:r>
              <a:rPr lang="ru-RU" sz="1400" dirty="0" smtClean="0"/>
              <a:t>	- заливы</a:t>
            </a:r>
          </a:p>
          <a:p>
            <a:r>
              <a:rPr lang="ru-RU" sz="1400" dirty="0" smtClean="0"/>
              <a:t>	- проливы</a:t>
            </a:r>
            <a:endParaRPr lang="ru-RU" sz="1400" dirty="0"/>
          </a:p>
        </p:txBody>
      </p:sp>
      <p:pic>
        <p:nvPicPr>
          <p:cNvPr id="12" name="Picture 2" descr="C:\Users\Аня\Documents\школа\География\проблемы мирового океана\Satellite.jpg"/>
          <p:cNvPicPr>
            <a:picLocks noChangeAspect="1" noChangeArrowheads="1"/>
          </p:cNvPicPr>
          <p:nvPr/>
        </p:nvPicPr>
        <p:blipFill>
          <a:blip r:embed="rId8"/>
          <a:srcRect/>
          <a:stretch>
            <a:fillRect/>
          </a:stretch>
        </p:blipFill>
        <p:spPr bwMode="auto">
          <a:xfrm>
            <a:off x="0" y="4929198"/>
            <a:ext cx="2237268" cy="1785950"/>
          </a:xfrm>
          <a:prstGeom prst="rect">
            <a:avLst/>
          </a:prstGeom>
          <a:ln>
            <a:noFill/>
          </a:ln>
          <a:effectLst>
            <a:softEdge rad="112500"/>
          </a:effectLst>
        </p:spPr>
      </p:pic>
      <p:pic>
        <p:nvPicPr>
          <p:cNvPr id="5" name="Picture 3" descr="C:\Users\Аня\Documents\школа\География\проблемы мирового океана\картинки\picture.jpg"/>
          <p:cNvPicPr>
            <a:picLocks noChangeAspect="1" noChangeArrowheads="1"/>
          </p:cNvPicPr>
          <p:nvPr/>
        </p:nvPicPr>
        <p:blipFill>
          <a:blip r:embed="rId9"/>
          <a:srcRect/>
          <a:stretch>
            <a:fillRect/>
          </a:stretch>
        </p:blipFill>
        <p:spPr bwMode="auto">
          <a:xfrm>
            <a:off x="0" y="3143248"/>
            <a:ext cx="2285984" cy="1536586"/>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3000" advTm="152">
        <p14:shred/>
      </p:transition>
    </mc:Choice>
    <mc:Fallback>
      <p:transition spd="slow" advTm="152">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Аня\Desktop\школа\География\проблемы мирового океана\1313422986_77-bСИЬy-jackinblack.jpg"/>
          <p:cNvPicPr>
            <a:picLocks noChangeAspect="1" noChangeArrowheads="1"/>
          </p:cNvPicPr>
          <p:nvPr/>
        </p:nvPicPr>
        <p:blipFill>
          <a:blip r:embed="rId2" cstate="print"/>
          <a:srcRect l="4900" r="6096"/>
          <a:stretch>
            <a:fillRect/>
          </a:stretch>
        </p:blipFill>
        <p:spPr bwMode="auto">
          <a:xfrm>
            <a:off x="0" y="0"/>
            <a:ext cx="9144000" cy="6858000"/>
          </a:xfrm>
          <a:prstGeom prst="rect">
            <a:avLst/>
          </a:prstGeom>
          <a:noFill/>
          <a:ln w="9525">
            <a:noFill/>
            <a:miter lim="800000"/>
            <a:headEnd/>
            <a:tailEnd/>
          </a:ln>
        </p:spPr>
      </p:pic>
      <p:pic>
        <p:nvPicPr>
          <p:cNvPr id="3074" name="Picture 2" descr="H:\Rio_tinto_river_CarolStoker_NASA_Ames_Research_Center.jpg"/>
          <p:cNvPicPr>
            <a:picLocks noChangeAspect="1" noChangeArrowheads="1"/>
          </p:cNvPicPr>
          <p:nvPr/>
        </p:nvPicPr>
        <p:blipFill>
          <a:blip r:embed="rId3" cstate="print"/>
          <a:srcRect/>
          <a:stretch>
            <a:fillRect/>
          </a:stretch>
        </p:blipFill>
        <p:spPr bwMode="auto">
          <a:xfrm>
            <a:off x="0" y="1000108"/>
            <a:ext cx="2786050" cy="208366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85786" y="285728"/>
            <a:ext cx="7358114" cy="707886"/>
          </a:xfrm>
          <a:prstGeom prst="rect">
            <a:avLst/>
          </a:prstGeom>
          <a:noFill/>
        </p:spPr>
        <p:txBody>
          <a:bodyPr wrap="square" rtlCol="0">
            <a:spAutoFit/>
          </a:bodyPr>
          <a:lstStyle/>
          <a:p>
            <a:pPr algn="ctr"/>
            <a:r>
              <a:rPr lang="ru-RU" sz="4000" b="1" dirty="0" smtClean="0">
                <a:ln w="12700">
                  <a:solidFill>
                    <a:schemeClr val="accent5">
                      <a:lumMod val="75000"/>
                    </a:schemeClr>
                  </a:solidFill>
                  <a:prstDash val="solid"/>
                </a:ln>
                <a:solidFill>
                  <a:schemeClr val="accent5">
                    <a:lumMod val="60000"/>
                    <a:lumOff val="40000"/>
                  </a:schemeClr>
                </a:solidFill>
                <a:effectLst>
                  <a:outerShdw blurRad="41275" dist="20320" dir="1800000" algn="tl" rotWithShape="0">
                    <a:srgbClr val="000000">
                      <a:alpha val="40000"/>
                    </a:srgbClr>
                  </a:outerShdw>
                </a:effectLst>
              </a:rPr>
              <a:t>Выбросы хим. удобрений</a:t>
            </a:r>
            <a:endParaRPr lang="ru-RU" sz="4000" b="1" dirty="0">
              <a:ln w="12700">
                <a:solidFill>
                  <a:schemeClr val="accent5">
                    <a:lumMod val="75000"/>
                  </a:schemeClr>
                </a:solidFill>
                <a:prstDash val="solid"/>
              </a:ln>
              <a:solidFill>
                <a:schemeClr val="accent5">
                  <a:lumMod val="60000"/>
                  <a:lumOff val="40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3143240" y="1357298"/>
            <a:ext cx="5429288" cy="1384995"/>
          </a:xfrm>
          <a:prstGeom prst="rect">
            <a:avLst/>
          </a:prstGeom>
          <a:noFill/>
        </p:spPr>
        <p:txBody>
          <a:bodyPr wrap="square" rtlCol="0">
            <a:spAutoFit/>
          </a:bodyPr>
          <a:lstStyle/>
          <a:p>
            <a:r>
              <a:rPr lang="ru-RU" sz="1200" dirty="0" smtClean="0">
                <a:solidFill>
                  <a:schemeClr val="accent5">
                    <a:lumMod val="50000"/>
                  </a:schemeClr>
                </a:solidFill>
              </a:rPr>
              <a:t>К опасным химическим веществам, способным нарушить экологический баланс, относятся и такие тяжёлые металлы, как кадмий, никель, мышьяк, медь, свинец, цинк и хром. Согласно подсчётам только в Северное море ежегодно сбрасывается до 50 000 т этих металлов. Ещё большую тревогу вызывают пестициды — </a:t>
            </a:r>
            <a:r>
              <a:rPr lang="ru-RU" sz="1200" dirty="0" err="1" smtClean="0">
                <a:solidFill>
                  <a:schemeClr val="accent5">
                    <a:lumMod val="50000"/>
                  </a:schemeClr>
                </a:solidFill>
              </a:rPr>
              <a:t>альдрин</a:t>
            </a:r>
            <a:r>
              <a:rPr lang="ru-RU" sz="1200" dirty="0" smtClean="0">
                <a:solidFill>
                  <a:schemeClr val="accent5">
                    <a:lumMod val="50000"/>
                  </a:schemeClr>
                </a:solidFill>
              </a:rPr>
              <a:t>, </a:t>
            </a:r>
            <a:r>
              <a:rPr lang="ru-RU" sz="1200" dirty="0" err="1" smtClean="0">
                <a:solidFill>
                  <a:schemeClr val="accent5">
                    <a:lumMod val="50000"/>
                  </a:schemeClr>
                </a:solidFill>
              </a:rPr>
              <a:t>дильдрин</a:t>
            </a:r>
            <a:r>
              <a:rPr lang="ru-RU" sz="1200" dirty="0" smtClean="0">
                <a:solidFill>
                  <a:schemeClr val="accent5">
                    <a:lumMod val="50000"/>
                  </a:schemeClr>
                </a:solidFill>
              </a:rPr>
              <a:t> и </a:t>
            </a:r>
            <a:r>
              <a:rPr lang="ru-RU" sz="1200" dirty="0" err="1" smtClean="0">
                <a:solidFill>
                  <a:schemeClr val="accent5">
                    <a:lumMod val="50000"/>
                  </a:schemeClr>
                </a:solidFill>
              </a:rPr>
              <a:t>эндрин</a:t>
            </a:r>
            <a:r>
              <a:rPr lang="ru-RU" sz="1200" dirty="0" smtClean="0">
                <a:solidFill>
                  <a:schemeClr val="accent5">
                    <a:lumMod val="50000"/>
                  </a:schemeClr>
                </a:solidFill>
              </a:rPr>
              <a:t>, — накапливающиеся в животных тканях. Пока неизвестны отдалённые последствия применения таких химикатов.</a:t>
            </a:r>
            <a:endParaRPr lang="ru-RU" sz="1200" dirty="0">
              <a:solidFill>
                <a:schemeClr val="accent5">
                  <a:lumMod val="50000"/>
                </a:schemeClr>
              </a:solidFill>
            </a:endParaRPr>
          </a:p>
        </p:txBody>
      </p:sp>
      <p:pic>
        <p:nvPicPr>
          <p:cNvPr id="3075" name="Picture 3" descr="H:\paragraph_media_5879_original.jpg"/>
          <p:cNvPicPr>
            <a:picLocks noChangeAspect="1" noChangeArrowheads="1"/>
          </p:cNvPicPr>
          <p:nvPr/>
        </p:nvPicPr>
        <p:blipFill>
          <a:blip r:embed="rId4" cstate="print"/>
          <a:srcRect/>
          <a:stretch>
            <a:fillRect/>
          </a:stretch>
        </p:blipFill>
        <p:spPr bwMode="auto">
          <a:xfrm>
            <a:off x="0" y="3071810"/>
            <a:ext cx="2786050" cy="2088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H:\paragraph_media_5878_original.jpg"/>
          <p:cNvPicPr>
            <a:picLocks noChangeAspect="1" noChangeArrowheads="1"/>
          </p:cNvPicPr>
          <p:nvPr/>
        </p:nvPicPr>
        <p:blipFill>
          <a:blip r:embed="rId5" cstate="print"/>
          <a:srcRect/>
          <a:stretch>
            <a:fillRect/>
          </a:stretch>
        </p:blipFill>
        <p:spPr bwMode="auto">
          <a:xfrm>
            <a:off x="5643570" y="3143248"/>
            <a:ext cx="3500430" cy="210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7" name="Picture 5" descr="H:\p13_7ac32de9-40d0-4187-8a0d-5dadc0e5cafd.jpg"/>
          <p:cNvPicPr>
            <a:picLocks noChangeAspect="1" noChangeArrowheads="1"/>
          </p:cNvPicPr>
          <p:nvPr/>
        </p:nvPicPr>
        <p:blipFill>
          <a:blip r:embed="rId6" cstate="print">
            <a:duotone>
              <a:prstClr val="black"/>
              <a:schemeClr val="tx2">
                <a:tint val="45000"/>
                <a:satMod val="400000"/>
              </a:schemeClr>
            </a:duotone>
          </a:blip>
          <a:srcRect/>
          <a:stretch>
            <a:fillRect/>
          </a:stretch>
        </p:blipFill>
        <p:spPr bwMode="auto">
          <a:xfrm>
            <a:off x="2786050" y="3071810"/>
            <a:ext cx="2857520"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904.jpg"/>
          <p:cNvPicPr>
            <a:picLocks noChangeAspect="1" noChangeArrowheads="1"/>
          </p:cNvPicPr>
          <p:nvPr/>
        </p:nvPicPr>
        <p:blipFill>
          <a:blip r:embed="rId2" cstate="print">
            <a:lum contrast="-30000"/>
          </a:blip>
          <a:srcRect/>
          <a:stretch>
            <a:fillRect/>
          </a:stretch>
        </p:blipFill>
        <p:spPr bwMode="auto">
          <a:xfrm>
            <a:off x="0" y="0"/>
            <a:ext cx="9144000" cy="6858000"/>
          </a:xfrm>
          <a:prstGeom prst="rect">
            <a:avLst/>
          </a:prstGeom>
          <a:noFill/>
        </p:spPr>
      </p:pic>
      <p:sp>
        <p:nvSpPr>
          <p:cNvPr id="4" name="Прямоугольник 3"/>
          <p:cNvSpPr/>
          <p:nvPr/>
        </p:nvSpPr>
        <p:spPr>
          <a:xfrm>
            <a:off x="1428728" y="0"/>
            <a:ext cx="6257355" cy="923330"/>
          </a:xfrm>
          <a:prstGeom prst="rect">
            <a:avLst/>
          </a:prstGeom>
          <a:noFill/>
        </p:spPr>
        <p:txBody>
          <a:bodyPr wrap="none" lIns="91440" tIns="45720" rIns="91440" bIns="45720">
            <a:spAutoFit/>
          </a:bodyPr>
          <a:lstStyle/>
          <a:p>
            <a:pPr algn="ctr"/>
            <a:r>
              <a:rPr lang="ru-RU"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Способы борьбы</a:t>
            </a:r>
            <a:endParaRPr lang="ru-RU"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Box 4"/>
          <p:cNvSpPr txBox="1"/>
          <p:nvPr/>
        </p:nvSpPr>
        <p:spPr>
          <a:xfrm>
            <a:off x="3214678" y="4929198"/>
            <a:ext cx="5215006" cy="1631216"/>
          </a:xfrm>
          <a:prstGeom prst="rect">
            <a:avLst/>
          </a:prstGeom>
          <a:noFill/>
        </p:spPr>
        <p:txBody>
          <a:bodyPr wrap="square" rtlCol="0">
            <a:spAutoFit/>
          </a:bodyPr>
          <a:lstStyle/>
          <a:p>
            <a:pPr>
              <a:buFont typeface="Arial" pitchFamily="34" charset="0"/>
              <a:buChar char="•"/>
            </a:pPr>
            <a:r>
              <a:rPr lang="ru-RU" sz="1600" dirty="0" smtClean="0">
                <a:solidFill>
                  <a:srgbClr val="002060"/>
                </a:solidFill>
              </a:rPr>
              <a:t>физико-химические и механические методы удаления нефти</a:t>
            </a:r>
          </a:p>
          <a:p>
            <a:pPr>
              <a:buFont typeface="Arial" pitchFamily="34" charset="0"/>
              <a:buChar char="•"/>
            </a:pPr>
            <a:r>
              <a:rPr lang="ru-RU" sz="1600" dirty="0" smtClean="0">
                <a:solidFill>
                  <a:srgbClr val="002060"/>
                </a:solidFill>
              </a:rPr>
              <a:t>применение порошкообразного углекислого кальция</a:t>
            </a:r>
          </a:p>
          <a:p>
            <a:endParaRPr lang="ru-RU" dirty="0" smtClean="0"/>
          </a:p>
          <a:p>
            <a:endParaRPr lang="ru-RU" dirty="0"/>
          </a:p>
        </p:txBody>
      </p:sp>
      <p:sp>
        <p:nvSpPr>
          <p:cNvPr id="6" name="TextBox 5"/>
          <p:cNvSpPr txBox="1"/>
          <p:nvPr/>
        </p:nvSpPr>
        <p:spPr>
          <a:xfrm>
            <a:off x="3214678" y="5929330"/>
            <a:ext cx="5929322" cy="584775"/>
          </a:xfrm>
          <a:prstGeom prst="rect">
            <a:avLst/>
          </a:prstGeom>
          <a:noFill/>
        </p:spPr>
        <p:txBody>
          <a:bodyPr wrap="square" rtlCol="0">
            <a:spAutoFit/>
          </a:bodyPr>
          <a:lstStyle/>
          <a:p>
            <a:pPr>
              <a:buFont typeface="Arial" pitchFamily="34" charset="0"/>
              <a:buChar char="•"/>
            </a:pPr>
            <a:r>
              <a:rPr lang="ru-RU" sz="1600" dirty="0" smtClean="0">
                <a:solidFill>
                  <a:srgbClr val="002060"/>
                </a:solidFill>
              </a:rPr>
              <a:t>моющий препарат МЛ — исключительно эффективное средство для очистки танкеров от остатков нефти</a:t>
            </a:r>
            <a:endParaRPr lang="ru-RU" sz="1600" dirty="0">
              <a:solidFill>
                <a:srgbClr val="002060"/>
              </a:solidFill>
            </a:endParaRPr>
          </a:p>
        </p:txBody>
      </p:sp>
      <p:pic>
        <p:nvPicPr>
          <p:cNvPr id="4099" name="Picture 3" descr="H:\news-evac_copy.jpg"/>
          <p:cNvPicPr>
            <a:picLocks noChangeAspect="1" noChangeArrowheads="1"/>
          </p:cNvPicPr>
          <p:nvPr/>
        </p:nvPicPr>
        <p:blipFill>
          <a:blip r:embed="rId3" cstate="print"/>
          <a:srcRect/>
          <a:stretch>
            <a:fillRect/>
          </a:stretch>
        </p:blipFill>
        <p:spPr bwMode="auto">
          <a:xfrm>
            <a:off x="500034" y="4429132"/>
            <a:ext cx="2357422" cy="2103190"/>
          </a:xfrm>
          <a:prstGeom prst="rect">
            <a:avLst/>
          </a:prstGeom>
          <a:noFill/>
        </p:spPr>
      </p:pic>
      <p:pic>
        <p:nvPicPr>
          <p:cNvPr id="4100" name="Picture 4" descr="H:\000013.jpg"/>
          <p:cNvPicPr>
            <a:picLocks noChangeAspect="1" noChangeArrowheads="1"/>
          </p:cNvPicPr>
          <p:nvPr/>
        </p:nvPicPr>
        <p:blipFill>
          <a:blip r:embed="rId4" cstate="print"/>
          <a:srcRect/>
          <a:stretch>
            <a:fillRect/>
          </a:stretch>
        </p:blipFill>
        <p:spPr bwMode="auto">
          <a:xfrm>
            <a:off x="285720" y="1214422"/>
            <a:ext cx="3098516" cy="2571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Documents and Settings\Олеся\Рабочий стол\сбор 031.jpg"/>
          <p:cNvPicPr>
            <a:picLocks noChangeAspect="1" noChangeArrowheads="1"/>
          </p:cNvPicPr>
          <p:nvPr/>
        </p:nvPicPr>
        <p:blipFill>
          <a:blip r:embed="rId5" cstate="print"/>
          <a:srcRect/>
          <a:stretch>
            <a:fillRect/>
          </a:stretch>
        </p:blipFill>
        <p:spPr>
          <a:xfrm>
            <a:off x="4572000" y="928670"/>
            <a:ext cx="4000528" cy="3822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Сашулько  aka  Frensis ^__^\38341004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80" name="Picture 8" descr="D:\Сашулько  aka  Frensis ^__^\jap7_600 (1).jpg"/>
          <p:cNvPicPr>
            <a:picLocks noChangeAspect="1" noChangeArrowheads="1"/>
          </p:cNvPicPr>
          <p:nvPr/>
        </p:nvPicPr>
        <p:blipFill>
          <a:blip r:embed="rId3" cstate="print"/>
          <a:srcRect/>
          <a:stretch>
            <a:fillRect/>
          </a:stretch>
        </p:blipFill>
        <p:spPr bwMode="auto">
          <a:xfrm>
            <a:off x="0" y="642918"/>
            <a:ext cx="9144000" cy="6215082"/>
          </a:xfrm>
          <a:prstGeom prst="rect">
            <a:avLst/>
          </a:prstGeom>
          <a:noFill/>
        </p:spPr>
      </p:pic>
      <p:pic>
        <p:nvPicPr>
          <p:cNvPr id="3082" name="Picture 10" descr="D:\Сашулько  aka  Frensis ^__^\picture1.jpg"/>
          <p:cNvPicPr>
            <a:picLocks noChangeAspect="1" noChangeArrowheads="1"/>
          </p:cNvPicPr>
          <p:nvPr/>
        </p:nvPicPr>
        <p:blipFill>
          <a:blip r:embed="rId4" cstate="print"/>
          <a:srcRect/>
          <a:stretch>
            <a:fillRect/>
          </a:stretch>
        </p:blipFill>
        <p:spPr bwMode="auto">
          <a:xfrm>
            <a:off x="0" y="640799"/>
            <a:ext cx="9144000" cy="6217201"/>
          </a:xfrm>
          <a:prstGeom prst="rect">
            <a:avLst/>
          </a:prstGeom>
          <a:noFill/>
        </p:spPr>
      </p:pic>
      <p:pic>
        <p:nvPicPr>
          <p:cNvPr id="3076" name="Picture 4" descr="D:\Сашулько  aka  Frensis ^__^\a0dc819933314e4bdb342c09875.jpg"/>
          <p:cNvPicPr>
            <a:picLocks noChangeAspect="1" noChangeArrowheads="1"/>
          </p:cNvPicPr>
          <p:nvPr/>
        </p:nvPicPr>
        <p:blipFill>
          <a:blip r:embed="rId5" cstate="print"/>
          <a:srcRect/>
          <a:stretch>
            <a:fillRect/>
          </a:stretch>
        </p:blipFill>
        <p:spPr bwMode="auto">
          <a:xfrm>
            <a:off x="0" y="642918"/>
            <a:ext cx="9144000" cy="6215082"/>
          </a:xfrm>
          <a:prstGeom prst="rect">
            <a:avLst/>
          </a:prstGeom>
          <a:noFill/>
        </p:spPr>
      </p:pic>
      <p:pic>
        <p:nvPicPr>
          <p:cNvPr id="3077" name="Picture 5" descr="D:\Сашулько  aka  Frensis ^__^\atomnaya-elektrostanciya-fukusima-1-seichas-v37.jpg"/>
          <p:cNvPicPr>
            <a:picLocks noChangeAspect="1" noChangeArrowheads="1"/>
          </p:cNvPicPr>
          <p:nvPr/>
        </p:nvPicPr>
        <p:blipFill>
          <a:blip r:embed="rId6" cstate="print"/>
          <a:srcRect/>
          <a:stretch>
            <a:fillRect/>
          </a:stretch>
        </p:blipFill>
        <p:spPr bwMode="auto">
          <a:xfrm>
            <a:off x="0" y="642919"/>
            <a:ext cx="9144000" cy="6215082"/>
          </a:xfrm>
          <a:prstGeom prst="rect">
            <a:avLst/>
          </a:prstGeom>
          <a:noFill/>
        </p:spPr>
      </p:pic>
      <p:sp>
        <p:nvSpPr>
          <p:cNvPr id="3" name="TextBox 2"/>
          <p:cNvSpPr txBox="1"/>
          <p:nvPr/>
        </p:nvSpPr>
        <p:spPr>
          <a:xfrm>
            <a:off x="928662" y="142852"/>
            <a:ext cx="6601807" cy="461665"/>
          </a:xfrm>
          <a:prstGeom prst="rect">
            <a:avLst/>
          </a:prstGeom>
          <a:noFill/>
        </p:spPr>
        <p:txBody>
          <a:bodyPr vert="wordArtVert" wrap="square" rtlCol="0">
            <a:spAutoFit/>
          </a:bodyPr>
          <a:lstStyle/>
          <a:p>
            <a:r>
              <a:rPr lang="ru-RU" sz="2400" spc="300" dirty="0" smtClean="0">
                <a:solidFill>
                  <a:srgbClr val="C00000"/>
                </a:solidFill>
              </a:rPr>
              <a:t>Япония: Фукусима</a:t>
            </a:r>
            <a:endParaRPr lang="ru-RU" sz="2400" spc="300" dirty="0">
              <a:solidFill>
                <a:srgbClr val="C00000"/>
              </a:solidFill>
            </a:endParaRPr>
          </a:p>
        </p:txBody>
      </p:sp>
      <p:pic>
        <p:nvPicPr>
          <p:cNvPr id="3075" name="Picture 3" descr="D:\Сашулько  aka  Frensis ^__^\515.jpg"/>
          <p:cNvPicPr>
            <a:picLocks noChangeAspect="1" noChangeArrowheads="1"/>
          </p:cNvPicPr>
          <p:nvPr/>
        </p:nvPicPr>
        <p:blipFill>
          <a:blip r:embed="rId7" cstate="print"/>
          <a:srcRect/>
          <a:stretch>
            <a:fillRect/>
          </a:stretch>
        </p:blipFill>
        <p:spPr bwMode="auto">
          <a:xfrm>
            <a:off x="0" y="642918"/>
            <a:ext cx="9144000" cy="621508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blinds(horizontal)">
                                      <p:cBhvr>
                                        <p:cTn id="7" dur="5000"/>
                                        <p:tgtEl>
                                          <p:spTgt spid="3080"/>
                                        </p:tgtEl>
                                      </p:cBhvr>
                                    </p:animEffect>
                                  </p:childTnLst>
                                </p:cTn>
                              </p:par>
                            </p:childTnLst>
                          </p:cTn>
                        </p:par>
                        <p:par>
                          <p:cTn id="8" fill="hold">
                            <p:stCondLst>
                              <p:cond delay="5000"/>
                            </p:stCondLst>
                            <p:childTnLst>
                              <p:par>
                                <p:cTn id="9" presetID="20" presetClass="entr" presetSubtype="0" fill="hold" nodeType="afterEffect">
                                  <p:stCondLst>
                                    <p:cond delay="0"/>
                                  </p:stCondLst>
                                  <p:childTnLst>
                                    <p:set>
                                      <p:cBhvr>
                                        <p:cTn id="10" dur="1" fill="hold">
                                          <p:stCondLst>
                                            <p:cond delay="0"/>
                                          </p:stCondLst>
                                        </p:cTn>
                                        <p:tgtEl>
                                          <p:spTgt spid="3082"/>
                                        </p:tgtEl>
                                        <p:attrNameLst>
                                          <p:attrName>style.visibility</p:attrName>
                                        </p:attrNameLst>
                                      </p:cBhvr>
                                      <p:to>
                                        <p:strVal val="visible"/>
                                      </p:to>
                                    </p:set>
                                    <p:animEffect transition="in" filter="wedge">
                                      <p:cBhvr>
                                        <p:cTn id="11" dur="5000"/>
                                        <p:tgtEl>
                                          <p:spTgt spid="3082"/>
                                        </p:tgtEl>
                                      </p:cBhvr>
                                    </p:animEffect>
                                  </p:childTnLst>
                                </p:cTn>
                              </p:par>
                            </p:childTnLst>
                          </p:cTn>
                        </p:par>
                        <p:par>
                          <p:cTn id="12" fill="hold">
                            <p:stCondLst>
                              <p:cond delay="10000"/>
                            </p:stCondLst>
                            <p:childTnLst>
                              <p:par>
                                <p:cTn id="13" presetID="13" presetClass="entr" presetSubtype="16"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plus(in)">
                                      <p:cBhvr>
                                        <p:cTn id="15" dur="5000"/>
                                        <p:tgtEl>
                                          <p:spTgt spid="3076"/>
                                        </p:tgtEl>
                                      </p:cBhvr>
                                    </p:animEffect>
                                  </p:childTnLst>
                                </p:cTn>
                              </p:par>
                            </p:childTnLst>
                          </p:cTn>
                        </p:par>
                        <p:par>
                          <p:cTn id="16" fill="hold">
                            <p:stCondLst>
                              <p:cond delay="15000"/>
                            </p:stCondLst>
                            <p:childTnLst>
                              <p:par>
                                <p:cTn id="17" presetID="5" presetClass="entr" presetSubtype="10" fill="hold" nodeType="afterEffect">
                                  <p:stCondLst>
                                    <p:cond delay="0"/>
                                  </p:stCondLst>
                                  <p:childTnLst>
                                    <p:set>
                                      <p:cBhvr>
                                        <p:cTn id="18" dur="1" fill="hold">
                                          <p:stCondLst>
                                            <p:cond delay="0"/>
                                          </p:stCondLst>
                                        </p:cTn>
                                        <p:tgtEl>
                                          <p:spTgt spid="3077"/>
                                        </p:tgtEl>
                                        <p:attrNameLst>
                                          <p:attrName>style.visibility</p:attrName>
                                        </p:attrNameLst>
                                      </p:cBhvr>
                                      <p:to>
                                        <p:strVal val="visible"/>
                                      </p:to>
                                    </p:set>
                                    <p:animEffect transition="in" filter="checkerboard(across)">
                                      <p:cBhvr>
                                        <p:cTn id="19" dur="5000"/>
                                        <p:tgtEl>
                                          <p:spTgt spid="3077"/>
                                        </p:tgtEl>
                                      </p:cBhvr>
                                    </p:animEffect>
                                  </p:childTnLst>
                                </p:cTn>
                              </p:par>
                            </p:childTnLst>
                          </p:cTn>
                        </p:par>
                        <p:par>
                          <p:cTn id="20" fill="hold">
                            <p:stCondLst>
                              <p:cond delay="20000"/>
                            </p:stCondLst>
                            <p:childTnLst>
                              <p:par>
                                <p:cTn id="21" presetID="7" presetClass="entr" presetSubtype="4" fill="hold" nodeType="afterEffect">
                                  <p:stCondLst>
                                    <p:cond delay="0"/>
                                  </p:stCondLst>
                                  <p:childTnLst>
                                    <p:set>
                                      <p:cBhvr>
                                        <p:cTn id="22" dur="1" fill="hold">
                                          <p:stCondLst>
                                            <p:cond delay="0"/>
                                          </p:stCondLst>
                                        </p:cTn>
                                        <p:tgtEl>
                                          <p:spTgt spid="3075"/>
                                        </p:tgtEl>
                                        <p:attrNameLst>
                                          <p:attrName>style.visibility</p:attrName>
                                        </p:attrNameLst>
                                      </p:cBhvr>
                                      <p:to>
                                        <p:strVal val="visible"/>
                                      </p:to>
                                    </p:set>
                                    <p:anim calcmode="lin" valueType="num">
                                      <p:cBhvr additive="base">
                                        <p:cTn id="23" dur="5000" fill="hold"/>
                                        <p:tgtEl>
                                          <p:spTgt spid="3075"/>
                                        </p:tgtEl>
                                        <p:attrNameLst>
                                          <p:attrName>ppt_x</p:attrName>
                                        </p:attrNameLst>
                                      </p:cBhvr>
                                      <p:tavLst>
                                        <p:tav tm="0">
                                          <p:val>
                                            <p:strVal val="#ppt_x"/>
                                          </p:val>
                                        </p:tav>
                                        <p:tav tm="100000">
                                          <p:val>
                                            <p:strVal val="#ppt_x"/>
                                          </p:val>
                                        </p:tav>
                                      </p:tavLst>
                                    </p:anim>
                                    <p:anim calcmode="lin" valueType="num">
                                      <p:cBhvr additive="base">
                                        <p:cTn id="24" dur="50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Сашулько  aka  Frensis ^__^\Ocean1.jpg"/>
          <p:cNvPicPr>
            <a:picLocks noChangeAspect="1" noChangeArrowheads="1"/>
          </p:cNvPicPr>
          <p:nvPr/>
        </p:nvPicPr>
        <p:blipFill>
          <a:blip r:embed="rId2" cstate="print">
            <a:lum contrast="-18000"/>
          </a:blip>
          <a:srcRect/>
          <a:stretch>
            <a:fillRect/>
          </a:stretch>
        </p:blipFill>
        <p:spPr bwMode="auto">
          <a:xfrm>
            <a:off x="0" y="0"/>
            <a:ext cx="9144000" cy="6858000"/>
          </a:xfrm>
          <a:prstGeom prst="rect">
            <a:avLst/>
          </a:prstGeom>
          <a:noFill/>
        </p:spPr>
      </p:pic>
      <p:pic>
        <p:nvPicPr>
          <p:cNvPr id="6148" name="Picture 4" descr="D:\Сашулько  aka  Frensis ^__^\8e4e3163080e3290c44edf346d70f04c.jpg"/>
          <p:cNvPicPr>
            <a:picLocks noChangeAspect="1" noChangeArrowheads="1"/>
          </p:cNvPicPr>
          <p:nvPr/>
        </p:nvPicPr>
        <p:blipFill>
          <a:blip r:embed="rId3" cstate="print"/>
          <a:srcRect/>
          <a:stretch>
            <a:fillRect/>
          </a:stretch>
        </p:blipFill>
        <p:spPr bwMode="auto">
          <a:xfrm>
            <a:off x="0" y="857232"/>
            <a:ext cx="9144000" cy="5991842"/>
          </a:xfrm>
          <a:prstGeom prst="rect">
            <a:avLst/>
          </a:prstGeom>
          <a:noFill/>
        </p:spPr>
      </p:pic>
      <p:pic>
        <p:nvPicPr>
          <p:cNvPr id="6147" name="Picture 3" descr="D:\Сашулько  aka  Frensis ^__^\3dde68789f.jpg"/>
          <p:cNvPicPr>
            <a:picLocks noChangeAspect="1" noChangeArrowheads="1"/>
          </p:cNvPicPr>
          <p:nvPr/>
        </p:nvPicPr>
        <p:blipFill>
          <a:blip r:embed="rId4" cstate="print"/>
          <a:srcRect/>
          <a:stretch>
            <a:fillRect/>
          </a:stretch>
        </p:blipFill>
        <p:spPr bwMode="auto">
          <a:xfrm>
            <a:off x="0" y="857232"/>
            <a:ext cx="9144000" cy="6000768"/>
          </a:xfrm>
          <a:prstGeom prst="rect">
            <a:avLst/>
          </a:prstGeom>
          <a:noFill/>
        </p:spPr>
      </p:pic>
      <p:pic>
        <p:nvPicPr>
          <p:cNvPr id="6149" name="Picture 5" descr="D:\Сашулько  aka  Frensis ^__^\10-6-1a.jpg"/>
          <p:cNvPicPr>
            <a:picLocks noChangeAspect="1" noChangeArrowheads="1"/>
          </p:cNvPicPr>
          <p:nvPr/>
        </p:nvPicPr>
        <p:blipFill>
          <a:blip r:embed="rId5" cstate="print"/>
          <a:srcRect/>
          <a:stretch>
            <a:fillRect/>
          </a:stretch>
        </p:blipFill>
        <p:spPr bwMode="auto">
          <a:xfrm>
            <a:off x="1785918" y="873242"/>
            <a:ext cx="5500694" cy="5984758"/>
          </a:xfrm>
          <a:prstGeom prst="rect">
            <a:avLst/>
          </a:prstGeom>
          <a:noFill/>
        </p:spPr>
      </p:pic>
      <p:pic>
        <p:nvPicPr>
          <p:cNvPr id="6151" name="Picture 7" descr="D:\Сашулько  aka  Frensis ^__^\1307433054_383438332.jpeg"/>
          <p:cNvPicPr>
            <a:picLocks noChangeAspect="1" noChangeArrowheads="1"/>
          </p:cNvPicPr>
          <p:nvPr/>
        </p:nvPicPr>
        <p:blipFill>
          <a:blip r:embed="rId6" cstate="print"/>
          <a:srcRect/>
          <a:stretch>
            <a:fillRect/>
          </a:stretch>
        </p:blipFill>
        <p:spPr bwMode="auto">
          <a:xfrm>
            <a:off x="0" y="857232"/>
            <a:ext cx="9144000" cy="6000768"/>
          </a:xfrm>
          <a:prstGeom prst="rect">
            <a:avLst/>
          </a:prstGeom>
          <a:noFill/>
        </p:spPr>
      </p:pic>
      <p:pic>
        <p:nvPicPr>
          <p:cNvPr id="6150" name="Picture 6" descr="D:\Сашулько  aka  Frensis ^__^\7340.jpg"/>
          <p:cNvPicPr>
            <a:picLocks noChangeAspect="1" noChangeArrowheads="1"/>
          </p:cNvPicPr>
          <p:nvPr/>
        </p:nvPicPr>
        <p:blipFill>
          <a:blip r:embed="rId7" cstate="print"/>
          <a:srcRect/>
          <a:stretch>
            <a:fillRect/>
          </a:stretch>
        </p:blipFill>
        <p:spPr bwMode="auto">
          <a:xfrm>
            <a:off x="0" y="857232"/>
            <a:ext cx="9144000" cy="6000768"/>
          </a:xfrm>
          <a:prstGeom prst="rect">
            <a:avLst/>
          </a:prstGeom>
          <a:noFill/>
        </p:spPr>
      </p:pic>
      <p:sp>
        <p:nvSpPr>
          <p:cNvPr id="8" name="Прямоугольник 7"/>
          <p:cNvSpPr/>
          <p:nvPr/>
        </p:nvSpPr>
        <p:spPr>
          <a:xfrm>
            <a:off x="1571604" y="0"/>
            <a:ext cx="5881097"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Ядерное оружие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Прямоугольник 8"/>
          <p:cNvSpPr/>
          <p:nvPr/>
        </p:nvSpPr>
        <p:spPr>
          <a:xfrm>
            <a:off x="2143108" y="2000240"/>
            <a:ext cx="4572000" cy="3170099"/>
          </a:xfrm>
          <a:prstGeom prst="rect">
            <a:avLst/>
          </a:prstGeom>
        </p:spPr>
        <p:txBody>
          <a:bodyPr>
            <a:spAutoFit/>
          </a:bodyPr>
          <a:lstStyle/>
          <a:p>
            <a:r>
              <a:rPr lang="ru-RU" sz="2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 точки зрения окружающей среды возникают проблемы ядерного загрязнения Мирового океана, </a:t>
            </a:r>
            <a:br>
              <a:rPr lang="ru-RU" sz="2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затрагивающие пищевую цепочку. Биологические ресурсы морей и океанов в конечном счете влияют </a:t>
            </a:r>
            <a:br>
              <a:rPr lang="ru-RU" sz="2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 человечество, которое зависит от них. </a:t>
            </a:r>
            <a:endParaRPr lang="ru-RU"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1450">
                                          <p:stCondLst>
                                            <p:cond delay="0"/>
                                          </p:stCondLst>
                                        </p:cTn>
                                        <p:tgtEl>
                                          <p:spTgt spid="6148"/>
                                        </p:tgtEl>
                                      </p:cBhvr>
                                    </p:animEffect>
                                    <p:anim calcmode="lin" valueType="num">
                                      <p:cBhvr>
                                        <p:cTn id="8" dur="4555" tmFilter="0,0; 0.14,0.36; 0.43,0.73; 0.71,0.91; 1.0,1.0">
                                          <p:stCondLst>
                                            <p:cond delay="0"/>
                                          </p:stCondLst>
                                        </p:cTn>
                                        <p:tgtEl>
                                          <p:spTgt spid="6148"/>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6148"/>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6148"/>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6148"/>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6148"/>
                                        </p:tgtEl>
                                        <p:attrNameLst>
                                          <p:attrName>ppt_y</p:attrName>
                                        </p:attrNameLst>
                                      </p:cBhvr>
                                      <p:tavLst>
                                        <p:tav tm="0" fmla="#ppt_y-sin(pi*$)/81">
                                          <p:val>
                                            <p:fltVal val="0"/>
                                          </p:val>
                                        </p:tav>
                                        <p:tav tm="100000">
                                          <p:val>
                                            <p:fltVal val="1"/>
                                          </p:val>
                                        </p:tav>
                                      </p:tavLst>
                                    </p:anim>
                                    <p:animScale>
                                      <p:cBhvr>
                                        <p:cTn id="13" dur="65">
                                          <p:stCondLst>
                                            <p:cond delay="1625"/>
                                          </p:stCondLst>
                                        </p:cTn>
                                        <p:tgtEl>
                                          <p:spTgt spid="6148"/>
                                        </p:tgtEl>
                                      </p:cBhvr>
                                      <p:to x="100000" y="60000"/>
                                    </p:animScale>
                                    <p:animScale>
                                      <p:cBhvr>
                                        <p:cTn id="14" dur="415" decel="50000">
                                          <p:stCondLst>
                                            <p:cond delay="1690"/>
                                          </p:stCondLst>
                                        </p:cTn>
                                        <p:tgtEl>
                                          <p:spTgt spid="6148"/>
                                        </p:tgtEl>
                                      </p:cBhvr>
                                      <p:to x="100000" y="100000"/>
                                    </p:animScale>
                                    <p:animScale>
                                      <p:cBhvr>
                                        <p:cTn id="15" dur="65">
                                          <p:stCondLst>
                                            <p:cond delay="3280"/>
                                          </p:stCondLst>
                                        </p:cTn>
                                        <p:tgtEl>
                                          <p:spTgt spid="6148"/>
                                        </p:tgtEl>
                                      </p:cBhvr>
                                      <p:to x="100000" y="80000"/>
                                    </p:animScale>
                                    <p:animScale>
                                      <p:cBhvr>
                                        <p:cTn id="16" dur="415" decel="50000">
                                          <p:stCondLst>
                                            <p:cond delay="3345"/>
                                          </p:stCondLst>
                                        </p:cTn>
                                        <p:tgtEl>
                                          <p:spTgt spid="6148"/>
                                        </p:tgtEl>
                                      </p:cBhvr>
                                      <p:to x="100000" y="100000"/>
                                    </p:animScale>
                                    <p:animScale>
                                      <p:cBhvr>
                                        <p:cTn id="17" dur="65">
                                          <p:stCondLst>
                                            <p:cond delay="4105"/>
                                          </p:stCondLst>
                                        </p:cTn>
                                        <p:tgtEl>
                                          <p:spTgt spid="6148"/>
                                        </p:tgtEl>
                                      </p:cBhvr>
                                      <p:to x="100000" y="90000"/>
                                    </p:animScale>
                                    <p:animScale>
                                      <p:cBhvr>
                                        <p:cTn id="18" dur="415" decel="50000">
                                          <p:stCondLst>
                                            <p:cond delay="4170"/>
                                          </p:stCondLst>
                                        </p:cTn>
                                        <p:tgtEl>
                                          <p:spTgt spid="6148"/>
                                        </p:tgtEl>
                                      </p:cBhvr>
                                      <p:to x="100000" y="100000"/>
                                    </p:animScale>
                                    <p:animScale>
                                      <p:cBhvr>
                                        <p:cTn id="19" dur="65">
                                          <p:stCondLst>
                                            <p:cond delay="4520"/>
                                          </p:stCondLst>
                                        </p:cTn>
                                        <p:tgtEl>
                                          <p:spTgt spid="6148"/>
                                        </p:tgtEl>
                                      </p:cBhvr>
                                      <p:to x="100000" y="95000"/>
                                    </p:animScale>
                                    <p:animScale>
                                      <p:cBhvr>
                                        <p:cTn id="20" dur="415" decel="50000">
                                          <p:stCondLst>
                                            <p:cond delay="4585"/>
                                          </p:stCondLst>
                                        </p:cTn>
                                        <p:tgtEl>
                                          <p:spTgt spid="6148"/>
                                        </p:tgtEl>
                                      </p:cBhvr>
                                      <p:to x="100000" y="100000"/>
                                    </p:animScale>
                                  </p:childTnLst>
                                </p:cTn>
                              </p:par>
                            </p:childTnLst>
                          </p:cTn>
                        </p:par>
                        <p:par>
                          <p:cTn id="21" fill="hold">
                            <p:stCondLst>
                              <p:cond delay="5000"/>
                            </p:stCondLst>
                            <p:childTnLst>
                              <p:par>
                                <p:cTn id="22" presetID="28" presetClass="entr" presetSubtype="0" fill="hold" nodeType="afterEffect">
                                  <p:stCondLst>
                                    <p:cond delay="0"/>
                                  </p:stCondLst>
                                  <p:childTnLst>
                                    <p:set>
                                      <p:cBhvr>
                                        <p:cTn id="23" dur="1" fill="hold">
                                          <p:stCondLst>
                                            <p:cond delay="0"/>
                                          </p:stCondLst>
                                        </p:cTn>
                                        <p:tgtEl>
                                          <p:spTgt spid="6147"/>
                                        </p:tgtEl>
                                        <p:attrNameLst>
                                          <p:attrName>style.visibility</p:attrName>
                                        </p:attrNameLst>
                                      </p:cBhvr>
                                      <p:to>
                                        <p:strVal val="visible"/>
                                      </p:to>
                                    </p:set>
                                    <p:anim calcmode="lin" valueType="num">
                                      <p:cBhvr>
                                        <p:cTn id="24" dur="15000" fill="hold"/>
                                        <p:tgtEl>
                                          <p:spTgt spid="6147"/>
                                        </p:tgtEl>
                                        <p:attrNameLst>
                                          <p:attrName>ppt_x</p:attrName>
                                        </p:attrNameLst>
                                      </p:cBhvr>
                                      <p:tavLst>
                                        <p:tav tm="0">
                                          <p:val>
                                            <p:strVal val="#ppt_x"/>
                                          </p:val>
                                        </p:tav>
                                        <p:tav tm="100000">
                                          <p:val>
                                            <p:strVal val="#ppt_x"/>
                                          </p:val>
                                        </p:tav>
                                      </p:tavLst>
                                    </p:anim>
                                    <p:anim calcmode="lin" valueType="num">
                                      <p:cBhvr>
                                        <p:cTn id="25" dur="15000" fill="hold"/>
                                        <p:tgtEl>
                                          <p:spTgt spid="6147"/>
                                        </p:tgtEl>
                                        <p:attrNameLst>
                                          <p:attrName>ppt_y</p:attrName>
                                        </p:attrNameLst>
                                      </p:cBhvr>
                                      <p:tavLst>
                                        <p:tav tm="0">
                                          <p:val>
                                            <p:strVal val="#ppt_y+1"/>
                                          </p:val>
                                        </p:tav>
                                        <p:tav tm="100000">
                                          <p:val>
                                            <p:strVal val="#ppt_y-1"/>
                                          </p:val>
                                        </p:tav>
                                      </p:tavLst>
                                    </p:anim>
                                  </p:childTnLst>
                                </p:cTn>
                              </p:par>
                            </p:childTnLst>
                          </p:cTn>
                        </p:par>
                        <p:par>
                          <p:cTn id="26" fill="hold">
                            <p:stCondLst>
                              <p:cond delay="20000"/>
                            </p:stCondLst>
                            <p:childTnLst>
                              <p:par>
                                <p:cTn id="27" presetID="52" presetClass="entr" presetSubtype="0" fill="hold" nodeType="afterEffect">
                                  <p:stCondLst>
                                    <p:cond delay="0"/>
                                  </p:stCondLst>
                                  <p:childTnLst>
                                    <p:set>
                                      <p:cBhvr>
                                        <p:cTn id="28" dur="1" fill="hold">
                                          <p:stCondLst>
                                            <p:cond delay="0"/>
                                          </p:stCondLst>
                                        </p:cTn>
                                        <p:tgtEl>
                                          <p:spTgt spid="6149"/>
                                        </p:tgtEl>
                                        <p:attrNameLst>
                                          <p:attrName>style.visibility</p:attrName>
                                        </p:attrNameLst>
                                      </p:cBhvr>
                                      <p:to>
                                        <p:strVal val="visible"/>
                                      </p:to>
                                    </p:set>
                                    <p:animScale>
                                      <p:cBhvr>
                                        <p:cTn id="29" dur="5000" decel="50000" fill="hold">
                                          <p:stCondLst>
                                            <p:cond delay="0"/>
                                          </p:stCondLst>
                                        </p:cTn>
                                        <p:tgtEl>
                                          <p:spTgt spid="61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5000" decel="50000" fill="hold">
                                          <p:stCondLst>
                                            <p:cond delay="0"/>
                                          </p:stCondLst>
                                        </p:cTn>
                                        <p:tgtEl>
                                          <p:spTgt spid="6149"/>
                                        </p:tgtEl>
                                        <p:attrNameLst>
                                          <p:attrName>ppt_x</p:attrName>
                                          <p:attrName>ppt_y</p:attrName>
                                        </p:attrNameLst>
                                      </p:cBhvr>
                                    </p:animMotion>
                                    <p:animEffect transition="in" filter="fade">
                                      <p:cBhvr>
                                        <p:cTn id="31" dur="5000"/>
                                        <p:tgtEl>
                                          <p:spTgt spid="6149"/>
                                        </p:tgtEl>
                                      </p:cBhvr>
                                    </p:animEffect>
                                  </p:childTnLst>
                                </p:cTn>
                              </p:par>
                            </p:childTnLst>
                          </p:cTn>
                        </p:par>
                        <p:par>
                          <p:cTn id="32" fill="hold">
                            <p:stCondLst>
                              <p:cond delay="25000"/>
                            </p:stCondLst>
                            <p:childTnLst>
                              <p:par>
                                <p:cTn id="33" presetID="23" presetClass="entr" presetSubtype="16" fill="hold" nodeType="afterEffect">
                                  <p:stCondLst>
                                    <p:cond delay="0"/>
                                  </p:stCondLst>
                                  <p:childTnLst>
                                    <p:set>
                                      <p:cBhvr>
                                        <p:cTn id="34" dur="1" fill="hold">
                                          <p:stCondLst>
                                            <p:cond delay="0"/>
                                          </p:stCondLst>
                                        </p:cTn>
                                        <p:tgtEl>
                                          <p:spTgt spid="6151"/>
                                        </p:tgtEl>
                                        <p:attrNameLst>
                                          <p:attrName>style.visibility</p:attrName>
                                        </p:attrNameLst>
                                      </p:cBhvr>
                                      <p:to>
                                        <p:strVal val="visible"/>
                                      </p:to>
                                    </p:set>
                                    <p:anim calcmode="lin" valueType="num">
                                      <p:cBhvr>
                                        <p:cTn id="35" dur="5000" fill="hold"/>
                                        <p:tgtEl>
                                          <p:spTgt spid="6151"/>
                                        </p:tgtEl>
                                        <p:attrNameLst>
                                          <p:attrName>ppt_w</p:attrName>
                                        </p:attrNameLst>
                                      </p:cBhvr>
                                      <p:tavLst>
                                        <p:tav tm="0">
                                          <p:val>
                                            <p:fltVal val="0"/>
                                          </p:val>
                                        </p:tav>
                                        <p:tav tm="100000">
                                          <p:val>
                                            <p:strVal val="#ppt_w"/>
                                          </p:val>
                                        </p:tav>
                                      </p:tavLst>
                                    </p:anim>
                                    <p:anim calcmode="lin" valueType="num">
                                      <p:cBhvr>
                                        <p:cTn id="36" dur="5000" fill="hold"/>
                                        <p:tgtEl>
                                          <p:spTgt spid="6151"/>
                                        </p:tgtEl>
                                        <p:attrNameLst>
                                          <p:attrName>ppt_h</p:attrName>
                                        </p:attrNameLst>
                                      </p:cBhvr>
                                      <p:tavLst>
                                        <p:tav tm="0">
                                          <p:val>
                                            <p:fltVal val="0"/>
                                          </p:val>
                                        </p:tav>
                                        <p:tav tm="100000">
                                          <p:val>
                                            <p:strVal val="#ppt_h"/>
                                          </p:val>
                                        </p:tav>
                                      </p:tavLst>
                                    </p:anim>
                                  </p:childTnLst>
                                </p:cTn>
                              </p:par>
                            </p:childTnLst>
                          </p:cTn>
                        </p:par>
                        <p:par>
                          <p:cTn id="37" fill="hold">
                            <p:stCondLst>
                              <p:cond delay="30000"/>
                            </p:stCondLst>
                            <p:childTnLst>
                              <p:par>
                                <p:cTn id="38" presetID="50" presetClass="entr" presetSubtype="0" decel="100000" fill="hold" nodeType="afterEffect">
                                  <p:stCondLst>
                                    <p:cond delay="0"/>
                                  </p:stCondLst>
                                  <p:childTnLst>
                                    <p:set>
                                      <p:cBhvr>
                                        <p:cTn id="39" dur="1" fill="hold">
                                          <p:stCondLst>
                                            <p:cond delay="0"/>
                                          </p:stCondLst>
                                        </p:cTn>
                                        <p:tgtEl>
                                          <p:spTgt spid="6150"/>
                                        </p:tgtEl>
                                        <p:attrNameLst>
                                          <p:attrName>style.visibility</p:attrName>
                                        </p:attrNameLst>
                                      </p:cBhvr>
                                      <p:to>
                                        <p:strVal val="visible"/>
                                      </p:to>
                                    </p:set>
                                    <p:anim calcmode="lin" valueType="num">
                                      <p:cBhvr>
                                        <p:cTn id="40" dur="5000" fill="hold"/>
                                        <p:tgtEl>
                                          <p:spTgt spid="6150"/>
                                        </p:tgtEl>
                                        <p:attrNameLst>
                                          <p:attrName>ppt_w</p:attrName>
                                        </p:attrNameLst>
                                      </p:cBhvr>
                                      <p:tavLst>
                                        <p:tav tm="0">
                                          <p:val>
                                            <p:strVal val="#ppt_w+.3"/>
                                          </p:val>
                                        </p:tav>
                                        <p:tav tm="100000">
                                          <p:val>
                                            <p:strVal val="#ppt_w"/>
                                          </p:val>
                                        </p:tav>
                                      </p:tavLst>
                                    </p:anim>
                                    <p:anim calcmode="lin" valueType="num">
                                      <p:cBhvr>
                                        <p:cTn id="41" dur="5000" fill="hold"/>
                                        <p:tgtEl>
                                          <p:spTgt spid="6150"/>
                                        </p:tgtEl>
                                        <p:attrNameLst>
                                          <p:attrName>ppt_h</p:attrName>
                                        </p:attrNameLst>
                                      </p:cBhvr>
                                      <p:tavLst>
                                        <p:tav tm="0">
                                          <p:val>
                                            <p:strVal val="#ppt_h"/>
                                          </p:val>
                                        </p:tav>
                                        <p:tav tm="100000">
                                          <p:val>
                                            <p:strVal val="#ppt_h"/>
                                          </p:val>
                                        </p:tav>
                                      </p:tavLst>
                                    </p:anim>
                                    <p:animEffect transition="in" filter="fade">
                                      <p:cBhvr>
                                        <p:cTn id="42" dur="5000"/>
                                        <p:tgtEl>
                                          <p:spTgt spid="6150"/>
                                        </p:tgtEl>
                                      </p:cBhvr>
                                    </p:animEffect>
                                  </p:childTnLst>
                                </p:cTn>
                              </p:par>
                            </p:childTnLst>
                          </p:cTn>
                        </p:par>
                        <p:par>
                          <p:cTn id="43" fill="hold">
                            <p:stCondLst>
                              <p:cond delay="35000"/>
                            </p:stCondLst>
                            <p:childTnLst>
                              <p:par>
                                <p:cTn id="44" presetID="27" presetClass="entr" presetSubtype="0" fill="hold" grpId="0" nodeType="afterEffect">
                                  <p:stCondLst>
                                    <p:cond delay="0"/>
                                  </p:stCondLst>
                                  <p:iterate type="lt">
                                    <p:tmPct val="50000"/>
                                  </p:iterate>
                                  <p:childTnLst>
                                    <p:set>
                                      <p:cBhvr>
                                        <p:cTn id="45" dur="1" fill="hold">
                                          <p:stCondLst>
                                            <p:cond delay="0"/>
                                          </p:stCondLst>
                                        </p:cTn>
                                        <p:tgtEl>
                                          <p:spTgt spid="9"/>
                                        </p:tgtEl>
                                        <p:attrNameLst>
                                          <p:attrName>style.visibility</p:attrName>
                                        </p:attrNameLst>
                                      </p:cBhvr>
                                      <p:to>
                                        <p:strVal val="visible"/>
                                      </p:to>
                                    </p:set>
                                    <p:anim calcmode="discrete" valueType="clr">
                                      <p:cBhvr override="childStyle">
                                        <p:cTn id="46"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9"/>
                                        </p:tgtEl>
                                        <p:attrNameLst>
                                          <p:attrName>fillcolor</p:attrName>
                                        </p:attrNameLst>
                                      </p:cBhvr>
                                      <p:tavLst>
                                        <p:tav tm="0">
                                          <p:val>
                                            <p:clrVal>
                                              <a:schemeClr val="accent2"/>
                                            </p:clrVal>
                                          </p:val>
                                        </p:tav>
                                        <p:tav tm="50000">
                                          <p:val>
                                            <p:clrVal>
                                              <a:schemeClr val="hlink"/>
                                            </p:clrVal>
                                          </p:val>
                                        </p:tav>
                                      </p:tavLst>
                                    </p:anim>
                                    <p:set>
                                      <p:cBhvr>
                                        <p:cTn id="48"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Аня\Desktop\школа\География\проблемы мирового океана\On_The_BСИeach_160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786314" y="0"/>
            <a:ext cx="4357686" cy="1143000"/>
          </a:xfrm>
        </p:spPr>
        <p:txBody>
          <a:bodyPr>
            <a:normAutofit/>
          </a:bodyPr>
          <a:lstStyle/>
          <a:p>
            <a:pPr fontAlgn="auto">
              <a:spcAft>
                <a:spcPts val="0"/>
              </a:spcAft>
              <a:defRPr/>
            </a:pPr>
            <a:r>
              <a:rPr lang="ru-RU" dirty="0" smtClean="0"/>
              <a:t>Заключение:</a:t>
            </a:r>
            <a:endParaRPr lang="ru-RU" dirty="0"/>
          </a:p>
        </p:txBody>
      </p:sp>
      <p:sp>
        <p:nvSpPr>
          <p:cNvPr id="6" name="Прямоугольник 5"/>
          <p:cNvSpPr/>
          <p:nvPr/>
        </p:nvSpPr>
        <p:spPr>
          <a:xfrm>
            <a:off x="4857752" y="571480"/>
            <a:ext cx="4286248" cy="2462213"/>
          </a:xfrm>
          <a:prstGeom prst="rect">
            <a:avLst/>
          </a:prstGeom>
        </p:spPr>
        <p:txBody>
          <a:bodyPr wrap="square">
            <a:spAutoFit/>
          </a:bodyPr>
          <a:lstStyle/>
          <a:p>
            <a:r>
              <a:rPr lang="ru-RU" sz="1400" dirty="0" smtClean="0">
                <a:latin typeface="+mn-lt"/>
                <a:cs typeface="+mn-cs"/>
              </a:rPr>
              <a:t/>
            </a:r>
            <a:br>
              <a:rPr lang="ru-RU" sz="1400" dirty="0" smtClean="0">
                <a:latin typeface="+mn-lt"/>
                <a:cs typeface="+mn-cs"/>
              </a:rPr>
            </a:br>
            <a:r>
              <a:rPr lang="ru-RU" sz="1400" dirty="0" smtClean="0">
                <a:latin typeface="+mn-lt"/>
                <a:cs typeface="+mn-cs"/>
              </a:rPr>
              <a:t/>
            </a:r>
            <a:br>
              <a:rPr lang="ru-RU" sz="1400" dirty="0" smtClean="0">
                <a:latin typeface="+mn-lt"/>
                <a:cs typeface="+mn-cs"/>
              </a:rPr>
            </a:br>
            <a:r>
              <a:rPr lang="ru-RU" sz="1400" dirty="0" smtClean="0">
                <a:latin typeface="+mn-lt"/>
                <a:cs typeface="+mn-cs"/>
              </a:rPr>
              <a:t>Последствия, к которым ведёт расточительное, </a:t>
            </a:r>
            <a:r>
              <a:rPr lang="ru-RU" sz="1400" dirty="0" err="1" smtClean="0">
                <a:latin typeface="+mn-lt"/>
                <a:cs typeface="+mn-cs"/>
              </a:rPr>
              <a:t>небережное</a:t>
            </a:r>
            <a:r>
              <a:rPr lang="ru-RU" sz="1400" dirty="0" smtClean="0">
                <a:latin typeface="+mn-lt"/>
                <a:cs typeface="+mn-cs"/>
              </a:rPr>
              <a:t> отношение человечества к Океану, ужасающи. Уничтожение планктона, рыб и других обитателей океанских вод - далеко не всё. Ущерб может быть гораздо большим. Ведь у Мирового океана имеются </a:t>
            </a:r>
            <a:r>
              <a:rPr lang="ru-RU" sz="1400" dirty="0" err="1" smtClean="0">
                <a:latin typeface="+mn-lt"/>
                <a:cs typeface="+mn-cs"/>
              </a:rPr>
              <a:t>общепланетарные</a:t>
            </a:r>
            <a:r>
              <a:rPr lang="ru-RU" sz="1400" dirty="0" smtClean="0">
                <a:latin typeface="+mn-lt"/>
                <a:cs typeface="+mn-cs"/>
              </a:rPr>
              <a:t> функции: он является мощным регулятором </a:t>
            </a:r>
            <a:r>
              <a:rPr lang="ru-RU" sz="1400" dirty="0" err="1" smtClean="0">
                <a:latin typeface="+mn-lt"/>
                <a:cs typeface="+mn-cs"/>
              </a:rPr>
              <a:t>влагооборота</a:t>
            </a:r>
            <a:r>
              <a:rPr lang="ru-RU" sz="1400" dirty="0" smtClean="0">
                <a:latin typeface="+mn-lt"/>
                <a:cs typeface="+mn-cs"/>
              </a:rPr>
              <a:t> и теплового режима Земли, а также циркуляции её атмосферы. </a:t>
            </a:r>
          </a:p>
        </p:txBody>
      </p:sp>
      <p:pic>
        <p:nvPicPr>
          <p:cNvPr id="1026" name="Picture 2" descr="C:\Users\Аня\Documents\Schule\Geografie\проблемы мирового океана\Новая папка (2)\1258830651_11.jpg"/>
          <p:cNvPicPr>
            <a:picLocks noChangeAspect="1" noChangeArrowheads="1"/>
          </p:cNvPicPr>
          <p:nvPr/>
        </p:nvPicPr>
        <p:blipFill>
          <a:blip r:embed="rId3" cstate="print"/>
          <a:srcRect/>
          <a:stretch>
            <a:fillRect/>
          </a:stretch>
        </p:blipFill>
        <p:spPr bwMode="auto">
          <a:xfrm>
            <a:off x="0" y="0"/>
            <a:ext cx="4800634" cy="3000396"/>
          </a:xfrm>
          <a:prstGeom prst="rect">
            <a:avLst/>
          </a:prstGeom>
          <a:noFill/>
        </p:spPr>
      </p:pic>
      <p:sp>
        <p:nvSpPr>
          <p:cNvPr id="7" name="Прямоугольник 6"/>
          <p:cNvSpPr/>
          <p:nvPr/>
        </p:nvSpPr>
        <p:spPr>
          <a:xfrm>
            <a:off x="0" y="3000372"/>
            <a:ext cx="9144000" cy="1600438"/>
          </a:xfrm>
          <a:prstGeom prst="rect">
            <a:avLst/>
          </a:prstGeom>
        </p:spPr>
        <p:txBody>
          <a:bodyPr wrap="square">
            <a:spAutoFit/>
          </a:bodyPr>
          <a:lstStyle/>
          <a:p>
            <a:r>
              <a:rPr lang="ru-RU" sz="1400" dirty="0" smtClean="0">
                <a:latin typeface="+mn-lt"/>
                <a:cs typeface="+mn-cs"/>
              </a:rPr>
              <a:t>Загрязнения способны вызвать весьма существенные изменения всех этих характеристик, жизненно важных для режима климата и погоды на всей планете. Симптомы таких изменений наблюдаются уже сегодня. Повторяются жестокие засухи и наводнения, появляются разрушительные ураганы, сильнейшие морозы приходят даже в тропики, где их отроду не бывало. Разумеется, пока нельзя даже приблизительно оценить зависимость подобного ущерба от степени загрязненности Мирового океана, однако взаимосвязь, несомненно, существует. Как бы там ни было, охрана океана является одной из глобальных проблем человечества. Мертвый океан - мертвая планета, а значит, и все человечество.</a:t>
            </a:r>
          </a:p>
        </p:txBody>
      </p:sp>
      <p:pic>
        <p:nvPicPr>
          <p:cNvPr id="1027" name="Picture 3" descr="C:\Users\Аня\Documents\Schule\Geografie\проблемы мирового океана\Новая папка (2)\1212594417_003_300dpi_5800x3816.jpg"/>
          <p:cNvPicPr>
            <a:picLocks noChangeAspect="1" noChangeArrowheads="1"/>
          </p:cNvPicPr>
          <p:nvPr/>
        </p:nvPicPr>
        <p:blipFill>
          <a:blip r:embed="rId4" cstate="print"/>
          <a:srcRect t="30110" b="30615"/>
          <a:stretch>
            <a:fillRect/>
          </a:stretch>
        </p:blipFill>
        <p:spPr bwMode="auto">
          <a:xfrm>
            <a:off x="142844" y="4587489"/>
            <a:ext cx="8786874" cy="2270511"/>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zver\Pictures\Новая папка\gt41r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61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я\Documents\Schule\Geografie\проблемы мирового океана\низ\file_1319180305_91164177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0" y="0"/>
            <a:ext cx="4500562" cy="571480"/>
          </a:xfrm>
        </p:spPr>
        <p:txBody>
          <a:bodyPr>
            <a:normAutofit fontScale="90000"/>
          </a:bodyPr>
          <a:lstStyle/>
          <a:p>
            <a:pPr fontAlgn="auto">
              <a:spcBef>
                <a:spcPts val="0"/>
              </a:spcBef>
              <a:spcAft>
                <a:spcPts val="0"/>
              </a:spcAft>
              <a:defRPr/>
            </a:pPr>
            <a:r>
              <a:rPr lang="ru-RU" sz="4000" i="1" dirty="0" smtClean="0">
                <a:ln w="11430"/>
                <a:solidFill>
                  <a:schemeClr val="accent2">
                    <a:lumMod val="75000"/>
                  </a:schemeClr>
                </a:solidFill>
                <a:effectLst>
                  <a:glow rad="63500">
                    <a:schemeClr val="accent4">
                      <a:satMod val="175000"/>
                      <a:alpha val="40000"/>
                    </a:schemeClr>
                  </a:glow>
                  <a:outerShdw blurRad="50800" dist="39000" dir="5460000" algn="tl">
                    <a:srgbClr val="000000">
                      <a:alpha val="38000"/>
                    </a:srgbClr>
                  </a:outerShdw>
                </a:effectLst>
                <a:latin typeface="+mn-lt"/>
                <a:ea typeface="+mn-ea"/>
                <a:cs typeface="+mn-cs"/>
              </a:rPr>
              <a:t>Мировой Океан</a:t>
            </a:r>
          </a:p>
        </p:txBody>
      </p:sp>
      <p:pic>
        <p:nvPicPr>
          <p:cNvPr id="1027" name="Picture 3" descr="C:\Users\Аня\Documents\Schule\Geografie\проблемы мирового океана\Новая папка (2)\img4db3f2c5d02e8.jpg"/>
          <p:cNvPicPr>
            <a:picLocks noChangeAspect="1" noChangeArrowheads="1"/>
          </p:cNvPicPr>
          <p:nvPr/>
        </p:nvPicPr>
        <p:blipFill>
          <a:blip r:embed="rId3"/>
          <a:srcRect t="13526" b="36233"/>
          <a:stretch>
            <a:fillRect/>
          </a:stretch>
        </p:blipFill>
        <p:spPr bwMode="auto">
          <a:xfrm>
            <a:off x="4214810" y="500042"/>
            <a:ext cx="4929190" cy="1857364"/>
          </a:xfrm>
          <a:prstGeom prst="rect">
            <a:avLst/>
          </a:prstGeom>
          <a:ln>
            <a:noFill/>
          </a:ln>
          <a:effectLst>
            <a:softEdge rad="112500"/>
          </a:effectLst>
        </p:spPr>
      </p:pic>
      <p:sp>
        <p:nvSpPr>
          <p:cNvPr id="6" name="Прямоугольник 5"/>
          <p:cNvSpPr/>
          <p:nvPr/>
        </p:nvSpPr>
        <p:spPr>
          <a:xfrm>
            <a:off x="214282" y="785794"/>
            <a:ext cx="4000496" cy="1600438"/>
          </a:xfrm>
          <a:prstGeom prst="rect">
            <a:avLst/>
          </a:prstGeom>
        </p:spPr>
        <p:txBody>
          <a:bodyPr wrap="square">
            <a:spAutoFit/>
          </a:bodyPr>
          <a:lstStyle/>
          <a:p>
            <a:r>
              <a:rPr lang="ru-RU" sz="1400" dirty="0" smtClean="0"/>
              <a:t>На дне Мирового океана происходит накопление и преобразование огромной массы минеральных и органических веществ, поэтому геологические и геохимические процессы, протекающие в океанах и морях, оказывают очень сильное влияние на всю земную кору.</a:t>
            </a:r>
          </a:p>
        </p:txBody>
      </p:sp>
      <p:sp>
        <p:nvSpPr>
          <p:cNvPr id="7" name="Прямоугольник 6"/>
          <p:cNvSpPr/>
          <p:nvPr/>
        </p:nvSpPr>
        <p:spPr>
          <a:xfrm>
            <a:off x="0" y="2428868"/>
            <a:ext cx="9144000" cy="523220"/>
          </a:xfrm>
          <a:prstGeom prst="rect">
            <a:avLst/>
          </a:prstGeom>
        </p:spPr>
        <p:txBody>
          <a:bodyPr wrap="square">
            <a:spAutoFit/>
          </a:bodyPr>
          <a:lstStyle/>
          <a:p>
            <a:pPr algn="ctr"/>
            <a:r>
              <a:rPr lang="ru-RU" sz="1400" dirty="0" smtClean="0"/>
              <a:t>Именно Океан стал колыбелью жизни на Земле; сейчас в нём обитает около четырёх пятых всех живых существ планеты</a:t>
            </a:r>
          </a:p>
        </p:txBody>
      </p:sp>
      <p:pic>
        <p:nvPicPr>
          <p:cNvPr id="1028" name="Picture 4" descr="C:\Users\Аня\Documents\Schule\Geografie\проблемы мирового океана\Новая папка (2)\4013672.jpg"/>
          <p:cNvPicPr>
            <a:picLocks noChangeAspect="1" noChangeArrowheads="1"/>
          </p:cNvPicPr>
          <p:nvPr/>
        </p:nvPicPr>
        <p:blipFill>
          <a:blip r:embed="rId4"/>
          <a:srcRect t="40582" b="35080"/>
          <a:stretch>
            <a:fillRect/>
          </a:stretch>
        </p:blipFill>
        <p:spPr bwMode="auto">
          <a:xfrm>
            <a:off x="0" y="2857496"/>
            <a:ext cx="9144000" cy="1643074"/>
          </a:xfrm>
          <a:prstGeom prst="rect">
            <a:avLst/>
          </a:prstGeom>
          <a:ln>
            <a:noFill/>
          </a:ln>
          <a:effectLst>
            <a:softEdge rad="112500"/>
          </a:effectLst>
        </p:spPr>
      </p:pic>
      <p:sp>
        <p:nvSpPr>
          <p:cNvPr id="9" name="Прямоугольник 8"/>
          <p:cNvSpPr/>
          <p:nvPr/>
        </p:nvSpPr>
        <p:spPr>
          <a:xfrm>
            <a:off x="142844" y="4572008"/>
            <a:ext cx="9001156" cy="307777"/>
          </a:xfrm>
          <a:prstGeom prst="rect">
            <a:avLst/>
          </a:prstGeom>
        </p:spPr>
        <p:txBody>
          <a:bodyPr wrap="square">
            <a:spAutoFit/>
          </a:bodyPr>
          <a:lstStyle/>
          <a:p>
            <a:pPr algn="ctr"/>
            <a:r>
              <a:rPr lang="ru-RU" sz="1400" b="1" i="1" u="sng" dirty="0" smtClean="0"/>
              <a:t>Геохимические процессы  </a:t>
            </a:r>
            <a:r>
              <a:rPr lang="ru-RU" sz="1400" dirty="0" smtClean="0"/>
              <a:t>-  </a:t>
            </a:r>
            <a:r>
              <a:rPr lang="ru-RU" sz="1400" dirty="0" err="1" smtClean="0"/>
              <a:t>процессы</a:t>
            </a:r>
            <a:r>
              <a:rPr lang="ru-RU" sz="1400" dirty="0" smtClean="0"/>
              <a:t> миграции химических элементов сфер Земли.</a:t>
            </a:r>
          </a:p>
        </p:txBody>
      </p:sp>
      <p:pic>
        <p:nvPicPr>
          <p:cNvPr id="1029" name="Picture 5" descr="C:\Users\Аня\Documents\Schule\Geografie\проблемы мирового океана\Новая папка (2)\file_1319180305_911641775.jpg"/>
          <p:cNvPicPr>
            <a:picLocks noChangeAspect="1" noChangeArrowheads="1"/>
          </p:cNvPicPr>
          <p:nvPr/>
        </p:nvPicPr>
        <p:blipFill>
          <a:blip r:embed="rId5"/>
          <a:srcRect t="26250" r="-313" b="36250"/>
          <a:stretch>
            <a:fillRect/>
          </a:stretch>
        </p:blipFill>
        <p:spPr bwMode="auto">
          <a:xfrm>
            <a:off x="0" y="4929198"/>
            <a:ext cx="9144000" cy="1928802"/>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advTm="136">
        <p:blinds dir="vert"/>
      </p:transition>
    </mc:Choice>
    <mc:Fallback>
      <p:transition spd="slow" advTm="136">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ня\Documents\Schule\Geografie\проблемы мирового океана\низ\wallpaper_12_24613.jpg"/>
          <p:cNvPicPr>
            <a:picLocks noChangeAspect="1" noChangeArrowheads="1"/>
          </p:cNvPicPr>
          <p:nvPr/>
        </p:nvPicPr>
        <p:blipFill>
          <a:blip r:embed="rId2"/>
          <a:srcRect r="4687" b="4166"/>
          <a:stretch>
            <a:fillRect/>
          </a:stretch>
        </p:blipFill>
        <p:spPr bwMode="auto">
          <a:xfrm>
            <a:off x="0" y="0"/>
            <a:ext cx="9144000" cy="6895475"/>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428596" y="357166"/>
            <a:ext cx="8115328" cy="796908"/>
          </a:xfrm>
        </p:spPr>
        <p:txBody>
          <a:bodyPr>
            <a:noAutofit/>
          </a:bodyPr>
          <a:lstStyle/>
          <a:p>
            <a:r>
              <a:rPr lang="ru-RU" sz="4400"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ea typeface="+mn-ea"/>
                <a:cs typeface="Arial" charset="0"/>
              </a:rPr>
              <a:t>РЕСУРСЫ МИРОВОГО ОКЕАНА</a:t>
            </a:r>
          </a:p>
        </p:txBody>
      </p:sp>
      <p:sp>
        <p:nvSpPr>
          <p:cNvPr id="5" name="Прямоугольник 4"/>
          <p:cNvSpPr/>
          <p:nvPr/>
        </p:nvSpPr>
        <p:spPr>
          <a:xfrm>
            <a:off x="0" y="1428736"/>
            <a:ext cx="8715436" cy="523220"/>
          </a:xfrm>
          <a:prstGeom prst="rect">
            <a:avLst/>
          </a:prstGeom>
        </p:spPr>
        <p:txBody>
          <a:bodyPr wrap="square">
            <a:spAutoFit/>
          </a:bodyPr>
          <a:lstStyle/>
          <a:p>
            <a:pPr algn="ctr"/>
            <a:r>
              <a:rPr lang="ru-RU" sz="1400" dirty="0" smtClean="0"/>
              <a:t>В наше время, «эпоху глобальных проблем», Мировой океан играет всё большую роль в жизни человечества. </a:t>
            </a:r>
          </a:p>
        </p:txBody>
      </p:sp>
      <p:sp>
        <p:nvSpPr>
          <p:cNvPr id="6" name="Прямоугольник 5"/>
          <p:cNvSpPr/>
          <p:nvPr/>
        </p:nvSpPr>
        <p:spPr>
          <a:xfrm>
            <a:off x="214282" y="2071678"/>
            <a:ext cx="4572000" cy="1169551"/>
          </a:xfrm>
          <a:prstGeom prst="rect">
            <a:avLst/>
          </a:prstGeom>
        </p:spPr>
        <p:txBody>
          <a:bodyPr>
            <a:spAutoFit/>
          </a:bodyPr>
          <a:lstStyle/>
          <a:p>
            <a:r>
              <a:rPr lang="ru-RU" sz="1400" dirty="0" smtClean="0"/>
              <a:t>Являясь огромной кладовой </a:t>
            </a:r>
          </a:p>
          <a:p>
            <a:r>
              <a:rPr lang="ru-RU" sz="1400" dirty="0" smtClean="0"/>
              <a:t>		- Минеральных</a:t>
            </a:r>
          </a:p>
          <a:p>
            <a:r>
              <a:rPr lang="ru-RU" sz="1400" dirty="0" smtClean="0"/>
              <a:t>		- энергетических</a:t>
            </a:r>
          </a:p>
          <a:p>
            <a:r>
              <a:rPr lang="ru-RU" sz="1400" dirty="0" smtClean="0"/>
              <a:t>		- растительных </a:t>
            </a:r>
          </a:p>
          <a:p>
            <a:r>
              <a:rPr lang="ru-RU" sz="1400" dirty="0" smtClean="0"/>
              <a:t>		- животных</a:t>
            </a:r>
          </a:p>
        </p:txBody>
      </p:sp>
      <p:sp>
        <p:nvSpPr>
          <p:cNvPr id="7" name="Прямоугольник 6"/>
          <p:cNvSpPr/>
          <p:nvPr/>
        </p:nvSpPr>
        <p:spPr>
          <a:xfrm>
            <a:off x="0" y="3214686"/>
            <a:ext cx="9001156" cy="954107"/>
          </a:xfrm>
          <a:prstGeom prst="rect">
            <a:avLst/>
          </a:prstGeom>
        </p:spPr>
        <p:txBody>
          <a:bodyPr wrap="square">
            <a:spAutoFit/>
          </a:bodyPr>
          <a:lstStyle/>
          <a:p>
            <a:r>
              <a:rPr lang="ru-RU" sz="1400" dirty="0" smtClean="0"/>
              <a:t>Богатств, которые - при рациональном их потреблении и искусственном воспроизводстве - могут считаться практически неисчерпаемыми, Океан способен решить одни из самых остро стоящих задач: необходимость обеспечения быстро растущего населения продуктами питания и сырьём для развивающейся промышленности, опасность энергетического кризиса, недостаток пресной воды.</a:t>
            </a:r>
          </a:p>
        </p:txBody>
      </p:sp>
      <p:pic>
        <p:nvPicPr>
          <p:cNvPr id="2051" name="Picture 3" descr="C:\Users\Аня\Documents\Schule\Geografie\проблемы мирового океана\низ\kinogallery-oceans-4 (1).jpg"/>
          <p:cNvPicPr>
            <a:picLocks noChangeAspect="1" noChangeArrowheads="1"/>
          </p:cNvPicPr>
          <p:nvPr/>
        </p:nvPicPr>
        <p:blipFill>
          <a:blip r:embed="rId3" cstate="print"/>
          <a:srcRect t="20930" b="23255"/>
          <a:stretch>
            <a:fillRect/>
          </a:stretch>
        </p:blipFill>
        <p:spPr bwMode="auto">
          <a:xfrm>
            <a:off x="5048253" y="1643050"/>
            <a:ext cx="4095747" cy="1714512"/>
          </a:xfrm>
          <a:prstGeom prst="rect">
            <a:avLst/>
          </a:prstGeom>
          <a:ln>
            <a:noFill/>
          </a:ln>
          <a:effectLst>
            <a:softEdge rad="112500"/>
          </a:effectLst>
        </p:spPr>
      </p:pic>
      <p:pic>
        <p:nvPicPr>
          <p:cNvPr id="2052" name="Picture 4" descr="C:\Users\Аня\Documents\Schule\Geografie\проблемы мирового океана\Новая папка (2)\amazing_nature_6-1280x1024.jpg"/>
          <p:cNvPicPr>
            <a:picLocks noChangeAspect="1" noChangeArrowheads="1"/>
          </p:cNvPicPr>
          <p:nvPr/>
        </p:nvPicPr>
        <p:blipFill>
          <a:blip r:embed="rId4" cstate="print"/>
          <a:srcRect t="20834"/>
          <a:stretch>
            <a:fillRect/>
          </a:stretch>
        </p:blipFill>
        <p:spPr bwMode="auto">
          <a:xfrm>
            <a:off x="3143240" y="4957775"/>
            <a:ext cx="3000364" cy="1900225"/>
          </a:xfrm>
          <a:prstGeom prst="rect">
            <a:avLst/>
          </a:prstGeom>
          <a:ln>
            <a:noFill/>
          </a:ln>
          <a:effectLst>
            <a:softEdge rad="112500"/>
          </a:effectLst>
        </p:spPr>
      </p:pic>
      <p:pic>
        <p:nvPicPr>
          <p:cNvPr id="2053" name="Picture 5" descr="C:\Users\Аня\Documents\Schule\Geografie\проблемы мирового океана\Новая папка (2)\1258830651_11.jpg"/>
          <p:cNvPicPr>
            <a:picLocks noChangeAspect="1" noChangeArrowheads="1"/>
          </p:cNvPicPr>
          <p:nvPr/>
        </p:nvPicPr>
        <p:blipFill>
          <a:blip r:embed="rId5" cstate="print"/>
          <a:srcRect/>
          <a:stretch>
            <a:fillRect/>
          </a:stretch>
        </p:blipFill>
        <p:spPr bwMode="auto">
          <a:xfrm>
            <a:off x="0" y="4071942"/>
            <a:ext cx="3186059" cy="1991287"/>
          </a:xfrm>
          <a:prstGeom prst="rect">
            <a:avLst/>
          </a:prstGeom>
          <a:ln>
            <a:noFill/>
          </a:ln>
          <a:effectLst>
            <a:softEdge rad="112500"/>
          </a:effectLst>
        </p:spPr>
      </p:pic>
      <p:pic>
        <p:nvPicPr>
          <p:cNvPr id="2054" name="Picture 6" descr="C:\Users\Аня\Documents\Schule\Geografie\проблемы мирового океана\Новая папка (2)\1212594417_003_300dpi_5800x3816.jpg"/>
          <p:cNvPicPr>
            <a:picLocks noChangeAspect="1" noChangeArrowheads="1"/>
          </p:cNvPicPr>
          <p:nvPr/>
        </p:nvPicPr>
        <p:blipFill>
          <a:blip r:embed="rId6" cstate="print"/>
          <a:srcRect r="4714"/>
          <a:stretch>
            <a:fillRect/>
          </a:stretch>
        </p:blipFill>
        <p:spPr bwMode="auto">
          <a:xfrm>
            <a:off x="6143636" y="4071942"/>
            <a:ext cx="3000364" cy="2071702"/>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4400" advTm="685">
        <p14:honeycomb/>
      </p:transition>
    </mc:Choice>
    <mc:Fallback>
      <p:transition spd="slow" advTm="685">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ня\Documents\Schule\Geografie\проблемы мирового океана\низ\Новая папка\679672208.jpg"/>
          <p:cNvPicPr>
            <a:picLocks noChangeAspect="1" noChangeArrowheads="1"/>
          </p:cNvPicPr>
          <p:nvPr/>
        </p:nvPicPr>
        <p:blipFill>
          <a:blip r:embed="rId2"/>
          <a:srcRect l="2270" r="3125" b="13655"/>
          <a:stretch>
            <a:fillRect/>
          </a:stretch>
        </p:blipFill>
        <p:spPr bwMode="auto">
          <a:xfrm>
            <a:off x="0" y="0"/>
            <a:ext cx="9144000" cy="6858000"/>
          </a:xfrm>
          <a:prstGeom prst="rect">
            <a:avLst/>
          </a:prstGeom>
          <a:noFill/>
        </p:spPr>
      </p:pic>
      <p:sp>
        <p:nvSpPr>
          <p:cNvPr id="5" name="Прямоугольник 4"/>
          <p:cNvSpPr/>
          <p:nvPr/>
        </p:nvSpPr>
        <p:spPr>
          <a:xfrm>
            <a:off x="0" y="0"/>
            <a:ext cx="5572132" cy="646331"/>
          </a:xfrm>
          <a:prstGeom prst="rect">
            <a:avLst/>
          </a:prstGeom>
        </p:spPr>
        <p:txBody>
          <a:bodyPr wrap="square">
            <a:spAutoFit/>
          </a:bodyPr>
          <a:lstStyle/>
          <a:p>
            <a:pPr algn="ctr"/>
            <a:r>
              <a:rPr lang="ru-RU" dirty="0" smtClean="0"/>
              <a:t>Основной ресурс Мирового океана - морская вода.</a:t>
            </a:r>
          </a:p>
        </p:txBody>
      </p:sp>
      <p:pic>
        <p:nvPicPr>
          <p:cNvPr id="3075" name="Picture 3" descr="C:\Users\Аня\Documents\Schule\Geografie\проблемы мирового океана\низ\Новая папка\barracuda.jpg"/>
          <p:cNvPicPr>
            <a:picLocks noChangeAspect="1" noChangeArrowheads="1"/>
          </p:cNvPicPr>
          <p:nvPr/>
        </p:nvPicPr>
        <p:blipFill>
          <a:blip r:embed="rId3" cstate="print"/>
          <a:srcRect/>
          <a:stretch>
            <a:fillRect/>
          </a:stretch>
        </p:blipFill>
        <p:spPr bwMode="auto">
          <a:xfrm>
            <a:off x="5429256" y="428604"/>
            <a:ext cx="3714744" cy="2457468"/>
          </a:xfrm>
          <a:prstGeom prst="rect">
            <a:avLst/>
          </a:prstGeom>
          <a:ln>
            <a:noFill/>
          </a:ln>
          <a:effectLst>
            <a:softEdge rad="112500"/>
          </a:effectLst>
        </p:spPr>
      </p:pic>
      <p:sp>
        <p:nvSpPr>
          <p:cNvPr id="7" name="Прямоугольник 6"/>
          <p:cNvSpPr/>
          <p:nvPr/>
        </p:nvSpPr>
        <p:spPr>
          <a:xfrm>
            <a:off x="0" y="2143116"/>
            <a:ext cx="5429256" cy="738664"/>
          </a:xfrm>
          <a:prstGeom prst="rect">
            <a:avLst/>
          </a:prstGeom>
        </p:spPr>
        <p:txBody>
          <a:bodyPr wrap="square">
            <a:spAutoFit/>
          </a:bodyPr>
          <a:lstStyle/>
          <a:p>
            <a:r>
              <a:rPr lang="ru-RU" sz="1400" dirty="0" smtClean="0"/>
              <a:t>Она содержит 75 химических элементов, среди которых такие важные, как уран, калий, бром, магний. И хотя основной продукт морской воды всё ещё поваренная соль - 33 % от</a:t>
            </a:r>
            <a:endParaRPr lang="ru-RU" dirty="0"/>
          </a:p>
        </p:txBody>
      </p:sp>
      <p:pic>
        <p:nvPicPr>
          <p:cNvPr id="3076" name="Picture 4" descr="C:\Users\Аня\Documents\Schule\Geografie\проблемы мирового океана\низ\Новая папка\29160529.jpg"/>
          <p:cNvPicPr>
            <a:picLocks noChangeAspect="1" noChangeArrowheads="1"/>
          </p:cNvPicPr>
          <p:nvPr/>
        </p:nvPicPr>
        <p:blipFill>
          <a:blip r:embed="rId4"/>
          <a:srcRect l="12371" t="21993" r="14433" b="47767"/>
          <a:stretch>
            <a:fillRect/>
          </a:stretch>
        </p:blipFill>
        <p:spPr bwMode="auto">
          <a:xfrm>
            <a:off x="0" y="571480"/>
            <a:ext cx="5572132" cy="1571636"/>
          </a:xfrm>
          <a:prstGeom prst="rect">
            <a:avLst/>
          </a:prstGeom>
          <a:ln>
            <a:noFill/>
          </a:ln>
          <a:effectLst>
            <a:softEdge rad="112500"/>
          </a:effectLst>
        </p:spPr>
      </p:pic>
      <p:sp>
        <p:nvSpPr>
          <p:cNvPr id="9" name="Прямоугольник 8"/>
          <p:cNvSpPr/>
          <p:nvPr/>
        </p:nvSpPr>
        <p:spPr>
          <a:xfrm>
            <a:off x="0" y="2786058"/>
            <a:ext cx="9144000" cy="738664"/>
          </a:xfrm>
          <a:prstGeom prst="rect">
            <a:avLst/>
          </a:prstGeom>
        </p:spPr>
        <p:txBody>
          <a:bodyPr wrap="square">
            <a:spAutoFit/>
          </a:bodyPr>
          <a:lstStyle/>
          <a:p>
            <a:r>
              <a:rPr lang="ru-RU" sz="1400" dirty="0" smtClean="0"/>
              <a:t>мировой добычи, но уже добываются магний и бром, давно запатентованы методы получения целого ряда металлов, среди них и необходимые промышленности медь и серебро, запасы которых неуклонно истощаются, когда как в океанских водах их содержится до полмиллиарда тонн. </a:t>
            </a:r>
          </a:p>
        </p:txBody>
      </p:sp>
      <p:pic>
        <p:nvPicPr>
          <p:cNvPr id="3077" name="Picture 5" descr="C:\Users\Аня\Documents\Schule\Geografie\проблемы мирового океана\картинки\Satellite.jpg"/>
          <p:cNvPicPr>
            <a:picLocks noChangeAspect="1" noChangeArrowheads="1"/>
          </p:cNvPicPr>
          <p:nvPr/>
        </p:nvPicPr>
        <p:blipFill>
          <a:blip r:embed="rId5"/>
          <a:srcRect t="18178" b="47804"/>
          <a:stretch>
            <a:fillRect/>
          </a:stretch>
        </p:blipFill>
        <p:spPr bwMode="auto">
          <a:xfrm>
            <a:off x="0" y="3500438"/>
            <a:ext cx="9144000" cy="2483078"/>
          </a:xfrm>
          <a:prstGeom prst="rect">
            <a:avLst/>
          </a:prstGeom>
          <a:ln>
            <a:noFill/>
          </a:ln>
          <a:effectLst>
            <a:softEdge rad="112500"/>
          </a:effectLst>
        </p:spPr>
      </p:pic>
      <p:sp>
        <p:nvSpPr>
          <p:cNvPr id="11" name="Прямоугольник 10"/>
          <p:cNvSpPr/>
          <p:nvPr/>
        </p:nvSpPr>
        <p:spPr>
          <a:xfrm>
            <a:off x="0" y="6000768"/>
            <a:ext cx="9144000" cy="738664"/>
          </a:xfrm>
          <a:prstGeom prst="rect">
            <a:avLst/>
          </a:prstGeom>
        </p:spPr>
        <p:txBody>
          <a:bodyPr wrap="square">
            <a:spAutoFit/>
          </a:bodyPr>
          <a:lstStyle/>
          <a:p>
            <a:pPr>
              <a:buNone/>
            </a:pPr>
            <a:r>
              <a:rPr lang="ru-RU" sz="1400" dirty="0" smtClean="0"/>
              <a:t>В связи с развитием ядерной энергетики существуют неплохие перспективы для добычи урана и дейтерия из вод Мирового океана, тем более что запасы урановых руд на земле уменьшаются, а в Океане его 10 миллиардов тонн.</a:t>
            </a:r>
          </a:p>
        </p:txBody>
      </p:sp>
    </p:spTree>
  </p:cSld>
  <p:clrMapOvr>
    <a:masterClrMapping/>
  </p:clrMapOvr>
  <p:transition spd="slow" advTm="16">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ня\Documents\Schule\Geografie\проблемы мирового океана\низ\On_The_BСИeach_160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0" y="214290"/>
            <a:ext cx="9144000" cy="523220"/>
          </a:xfrm>
          <a:prstGeom prst="rect">
            <a:avLst/>
          </a:prstGeom>
        </p:spPr>
        <p:txBody>
          <a:bodyPr wrap="square">
            <a:spAutoFit/>
          </a:bodyPr>
          <a:lstStyle/>
          <a:p>
            <a:pPr algn="ctr"/>
            <a:r>
              <a:rPr lang="ru-RU" sz="1400" dirty="0" smtClean="0"/>
              <a:t>Помимо выделения химических элементов морская вода может быть использована для получения необходимой человеку пресной воды.</a:t>
            </a:r>
          </a:p>
        </p:txBody>
      </p:sp>
      <p:sp>
        <p:nvSpPr>
          <p:cNvPr id="6" name="Прямоугольник 5"/>
          <p:cNvSpPr/>
          <p:nvPr/>
        </p:nvSpPr>
        <p:spPr>
          <a:xfrm>
            <a:off x="0" y="2928934"/>
            <a:ext cx="4572000" cy="830997"/>
          </a:xfrm>
          <a:prstGeom prst="rect">
            <a:avLst/>
          </a:prstGeom>
        </p:spPr>
        <p:txBody>
          <a:bodyPr>
            <a:spAutoFit/>
          </a:bodyPr>
          <a:lstStyle/>
          <a:p>
            <a:r>
              <a:rPr lang="ru-RU" sz="1600" dirty="0" smtClean="0"/>
              <a:t>Минеральные ресурсы Мирового океана представлены не только морской водой, но и тем, что «под водой».</a:t>
            </a:r>
          </a:p>
        </p:txBody>
      </p:sp>
      <p:pic>
        <p:nvPicPr>
          <p:cNvPr id="4100" name="Picture 4" descr="C:\Users\Аня\Documents\Schule\Geografie\проблемы мирового океана\низ\Новая папка\voda.jpg"/>
          <p:cNvPicPr>
            <a:picLocks noChangeAspect="1" noChangeArrowheads="1"/>
          </p:cNvPicPr>
          <p:nvPr/>
        </p:nvPicPr>
        <p:blipFill>
          <a:blip r:embed="rId3" cstate="print"/>
          <a:srcRect/>
          <a:stretch>
            <a:fillRect/>
          </a:stretch>
        </p:blipFill>
        <p:spPr bwMode="auto">
          <a:xfrm>
            <a:off x="4357654" y="571480"/>
            <a:ext cx="4786346" cy="3357524"/>
          </a:xfrm>
          <a:prstGeom prst="rect">
            <a:avLst/>
          </a:prstGeom>
          <a:ln>
            <a:noFill/>
          </a:ln>
          <a:effectLst>
            <a:softEdge rad="112500"/>
          </a:effectLst>
        </p:spPr>
      </p:pic>
      <p:pic>
        <p:nvPicPr>
          <p:cNvPr id="4101" name="Picture 5" descr="C:\Users\Аня\Documents\Schule\Geografie\проблемы мирового океана\низ\Новая папка\1244910800_wallpaper-23.jpg"/>
          <p:cNvPicPr>
            <a:picLocks noChangeAspect="1" noChangeArrowheads="1"/>
          </p:cNvPicPr>
          <p:nvPr/>
        </p:nvPicPr>
        <p:blipFill>
          <a:blip r:embed="rId4" cstate="print"/>
          <a:srcRect b="25640"/>
          <a:stretch>
            <a:fillRect/>
          </a:stretch>
        </p:blipFill>
        <p:spPr bwMode="auto">
          <a:xfrm>
            <a:off x="142844" y="714356"/>
            <a:ext cx="4214842" cy="2071702"/>
          </a:xfrm>
          <a:prstGeom prst="rect">
            <a:avLst/>
          </a:prstGeom>
          <a:ln>
            <a:noFill/>
          </a:ln>
          <a:effectLst>
            <a:softEdge rad="112500"/>
          </a:effectLst>
        </p:spPr>
      </p:pic>
      <p:sp>
        <p:nvSpPr>
          <p:cNvPr id="10" name="Прямоугольник 9"/>
          <p:cNvSpPr/>
          <p:nvPr/>
        </p:nvSpPr>
        <p:spPr>
          <a:xfrm>
            <a:off x="0" y="3929066"/>
            <a:ext cx="9144000" cy="738664"/>
          </a:xfrm>
          <a:prstGeom prst="rect">
            <a:avLst/>
          </a:prstGeom>
        </p:spPr>
        <p:txBody>
          <a:bodyPr wrap="square">
            <a:spAutoFit/>
          </a:bodyPr>
          <a:lstStyle/>
          <a:p>
            <a:r>
              <a:rPr lang="ru-RU" sz="1400" dirty="0" smtClean="0"/>
              <a:t>Недра океана, его дно богаты залежами полезных ископаемых. На континентальном шельфе находятся прибрежные россыпные месторождения - золото, платина; встречаются и драгоценные камни - рубины, алмазы, сапфиры, изумруды. </a:t>
            </a:r>
          </a:p>
        </p:txBody>
      </p:sp>
      <p:pic>
        <p:nvPicPr>
          <p:cNvPr id="4102" name="Picture 6" descr="C:\Users\Аня\Documents\Schule\Geografie\проблемы мирового океана\низ\Новая папка\image3366453.jpg"/>
          <p:cNvPicPr>
            <a:picLocks noChangeAspect="1" noChangeArrowheads="1"/>
          </p:cNvPicPr>
          <p:nvPr/>
        </p:nvPicPr>
        <p:blipFill>
          <a:blip r:embed="rId5" cstate="print"/>
          <a:srcRect/>
          <a:stretch>
            <a:fillRect/>
          </a:stretch>
        </p:blipFill>
        <p:spPr bwMode="auto">
          <a:xfrm>
            <a:off x="857224" y="4643446"/>
            <a:ext cx="2500298" cy="1613119"/>
          </a:xfrm>
          <a:prstGeom prst="rect">
            <a:avLst/>
          </a:prstGeom>
          <a:ln>
            <a:noFill/>
          </a:ln>
          <a:effectLst>
            <a:softEdge rad="112500"/>
          </a:effectLst>
        </p:spPr>
      </p:pic>
      <p:pic>
        <p:nvPicPr>
          <p:cNvPr id="4103" name="Picture 7" descr="C:\Users\Аня\Documents\Schule\Geografie\проблемы мирового океана\низ\Новая папка\shallow-water-750509-xl.jpg"/>
          <p:cNvPicPr>
            <a:picLocks noChangeAspect="1" noChangeArrowheads="1"/>
          </p:cNvPicPr>
          <p:nvPr/>
        </p:nvPicPr>
        <p:blipFill>
          <a:blip r:embed="rId6" cstate="print"/>
          <a:srcRect b="18559"/>
          <a:stretch>
            <a:fillRect/>
          </a:stretch>
        </p:blipFill>
        <p:spPr bwMode="auto">
          <a:xfrm>
            <a:off x="3357554" y="4643446"/>
            <a:ext cx="2631544" cy="1643074"/>
          </a:xfrm>
          <a:prstGeom prst="rect">
            <a:avLst/>
          </a:prstGeom>
          <a:ln>
            <a:noFill/>
          </a:ln>
          <a:effectLst>
            <a:softEdge rad="112500"/>
          </a:effectLst>
        </p:spPr>
      </p:pic>
      <p:pic>
        <p:nvPicPr>
          <p:cNvPr id="4104" name="Picture 8" descr="C:\Users\Аня\Documents\Schule\Geografie\проблемы мирового океана\низ\Новая папка\water.jpg"/>
          <p:cNvPicPr>
            <a:picLocks noChangeAspect="1" noChangeArrowheads="1"/>
          </p:cNvPicPr>
          <p:nvPr/>
        </p:nvPicPr>
        <p:blipFill>
          <a:blip r:embed="rId7" cstate="print"/>
          <a:srcRect/>
          <a:stretch>
            <a:fillRect/>
          </a:stretch>
        </p:blipFill>
        <p:spPr bwMode="auto">
          <a:xfrm>
            <a:off x="5929322" y="4643446"/>
            <a:ext cx="2428892" cy="1643074"/>
          </a:xfrm>
          <a:prstGeom prst="rect">
            <a:avLst/>
          </a:prstGeom>
          <a:ln>
            <a:noFill/>
          </a:ln>
          <a:effectLst>
            <a:softEdge rad="112500"/>
          </a:effectLst>
        </p:spPr>
      </p:pic>
      <p:sp>
        <p:nvSpPr>
          <p:cNvPr id="14" name="Прямоугольник 13"/>
          <p:cNvSpPr/>
          <p:nvPr/>
        </p:nvSpPr>
        <p:spPr>
          <a:xfrm>
            <a:off x="0" y="6119336"/>
            <a:ext cx="9144000" cy="738664"/>
          </a:xfrm>
          <a:prstGeom prst="rect">
            <a:avLst/>
          </a:prstGeom>
        </p:spPr>
        <p:txBody>
          <a:bodyPr wrap="square">
            <a:spAutoFit/>
          </a:bodyPr>
          <a:lstStyle/>
          <a:p>
            <a:r>
              <a:rPr lang="ru-RU" sz="1400" dirty="0" smtClean="0"/>
              <a:t>На шельфе и частично материковом склоне Океана расположены большие месторождения фосфоритов, которые можно использовать в качестве удобрений, причём запасов хватит на ближайшие несколько сот лет.</a:t>
            </a:r>
          </a:p>
        </p:txBody>
      </p:sp>
    </p:spTree>
  </p:cSld>
  <p:clrMapOvr>
    <a:masterClrMapping/>
  </p:clrMapOvr>
  <mc:AlternateContent xmlns:mc="http://schemas.openxmlformats.org/markup-compatibility/2006">
    <mc:Choice xmlns:p14="http://schemas.microsoft.com/office/powerpoint/2010/main" Requires="p14">
      <p:transition spd="slow" p14:dur="1200" advTm="1061">
        <p:dissolve/>
      </p:transition>
    </mc:Choice>
    <mc:Fallback>
      <p:transition spd="slow" advTm="1061">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ня\Documents\Schule\Geografie\проблемы мирового океана\низ\Ocean1.jpg"/>
          <p:cNvPicPr>
            <a:picLocks noChangeAspect="1" noChangeArrowheads="1"/>
          </p:cNvPicPr>
          <p:nvPr/>
        </p:nvPicPr>
        <p:blipFill>
          <a:blip r:embed="rId2"/>
          <a:srcRect/>
          <a:stretch>
            <a:fillRect/>
          </a:stretch>
        </p:blipFill>
        <p:spPr bwMode="auto">
          <a:xfrm>
            <a:off x="0" y="0"/>
            <a:ext cx="9144002" cy="6858000"/>
          </a:xfrm>
          <a:prstGeom prst="rect">
            <a:avLst/>
          </a:prstGeom>
          <a:noFill/>
        </p:spPr>
      </p:pic>
      <p:sp>
        <p:nvSpPr>
          <p:cNvPr id="5" name="Прямоугольник 4"/>
          <p:cNvSpPr/>
          <p:nvPr/>
        </p:nvSpPr>
        <p:spPr>
          <a:xfrm>
            <a:off x="3000364" y="285728"/>
            <a:ext cx="6143636" cy="738664"/>
          </a:xfrm>
          <a:prstGeom prst="rect">
            <a:avLst/>
          </a:prstGeom>
        </p:spPr>
        <p:txBody>
          <a:bodyPr wrap="square">
            <a:spAutoFit/>
          </a:bodyPr>
          <a:lstStyle/>
          <a:p>
            <a:r>
              <a:rPr lang="ru-RU" sz="1400" dirty="0" smtClean="0"/>
              <a:t>Самый же интересный вид минерального сырья Мирового океана - это знаменитые железомарганцевые конкреции, которыми покрыты громадные по площади подводные равнины.</a:t>
            </a:r>
          </a:p>
        </p:txBody>
      </p:sp>
      <p:pic>
        <p:nvPicPr>
          <p:cNvPr id="5126" name="Picture 6" descr="C:\Users\Аня\Documents\Schule\Geografie\проблемы мирового океана\низ\Новая папка\Новая папка\Железомарганцевые-конкреции.jpg"/>
          <p:cNvPicPr>
            <a:picLocks noChangeAspect="1" noChangeArrowheads="1"/>
          </p:cNvPicPr>
          <p:nvPr/>
        </p:nvPicPr>
        <p:blipFill>
          <a:blip r:embed="rId3"/>
          <a:srcRect t="31484" b="22464"/>
          <a:stretch>
            <a:fillRect/>
          </a:stretch>
        </p:blipFill>
        <p:spPr bwMode="auto">
          <a:xfrm>
            <a:off x="2928926" y="3929042"/>
            <a:ext cx="6215074" cy="2928958"/>
          </a:xfrm>
          <a:prstGeom prst="rect">
            <a:avLst/>
          </a:prstGeom>
          <a:ln>
            <a:noFill/>
          </a:ln>
          <a:effectLst>
            <a:softEdge rad="112500"/>
          </a:effectLst>
        </p:spPr>
      </p:pic>
      <p:pic>
        <p:nvPicPr>
          <p:cNvPr id="5127" name="Picture 7" descr="C:\Users\Аня\Documents\Schule\Geografie\проблемы мирового океана\низ\Новая папка\Новая папка\rareearth_1_1309961617_full.jpg"/>
          <p:cNvPicPr>
            <a:picLocks noChangeAspect="1" noChangeArrowheads="1"/>
          </p:cNvPicPr>
          <p:nvPr/>
        </p:nvPicPr>
        <p:blipFill>
          <a:blip r:embed="rId4"/>
          <a:srcRect t="16394" b="13114"/>
          <a:stretch>
            <a:fillRect/>
          </a:stretch>
        </p:blipFill>
        <p:spPr bwMode="auto">
          <a:xfrm rot="5400000">
            <a:off x="-1893084" y="1893082"/>
            <a:ext cx="6858001" cy="3071834"/>
          </a:xfrm>
          <a:prstGeom prst="rect">
            <a:avLst/>
          </a:prstGeom>
          <a:ln>
            <a:noFill/>
          </a:ln>
          <a:effectLst>
            <a:softEdge rad="112500"/>
          </a:effectLst>
        </p:spPr>
      </p:pic>
      <p:sp>
        <p:nvSpPr>
          <p:cNvPr id="11" name="Прямоугольник 10"/>
          <p:cNvSpPr/>
          <p:nvPr/>
        </p:nvSpPr>
        <p:spPr>
          <a:xfrm>
            <a:off x="3071802" y="3214686"/>
            <a:ext cx="6072198" cy="738664"/>
          </a:xfrm>
          <a:prstGeom prst="rect">
            <a:avLst/>
          </a:prstGeom>
        </p:spPr>
        <p:txBody>
          <a:bodyPr wrap="square">
            <a:spAutoFit/>
          </a:bodyPr>
          <a:lstStyle/>
          <a:p>
            <a:r>
              <a:rPr lang="ru-RU" sz="1400" dirty="0" smtClean="0"/>
              <a:t>Конкреции представляют собой своеобразный «коктейль» из металлов: туда входят медь, кобальт, никель, титан, ванадий, но, конечно же, больше всего железа и марганца. </a:t>
            </a:r>
          </a:p>
        </p:txBody>
      </p:sp>
      <p:pic>
        <p:nvPicPr>
          <p:cNvPr id="5128" name="Picture 8" descr="C:\Users\Аня\Documents\Schule\Geografie\проблемы мирового океана\низ\Новая папка\Новая папка\m-concr-Fe-Mn_32_3784.JPG"/>
          <p:cNvPicPr>
            <a:picLocks noChangeAspect="1" noChangeArrowheads="1"/>
          </p:cNvPicPr>
          <p:nvPr/>
        </p:nvPicPr>
        <p:blipFill>
          <a:blip r:embed="rId5"/>
          <a:srcRect t="10113" b="25167"/>
          <a:stretch>
            <a:fillRect/>
          </a:stretch>
        </p:blipFill>
        <p:spPr bwMode="auto">
          <a:xfrm>
            <a:off x="3929058" y="1000108"/>
            <a:ext cx="4338277" cy="2286016"/>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200" advTm="513">
        <p14:prism/>
      </p:transition>
    </mc:Choice>
    <mc:Fallback>
      <p:transition spd="slow" advTm="513">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ня\Documents\Schule\Geografie\проблемы мирового океана\низ\file_1319180305_911641775.jpg"/>
          <p:cNvPicPr>
            <a:picLocks noChangeAspect="1" noChangeArrowheads="1"/>
          </p:cNvPicPr>
          <p:nvPr/>
        </p:nvPicPr>
        <p:blipFill>
          <a:blip r:embed="rId2"/>
          <a:srcRect/>
          <a:stretch>
            <a:fillRect/>
          </a:stretch>
        </p:blipFill>
        <p:spPr bwMode="auto">
          <a:xfrm>
            <a:off x="0" y="0"/>
            <a:ext cx="9144000" cy="6857999"/>
          </a:xfrm>
          <a:prstGeom prst="rect">
            <a:avLst/>
          </a:prstGeom>
          <a:noFill/>
        </p:spPr>
      </p:pic>
      <p:pic>
        <p:nvPicPr>
          <p:cNvPr id="6152" name="Picture 8" descr="C:\Users\Аня\Documents\Schule\Geografie\проблемы мирового океана\низ\Новая папка\Новая папка\животные мирового океана\d033f5504d.jpg"/>
          <p:cNvPicPr>
            <a:picLocks noChangeAspect="1" noChangeArrowheads="1"/>
          </p:cNvPicPr>
          <p:nvPr/>
        </p:nvPicPr>
        <p:blipFill>
          <a:blip r:embed="rId3"/>
          <a:srcRect b="6661"/>
          <a:stretch>
            <a:fillRect/>
          </a:stretch>
        </p:blipFill>
        <p:spPr bwMode="auto">
          <a:xfrm rot="20522321">
            <a:off x="6749663" y="2075548"/>
            <a:ext cx="2338278" cy="2910042"/>
          </a:xfrm>
          <a:prstGeom prst="rect">
            <a:avLst/>
          </a:prstGeom>
          <a:ln>
            <a:noFill/>
          </a:ln>
          <a:effectLst>
            <a:softEdge rad="112500"/>
          </a:effectLst>
        </p:spPr>
      </p:pic>
      <p:pic>
        <p:nvPicPr>
          <p:cNvPr id="6156" name="Picture 12" descr="C:\Users\Аня\Documents\Schule\Geografie\проблемы мирового океана\низ\Новая папка\Новая папка\животные мирового океана\0008h95w.jpg"/>
          <p:cNvPicPr>
            <a:picLocks noChangeAspect="1" noChangeArrowheads="1"/>
          </p:cNvPicPr>
          <p:nvPr/>
        </p:nvPicPr>
        <p:blipFill>
          <a:blip r:embed="rId4"/>
          <a:srcRect l="24820" t="20943"/>
          <a:stretch>
            <a:fillRect/>
          </a:stretch>
        </p:blipFill>
        <p:spPr bwMode="auto">
          <a:xfrm rot="5400000">
            <a:off x="7603630" y="968874"/>
            <a:ext cx="2000263" cy="1348352"/>
          </a:xfrm>
          <a:prstGeom prst="rect">
            <a:avLst/>
          </a:prstGeom>
          <a:ln>
            <a:noFill/>
          </a:ln>
          <a:effectLst>
            <a:softEdge rad="112500"/>
          </a:effectLst>
        </p:spPr>
      </p:pic>
      <p:pic>
        <p:nvPicPr>
          <p:cNvPr id="6155" name="Picture 11" descr="C:\Users\Аня\Documents\Schule\Geografie\проблемы мирового океана\низ\Новая папка\Новая папка\животные мирового океана\82247586_80.jpg"/>
          <p:cNvPicPr>
            <a:picLocks noChangeAspect="1" noChangeArrowheads="1"/>
          </p:cNvPicPr>
          <p:nvPr/>
        </p:nvPicPr>
        <p:blipFill>
          <a:blip r:embed="rId5"/>
          <a:srcRect b="15106"/>
          <a:stretch>
            <a:fillRect/>
          </a:stretch>
        </p:blipFill>
        <p:spPr bwMode="auto">
          <a:xfrm rot="21226968">
            <a:off x="4929844" y="5282982"/>
            <a:ext cx="2286016" cy="1455514"/>
          </a:xfrm>
          <a:prstGeom prst="rect">
            <a:avLst/>
          </a:prstGeom>
          <a:ln>
            <a:noFill/>
          </a:ln>
          <a:effectLst>
            <a:softEdge rad="112500"/>
          </a:effectLst>
        </p:spPr>
      </p:pic>
      <p:pic>
        <p:nvPicPr>
          <p:cNvPr id="6153" name="Picture 9" descr="C:\Users\Аня\Documents\Schule\Geografie\проблемы мирового океана\низ\Новая папка\Новая папка\животные мирового океана\1274044437_24.jpg"/>
          <p:cNvPicPr>
            <a:picLocks noChangeAspect="1" noChangeArrowheads="1"/>
          </p:cNvPicPr>
          <p:nvPr/>
        </p:nvPicPr>
        <p:blipFill>
          <a:blip r:embed="rId6"/>
          <a:srcRect r="5146"/>
          <a:stretch>
            <a:fillRect/>
          </a:stretch>
        </p:blipFill>
        <p:spPr bwMode="auto">
          <a:xfrm rot="597827">
            <a:off x="6787298" y="4625148"/>
            <a:ext cx="2428892" cy="1871552"/>
          </a:xfrm>
          <a:prstGeom prst="rect">
            <a:avLst/>
          </a:prstGeom>
          <a:ln>
            <a:noFill/>
          </a:ln>
          <a:effectLst>
            <a:softEdge rad="112500"/>
          </a:effectLst>
        </p:spPr>
      </p:pic>
      <p:pic>
        <p:nvPicPr>
          <p:cNvPr id="6150" name="Picture 6" descr="C:\Users\Аня\Documents\Schule\Geografie\проблемы мирового океана\низ\Новая папка\Новая папка\животные мирового океана\jwViPkHYSS.jpg"/>
          <p:cNvPicPr>
            <a:picLocks noChangeAspect="1" noChangeArrowheads="1"/>
          </p:cNvPicPr>
          <p:nvPr/>
        </p:nvPicPr>
        <p:blipFill>
          <a:blip r:embed="rId7"/>
          <a:srcRect/>
          <a:stretch>
            <a:fillRect/>
          </a:stretch>
        </p:blipFill>
        <p:spPr bwMode="auto">
          <a:xfrm>
            <a:off x="3357554" y="2000240"/>
            <a:ext cx="3500462" cy="2729490"/>
          </a:xfrm>
          <a:prstGeom prst="rect">
            <a:avLst/>
          </a:prstGeom>
          <a:ln>
            <a:noFill/>
          </a:ln>
          <a:effectLst>
            <a:softEdge rad="112500"/>
          </a:effectLst>
        </p:spPr>
      </p:pic>
      <p:sp>
        <p:nvSpPr>
          <p:cNvPr id="3" name="Содержимое 2"/>
          <p:cNvSpPr>
            <a:spLocks noGrp="1"/>
          </p:cNvSpPr>
          <p:nvPr>
            <p:ph idx="1"/>
          </p:nvPr>
        </p:nvSpPr>
        <p:spPr>
          <a:xfrm>
            <a:off x="500034" y="142852"/>
            <a:ext cx="8229600" cy="1257296"/>
          </a:xfrm>
        </p:spPr>
        <p:txBody>
          <a:bodyPr/>
          <a:lstStyle/>
          <a:p>
            <a:pPr algn="ctr">
              <a:buNone/>
            </a:pPr>
            <a:r>
              <a:rPr lang="ru-RU" sz="2400" dirty="0" smtClean="0"/>
              <a:t>Главное богатство Мирового океана - это его биологические ресурсы (рыба, и фитопланктон и другие).</a:t>
            </a:r>
            <a:endParaRPr lang="ru-RU" sz="2400" dirty="0"/>
          </a:p>
        </p:txBody>
      </p:sp>
      <p:pic>
        <p:nvPicPr>
          <p:cNvPr id="6148" name="Picture 4" descr="C:\Users\Аня\Documents\Schule\Geografie\проблемы мирового океана\низ\Новая папка\Новая папка\животные мирового океана\monterey-aquarium-jellyfish-29_4.jpg"/>
          <p:cNvPicPr>
            <a:picLocks noChangeAspect="1" noChangeArrowheads="1"/>
          </p:cNvPicPr>
          <p:nvPr/>
        </p:nvPicPr>
        <p:blipFill>
          <a:blip r:embed="rId8" cstate="print"/>
          <a:srcRect l="2492" t="2453" r="2796" b="3107"/>
          <a:stretch>
            <a:fillRect/>
          </a:stretch>
        </p:blipFill>
        <p:spPr bwMode="auto">
          <a:xfrm>
            <a:off x="0" y="1000109"/>
            <a:ext cx="3214677" cy="1500198"/>
          </a:xfrm>
          <a:prstGeom prst="rect">
            <a:avLst/>
          </a:prstGeom>
          <a:ln>
            <a:noFill/>
          </a:ln>
          <a:effectLst>
            <a:softEdge rad="112500"/>
          </a:effectLst>
        </p:spPr>
      </p:pic>
      <p:sp>
        <p:nvSpPr>
          <p:cNvPr id="7" name="Прямоугольник 6"/>
          <p:cNvSpPr/>
          <p:nvPr/>
        </p:nvSpPr>
        <p:spPr>
          <a:xfrm>
            <a:off x="3143240" y="1071546"/>
            <a:ext cx="3429024" cy="954107"/>
          </a:xfrm>
          <a:prstGeom prst="rect">
            <a:avLst/>
          </a:prstGeom>
        </p:spPr>
        <p:txBody>
          <a:bodyPr wrap="square">
            <a:spAutoFit/>
          </a:bodyPr>
          <a:lstStyle/>
          <a:p>
            <a:pPr algn="ctr"/>
            <a:r>
              <a:rPr lang="ru-RU" sz="1400" dirty="0" smtClean="0">
                <a:latin typeface="+mn-lt"/>
                <a:cs typeface="+mn-cs"/>
              </a:rPr>
              <a:t>Биомасса Океана насчитывает 150 тыс. видов животных и 10 тыс. водорослей, а её общий объём оценивается в 35 миллиардов тонн.</a:t>
            </a:r>
            <a:endParaRPr lang="ru-RU" sz="1400" dirty="0">
              <a:latin typeface="+mn-lt"/>
              <a:cs typeface="+mn-cs"/>
            </a:endParaRPr>
          </a:p>
        </p:txBody>
      </p:sp>
      <p:pic>
        <p:nvPicPr>
          <p:cNvPr id="6151" name="Picture 7" descr="C:\Users\Аня\Documents\Schule\Geografie\проблемы мирового океана\низ\Новая папка\Новая папка\животные мирового океана\Fishes.jpg"/>
          <p:cNvPicPr>
            <a:picLocks noChangeAspect="1" noChangeArrowheads="1"/>
          </p:cNvPicPr>
          <p:nvPr/>
        </p:nvPicPr>
        <p:blipFill>
          <a:blip r:embed="rId9"/>
          <a:srcRect/>
          <a:stretch>
            <a:fillRect/>
          </a:stretch>
        </p:blipFill>
        <p:spPr bwMode="auto">
          <a:xfrm rot="1236488">
            <a:off x="5192967" y="4065430"/>
            <a:ext cx="2266231" cy="1504919"/>
          </a:xfrm>
          <a:prstGeom prst="rect">
            <a:avLst/>
          </a:prstGeom>
          <a:ln>
            <a:noFill/>
          </a:ln>
          <a:effectLst>
            <a:softEdge rad="112500"/>
          </a:effectLst>
        </p:spPr>
      </p:pic>
      <p:pic>
        <p:nvPicPr>
          <p:cNvPr id="6149" name="Picture 5" descr="C:\Users\Аня\Documents\Schule\Geografie\проблемы мирового океана\низ\Новая папка\Новая папка\животные мирового океана\marlin.jpg"/>
          <p:cNvPicPr>
            <a:picLocks noChangeAspect="1" noChangeArrowheads="1"/>
          </p:cNvPicPr>
          <p:nvPr/>
        </p:nvPicPr>
        <p:blipFill>
          <a:blip r:embed="rId10"/>
          <a:srcRect r="12000"/>
          <a:stretch>
            <a:fillRect/>
          </a:stretch>
        </p:blipFill>
        <p:spPr bwMode="auto">
          <a:xfrm rot="20872596">
            <a:off x="6508705" y="932961"/>
            <a:ext cx="1571652" cy="1602542"/>
          </a:xfrm>
          <a:prstGeom prst="rect">
            <a:avLst/>
          </a:prstGeom>
          <a:ln>
            <a:noFill/>
          </a:ln>
          <a:effectLst>
            <a:softEdge rad="112500"/>
          </a:effectLst>
        </p:spPr>
      </p:pic>
      <p:pic>
        <p:nvPicPr>
          <p:cNvPr id="6154" name="Picture 10" descr="C:\Users\Аня\Documents\Schule\Geografie\проблемы мирового океана\низ\Новая папка\Новая папка\животные мирового океана\1274044348_001.jpg"/>
          <p:cNvPicPr>
            <a:picLocks noChangeAspect="1" noChangeArrowheads="1"/>
          </p:cNvPicPr>
          <p:nvPr/>
        </p:nvPicPr>
        <p:blipFill>
          <a:blip r:embed="rId11"/>
          <a:srcRect r="7352"/>
          <a:stretch>
            <a:fillRect/>
          </a:stretch>
        </p:blipFill>
        <p:spPr bwMode="auto">
          <a:xfrm rot="20448242">
            <a:off x="3112554" y="4594375"/>
            <a:ext cx="2577923" cy="2033680"/>
          </a:xfrm>
          <a:prstGeom prst="rect">
            <a:avLst/>
          </a:prstGeom>
          <a:ln>
            <a:noFill/>
          </a:ln>
          <a:effectLst>
            <a:softEdge rad="112500"/>
          </a:effectLst>
        </p:spPr>
      </p:pic>
      <p:sp>
        <p:nvSpPr>
          <p:cNvPr id="16" name="Прямоугольник 15"/>
          <p:cNvSpPr/>
          <p:nvPr/>
        </p:nvSpPr>
        <p:spPr>
          <a:xfrm>
            <a:off x="0" y="2428868"/>
            <a:ext cx="3357554" cy="1169551"/>
          </a:xfrm>
          <a:prstGeom prst="rect">
            <a:avLst/>
          </a:prstGeom>
        </p:spPr>
        <p:txBody>
          <a:bodyPr wrap="square">
            <a:spAutoFit/>
          </a:bodyPr>
          <a:lstStyle/>
          <a:p>
            <a:pPr algn="ctr"/>
            <a:r>
              <a:rPr lang="ru-RU" sz="1400" dirty="0" smtClean="0">
                <a:latin typeface="+mn-lt"/>
                <a:cs typeface="+mn-cs"/>
              </a:rPr>
              <a:t>Многие сорта рыб, китов, ластоногих вследствие неумеренной охоты почти исчезли из океанских вод, и неизвестно, восстановится ли когда-нибудь их поголовье. </a:t>
            </a:r>
          </a:p>
        </p:txBody>
      </p:sp>
      <p:sp>
        <p:nvSpPr>
          <p:cNvPr id="17" name="Прямоугольник 16"/>
          <p:cNvSpPr/>
          <p:nvPr/>
        </p:nvSpPr>
        <p:spPr>
          <a:xfrm>
            <a:off x="0" y="3500438"/>
            <a:ext cx="3500430" cy="1600438"/>
          </a:xfrm>
          <a:prstGeom prst="rect">
            <a:avLst/>
          </a:prstGeom>
        </p:spPr>
        <p:txBody>
          <a:bodyPr wrap="square">
            <a:spAutoFit/>
          </a:bodyPr>
          <a:lstStyle/>
          <a:p>
            <a:pPr>
              <a:buFont typeface="Arial" pitchFamily="34" charset="0"/>
              <a:buChar char="•"/>
            </a:pPr>
            <a:r>
              <a:rPr lang="ru-RU" sz="1400" dirty="0" smtClean="0">
                <a:latin typeface="+mn-lt"/>
                <a:cs typeface="+mn-cs"/>
              </a:rPr>
              <a:t> Но население Земли растёт бурными темпами, всё больше нуждаясь в морской продукции. Существует несколько путей поднятия её продуктивности. Первый - изымать из океана не только рыбу, но и зоопланктон, часть которого - антарктический криль - уже пошла в пищу</a:t>
            </a:r>
          </a:p>
        </p:txBody>
      </p:sp>
      <p:sp>
        <p:nvSpPr>
          <p:cNvPr id="18" name="Прямоугольник 17"/>
          <p:cNvSpPr/>
          <p:nvPr/>
        </p:nvSpPr>
        <p:spPr>
          <a:xfrm>
            <a:off x="0" y="5143512"/>
            <a:ext cx="3000364" cy="738664"/>
          </a:xfrm>
          <a:prstGeom prst="rect">
            <a:avLst/>
          </a:prstGeom>
        </p:spPr>
        <p:txBody>
          <a:bodyPr wrap="square">
            <a:spAutoFit/>
          </a:bodyPr>
          <a:lstStyle/>
          <a:p>
            <a:pPr>
              <a:buFont typeface="Arial" pitchFamily="34" charset="0"/>
              <a:buChar char="•"/>
            </a:pPr>
            <a:r>
              <a:rPr lang="ru-RU" sz="1400" dirty="0" smtClean="0">
                <a:latin typeface="+mn-lt"/>
                <a:cs typeface="+mn-cs"/>
              </a:rPr>
              <a:t> Второй путь - использование биологических ресурсов открытого Океана. </a:t>
            </a:r>
          </a:p>
        </p:txBody>
      </p:sp>
      <p:sp>
        <p:nvSpPr>
          <p:cNvPr id="19" name="Прямоугольник 18"/>
          <p:cNvSpPr/>
          <p:nvPr/>
        </p:nvSpPr>
        <p:spPr>
          <a:xfrm>
            <a:off x="0" y="5857892"/>
            <a:ext cx="3143240" cy="738664"/>
          </a:xfrm>
          <a:prstGeom prst="rect">
            <a:avLst/>
          </a:prstGeom>
        </p:spPr>
        <p:txBody>
          <a:bodyPr wrap="square">
            <a:spAutoFit/>
          </a:bodyPr>
          <a:lstStyle/>
          <a:p>
            <a:pPr>
              <a:buFont typeface="Arial" pitchFamily="34" charset="0"/>
              <a:buChar char="•"/>
            </a:pPr>
            <a:r>
              <a:rPr lang="ru-RU" sz="1400" dirty="0" smtClean="0">
                <a:latin typeface="+mn-lt"/>
                <a:cs typeface="+mn-cs"/>
              </a:rPr>
              <a:t>Третий путь - культурное разведение живых организмов, в основном в прибрежных зонах.</a:t>
            </a:r>
          </a:p>
        </p:txBody>
      </p:sp>
    </p:spTree>
  </p:cSld>
  <p:clrMapOvr>
    <a:masterClrMapping/>
  </p:clrMapOvr>
  <mc:AlternateContent xmlns:mc="http://schemas.openxmlformats.org/markup-compatibility/2006">
    <mc:Choice xmlns:p14="http://schemas.microsoft.com/office/powerpoint/2010/main" Requires="p14">
      <p:transition spd="slow" p14:dur="900" advTm="197">
        <p14:warp dir="in"/>
      </p:transition>
    </mc:Choice>
    <mc:Fallback>
      <p:transition spd="slow" advTm="197">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Аня\Documents\Schule\Geografie\проблемы мирового океана\низ\Новая папка\679672208.jpg"/>
          <p:cNvPicPr>
            <a:picLocks noChangeAspect="1" noChangeArrowheads="1"/>
          </p:cNvPicPr>
          <p:nvPr/>
        </p:nvPicPr>
        <p:blipFill>
          <a:blip r:embed="rId2"/>
          <a:srcRect t="6250"/>
          <a:stretch>
            <a:fillRect/>
          </a:stretch>
        </p:blipFill>
        <p:spPr bwMode="auto">
          <a:xfrm>
            <a:off x="0" y="0"/>
            <a:ext cx="9144000" cy="6858000"/>
          </a:xfrm>
          <a:prstGeom prst="rect">
            <a:avLst/>
          </a:prstGeom>
          <a:noFill/>
        </p:spPr>
      </p:pic>
      <p:pic>
        <p:nvPicPr>
          <p:cNvPr id="7172" name="Picture 4" descr="C:\Users\Аня\Documents\Schule\Geografie\проблемы мирового океана\низ\Новая папка\801800372.jpg"/>
          <p:cNvPicPr>
            <a:picLocks noChangeAspect="1" noChangeArrowheads="1"/>
          </p:cNvPicPr>
          <p:nvPr/>
        </p:nvPicPr>
        <p:blipFill>
          <a:blip r:embed="rId3" cstate="print"/>
          <a:srcRect/>
          <a:stretch>
            <a:fillRect/>
          </a:stretch>
        </p:blipFill>
        <p:spPr bwMode="auto">
          <a:xfrm rot="1242513">
            <a:off x="6635867" y="65557"/>
            <a:ext cx="2770832" cy="2078124"/>
          </a:xfrm>
          <a:prstGeom prst="rect">
            <a:avLst/>
          </a:prstGeom>
          <a:ln>
            <a:noFill/>
          </a:ln>
          <a:effectLst>
            <a:softEdge rad="112500"/>
          </a:effectLst>
        </p:spPr>
      </p:pic>
      <p:sp>
        <p:nvSpPr>
          <p:cNvPr id="3" name="Содержимое 2"/>
          <p:cNvSpPr>
            <a:spLocks noGrp="1"/>
          </p:cNvSpPr>
          <p:nvPr>
            <p:ph idx="1"/>
          </p:nvPr>
        </p:nvSpPr>
        <p:spPr>
          <a:xfrm>
            <a:off x="571472" y="2285992"/>
            <a:ext cx="8229600" cy="2571768"/>
          </a:xfrm>
        </p:spPr>
        <p:txBody>
          <a:bodyPr/>
          <a:lstStyle/>
          <a:p>
            <a:pPr>
              <a:buNone/>
            </a:pPr>
            <a:r>
              <a:rPr lang="ru-RU" sz="1400" dirty="0" smtClean="0"/>
              <a:t>	Океан, будучи кладовой разнообразнейших ресурсов, также является бесплатной и удобной дорогой, которая связывает удаленные друг от друга континенты и острова. Морской транспорт обеспечивает почти 80% перевозок между странами, служа развивающемуся мировому производству и обмену.</a:t>
            </a:r>
            <a:br>
              <a:rPr lang="ru-RU" sz="1400" dirty="0" smtClean="0"/>
            </a:br>
            <a:r>
              <a:rPr lang="ru-RU" sz="1400" dirty="0" smtClean="0"/>
              <a:t/>
            </a:r>
            <a:br>
              <a:rPr lang="ru-RU" sz="1400" dirty="0" smtClean="0"/>
            </a:br>
            <a:r>
              <a:rPr lang="ru-RU" sz="1400" dirty="0" smtClean="0"/>
              <a:t>Мировой океан может служить переработчиком отходов. Благодаря химическому и физическому воздействию своих вод и биологическому влиянию живых организмов, он рассеивает и очищает основную часть поступающих в него отходов, сохраняя относительное равновесие экосистем Земли. В течение 3000 лет в результате круговорота воды в природе вся вода Мирового океана обновляется</a:t>
            </a:r>
            <a:r>
              <a:rPr lang="ru-RU" dirty="0" smtClean="0"/>
              <a:t>.</a:t>
            </a:r>
            <a:endParaRPr lang="ru-RU" dirty="0"/>
          </a:p>
        </p:txBody>
      </p:sp>
      <p:pic>
        <p:nvPicPr>
          <p:cNvPr id="7170" name="Picture 2" descr="C:\Users\Аня\Documents\Schule\Geografie\проблемы мирового океана\низ\Новая папка\e48853322f7fe3cf7da098b7776ac3c8.jpg"/>
          <p:cNvPicPr>
            <a:picLocks noChangeAspect="1" noChangeArrowheads="1"/>
          </p:cNvPicPr>
          <p:nvPr/>
        </p:nvPicPr>
        <p:blipFill>
          <a:blip r:embed="rId4" cstate="print"/>
          <a:srcRect/>
          <a:stretch>
            <a:fillRect/>
          </a:stretch>
        </p:blipFill>
        <p:spPr bwMode="auto">
          <a:xfrm rot="20110089">
            <a:off x="-51348" y="55183"/>
            <a:ext cx="2758619" cy="2064019"/>
          </a:xfrm>
          <a:prstGeom prst="rect">
            <a:avLst/>
          </a:prstGeom>
          <a:ln>
            <a:noFill/>
          </a:ln>
          <a:effectLst>
            <a:softEdge rad="112500"/>
          </a:effectLst>
        </p:spPr>
      </p:pic>
      <p:pic>
        <p:nvPicPr>
          <p:cNvPr id="7171" name="Picture 3" descr="C:\Users\Аня\Documents\Schule\Geografie\проблемы мирового океана\низ\Новая папка\away.php.jpg"/>
          <p:cNvPicPr>
            <a:picLocks noChangeAspect="1" noChangeArrowheads="1"/>
          </p:cNvPicPr>
          <p:nvPr/>
        </p:nvPicPr>
        <p:blipFill>
          <a:blip r:embed="rId5"/>
          <a:srcRect b="23811"/>
          <a:stretch>
            <a:fillRect/>
          </a:stretch>
        </p:blipFill>
        <p:spPr bwMode="auto">
          <a:xfrm>
            <a:off x="2214546" y="142852"/>
            <a:ext cx="4786346" cy="1928802"/>
          </a:xfrm>
          <a:prstGeom prst="rect">
            <a:avLst/>
          </a:prstGeom>
          <a:ln>
            <a:noFill/>
          </a:ln>
          <a:effectLst>
            <a:softEdge rad="112500"/>
          </a:effectLst>
        </p:spPr>
      </p:pic>
      <p:pic>
        <p:nvPicPr>
          <p:cNvPr id="7174" name="Picture 6" descr="C:\Users\Аня\Documents\Schule\Geografie\проблемы мирового океана\низ\Новая папка\29160529.jpg"/>
          <p:cNvPicPr>
            <a:picLocks noChangeAspect="1" noChangeArrowheads="1"/>
          </p:cNvPicPr>
          <p:nvPr/>
        </p:nvPicPr>
        <p:blipFill>
          <a:blip r:embed="rId6" cstate="print"/>
          <a:srcRect/>
          <a:stretch>
            <a:fillRect/>
          </a:stretch>
        </p:blipFill>
        <p:spPr bwMode="auto">
          <a:xfrm rot="1225913">
            <a:off x="-313894" y="4445972"/>
            <a:ext cx="2825393" cy="2119045"/>
          </a:xfrm>
          <a:prstGeom prst="rect">
            <a:avLst/>
          </a:prstGeom>
          <a:ln>
            <a:noFill/>
          </a:ln>
          <a:effectLst>
            <a:softEdge rad="112500"/>
          </a:effectLst>
        </p:spPr>
      </p:pic>
      <p:pic>
        <p:nvPicPr>
          <p:cNvPr id="7175" name="Picture 7" descr="C:\Users\Аня\Documents\Schule\Geografie\проблемы мирового океана\картинки\Satellite.jpg"/>
          <p:cNvPicPr>
            <a:picLocks noChangeAspect="1" noChangeArrowheads="1"/>
          </p:cNvPicPr>
          <p:nvPr/>
        </p:nvPicPr>
        <p:blipFill>
          <a:blip r:embed="rId7"/>
          <a:srcRect/>
          <a:stretch>
            <a:fillRect/>
          </a:stretch>
        </p:blipFill>
        <p:spPr bwMode="auto">
          <a:xfrm rot="20420181">
            <a:off x="6856475" y="4620659"/>
            <a:ext cx="2640075" cy="2107495"/>
          </a:xfrm>
          <a:prstGeom prst="rect">
            <a:avLst/>
          </a:prstGeom>
          <a:ln>
            <a:noFill/>
          </a:ln>
          <a:effectLst>
            <a:softEdge rad="112500"/>
          </a:effectLst>
        </p:spPr>
      </p:pic>
      <p:pic>
        <p:nvPicPr>
          <p:cNvPr id="7176" name="Picture 8" descr="C:\Users\Аня\Documents\Schule\Geografie\проблемы мирового океана\картинки\picture.jpg"/>
          <p:cNvPicPr>
            <a:picLocks noChangeAspect="1" noChangeArrowheads="1"/>
          </p:cNvPicPr>
          <p:nvPr/>
        </p:nvPicPr>
        <p:blipFill>
          <a:blip r:embed="rId8"/>
          <a:srcRect t="33445" b="15659"/>
          <a:stretch>
            <a:fillRect/>
          </a:stretch>
        </p:blipFill>
        <p:spPr bwMode="auto">
          <a:xfrm>
            <a:off x="2143108" y="5000636"/>
            <a:ext cx="5429217" cy="1857364"/>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advTm="525">
        <p14:prism isInverted="1"/>
      </p:transition>
    </mc:Choice>
    <mc:Fallback>
      <p:transition spd="slow" advTm="525">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Другая 2">
      <a:dk1>
        <a:sysClr val="windowText" lastClr="000000"/>
      </a:dk1>
      <a:lt1>
        <a:sysClr val="window" lastClr="FFFFFF"/>
      </a:lt1>
      <a:dk2>
        <a:srgbClr val="4E5B6F"/>
      </a:dk2>
      <a:lt2>
        <a:srgbClr val="D6ECFF"/>
      </a:lt2>
      <a:accent1>
        <a:srgbClr val="007DEA"/>
      </a:accent1>
      <a:accent2>
        <a:srgbClr val="60B5FF"/>
      </a:accent2>
      <a:accent3>
        <a:srgbClr val="007DEA"/>
      </a:accent3>
      <a:accent4>
        <a:srgbClr val="00ADDC"/>
      </a:accent4>
      <a:accent5>
        <a:srgbClr val="738AC8"/>
      </a:accent5>
      <a:accent6>
        <a:srgbClr val="60B5FF"/>
      </a:accent6>
      <a:hlink>
        <a:srgbClr val="007DEA"/>
      </a:hlink>
      <a:folHlink>
        <a:srgbClr val="A7D6FF"/>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797</TotalTime>
  <Words>1689</Words>
  <Application>Microsoft Office PowerPoint</Application>
  <PresentationFormat>Экран (4:3)</PresentationFormat>
  <Paragraphs>94</Paragraphs>
  <Slides>25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Апекс</vt:lpstr>
      <vt:lpstr>Презентация PowerPoint</vt:lpstr>
      <vt:lpstr>Мировой океан</vt:lpstr>
      <vt:lpstr>Мировой Океан</vt:lpstr>
      <vt:lpstr>РЕСУРСЫ МИРОВОГО ОКЕАНА</vt:lpstr>
      <vt:lpstr>Презентация PowerPoint</vt:lpstr>
      <vt:lpstr>Презентация PowerPoint</vt:lpstr>
      <vt:lpstr>Презентация PowerPoint</vt:lpstr>
      <vt:lpstr>Презентация PowerPoint</vt:lpstr>
      <vt:lpstr>Презентация PowerPoint</vt:lpstr>
      <vt:lpstr>ПРОБЛЕМЫ МИРОВОГО ОКЕАНА  </vt:lpstr>
      <vt:lpstr>Презентация PowerPoint</vt:lpstr>
      <vt:lpstr>Нефть и нефтепродукты </vt:lpstr>
      <vt:lpstr>Презентация PowerPoint</vt:lpstr>
      <vt:lpstr>Презентация PowerPoint</vt:lpstr>
      <vt:lpstr>Презентация PowerPoint</vt:lpstr>
      <vt:lpstr>Презентация PowerPoint</vt:lpstr>
      <vt:lpstr>Радиоактивными веществами</vt:lpstr>
      <vt:lpstr>Отходы</vt:lpstr>
      <vt:lpstr>Сточные воды</vt:lpstr>
      <vt:lpstr>Презентация PowerPoint</vt:lpstr>
      <vt:lpstr>Презентация PowerPoint</vt:lpstr>
      <vt:lpstr>Презентация PowerPoint</vt:lpstr>
      <vt:lpstr>Презентация PowerPoint</vt:lpstr>
      <vt:lpstr>Заключение: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Аня</dc:creator>
  <cp:lastModifiedBy>Uzver</cp:lastModifiedBy>
  <cp:revision>96</cp:revision>
  <dcterms:created xsi:type="dcterms:W3CDTF">2012-01-31T08:28:19Z</dcterms:created>
  <dcterms:modified xsi:type="dcterms:W3CDTF">2017-10-24T17:08:17Z</dcterms:modified>
</cp:coreProperties>
</file>