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300" r:id="rId8"/>
    <p:sldId id="261" r:id="rId9"/>
    <p:sldId id="26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6" r:id="rId32"/>
    <p:sldId id="315" r:id="rId33"/>
    <p:sldId id="317" r:id="rId34"/>
    <p:sldId id="319" r:id="rId35"/>
    <p:sldId id="318" r:id="rId36"/>
    <p:sldId id="320" r:id="rId37"/>
    <p:sldId id="321" r:id="rId38"/>
    <p:sldId id="271" r:id="rId39"/>
    <p:sldId id="272" r:id="rId40"/>
    <p:sldId id="273" r:id="rId41"/>
    <p:sldId id="274" r:id="rId42"/>
    <p:sldId id="275" r:id="rId43"/>
    <p:sldId id="276" r:id="rId44"/>
    <p:sldId id="278" r:id="rId45"/>
    <p:sldId id="279" r:id="rId46"/>
    <p:sldId id="323" r:id="rId47"/>
    <p:sldId id="322" r:id="rId48"/>
    <p:sldId id="284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70" autoAdjust="0"/>
  </p:normalViewPr>
  <p:slideViewPr>
    <p:cSldViewPr>
      <p:cViewPr varScale="1">
        <p:scale>
          <a:sx n="82" d="100"/>
          <a:sy n="82" d="100"/>
        </p:scale>
        <p:origin x="-1445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C2EE-C2DB-4EF1-B810-A30E8E44065A}" type="datetimeFigureOut">
              <a:rPr lang="ru-RU" smtClean="0"/>
              <a:t>вт 06.11.18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435D-3732-43A4-9D22-E4A0D8E771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C2EE-C2DB-4EF1-B810-A30E8E44065A}" type="datetimeFigureOut">
              <a:rPr lang="ru-RU" smtClean="0"/>
              <a:t>вт 06.11.18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435D-3732-43A4-9D22-E4A0D8E771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C2EE-C2DB-4EF1-B810-A30E8E44065A}" type="datetimeFigureOut">
              <a:rPr lang="ru-RU" smtClean="0"/>
              <a:t>вт 06.11.18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435D-3732-43A4-9D22-E4A0D8E7719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C2EE-C2DB-4EF1-B810-A30E8E44065A}" type="datetimeFigureOut">
              <a:rPr lang="ru-RU" smtClean="0"/>
              <a:t>вт 06.11.18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435D-3732-43A4-9D22-E4A0D8E7719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C2EE-C2DB-4EF1-B810-A30E8E44065A}" type="datetimeFigureOut">
              <a:rPr lang="ru-RU" smtClean="0"/>
              <a:t>вт 06.11.18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435D-3732-43A4-9D22-E4A0D8E771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C2EE-C2DB-4EF1-B810-A30E8E44065A}" type="datetimeFigureOut">
              <a:rPr lang="ru-RU" smtClean="0"/>
              <a:t>вт 06.11.18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435D-3732-43A4-9D22-E4A0D8E7719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C2EE-C2DB-4EF1-B810-A30E8E44065A}" type="datetimeFigureOut">
              <a:rPr lang="ru-RU" smtClean="0"/>
              <a:t>вт 06.11.18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435D-3732-43A4-9D22-E4A0D8E771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C2EE-C2DB-4EF1-B810-A30E8E44065A}" type="datetimeFigureOut">
              <a:rPr lang="ru-RU" smtClean="0"/>
              <a:t>вт 06.11.18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435D-3732-43A4-9D22-E4A0D8E771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C2EE-C2DB-4EF1-B810-A30E8E44065A}" type="datetimeFigureOut">
              <a:rPr lang="ru-RU" smtClean="0"/>
              <a:t>вт 06.11.18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435D-3732-43A4-9D22-E4A0D8E771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C2EE-C2DB-4EF1-B810-A30E8E44065A}" type="datetimeFigureOut">
              <a:rPr lang="ru-RU" smtClean="0"/>
              <a:t>вт 06.11.18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435D-3732-43A4-9D22-E4A0D8E7719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C2EE-C2DB-4EF1-B810-A30E8E44065A}" type="datetimeFigureOut">
              <a:rPr lang="ru-RU" smtClean="0"/>
              <a:t>вт 06.11.18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435D-3732-43A4-9D22-E4A0D8E7719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98BC2EE-C2DB-4EF1-B810-A30E8E44065A}" type="datetimeFigureOut">
              <a:rPr lang="ru-RU" smtClean="0"/>
              <a:t>вт 06.11.18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1F5435D-3732-43A4-9D22-E4A0D8E7719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900igr.ne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.pn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.pn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8939" y="2425265"/>
            <a:ext cx="7366119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#«Быть заметным – модно!»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областной профильной смены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отрядов юных инспекторов движения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>
            <a:hlinkClick r:id="rId4" tooltip=" Каталог презентаций "/>
          </p:cNvPr>
          <p:cNvSpPr/>
          <p:nvPr/>
        </p:nvSpPr>
        <p:spPr>
          <a:xfrm>
            <a:off x="7668344" y="5686067"/>
            <a:ext cx="1238056" cy="358775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shade val="88000"/>
                </a:srgbClr>
              </a:gs>
            </a:gsLst>
            <a:lin ang="5400000" scaled="1"/>
            <a:tileRect/>
          </a:gradFill>
          <a:ln w="127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25400" rIns="88900" bIns="5080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dirty="0" smtClean="0">
                <a:solidFill>
                  <a:srgbClr val="3333CC"/>
                </a:solidFill>
              </a:rPr>
              <a:t>У4У.РФ</a:t>
            </a:r>
            <a:endParaRPr lang="ru-RU" sz="20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3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0364" y="2425265"/>
            <a:ext cx="6120585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непогоду идти труднее –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можно поскользнуться, упасть, получить травму.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 это надо учитывать при переходе дороги.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Главное – не спеши! 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338" name="Picture 2" descr="Картинки по запросу В непогоду  можно поскользнуться, упасть,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75720"/>
            <a:ext cx="3129767" cy="205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5175" y="2296894"/>
            <a:ext cx="83936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#В снегопады  заметно ухудшается видимость, появляются заносы,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ограничивается и затрудняется движение пешеходов и транспорта.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Снег залепляет  глаза пешеходам и мешает обзору дороги.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водителя  видимость на дороге тоже  ухудшается 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Обратить внимание на этот факт.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4" name="Picture 2" descr="Картинки по запросу Снегопад на дорог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82" y="4155672"/>
            <a:ext cx="3960860" cy="270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 Снегопад на дорог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51220"/>
            <a:ext cx="3744044" cy="24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2857" y="2425265"/>
            <a:ext cx="65982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#Яркое солнце и белый снег создают эффект бликов,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человек как бы «ослепляется»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Картинки по запросу Яркое солнце и белый снег создают эффект бл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84982"/>
            <a:ext cx="5040560" cy="33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1657" y="2425265"/>
            <a:ext cx="78806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#Повышается вероятность «юза», заноса автомобиля,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самое главное – непредсказуемо удлиняется тормозной путь.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Поэтому обычное безопасное расстояние для пешехода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машины надо увеличить в несколько раз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6" name="Picture 2" descr="Картинки по запросу заноса автомобил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38" y="3967709"/>
            <a:ext cx="476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7956" y="2425265"/>
            <a:ext cx="79880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#Количество мест  закрытого обзора зимой становится больше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6029" y="5571773"/>
            <a:ext cx="712406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#Теплая одежда мешает свободно двигаться,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сковывает движения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Капюшоны, мохнатые воротники и шапки мешают обзору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 descr="Картинки по запросу дороги зимо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16" y="2882592"/>
            <a:ext cx="4318529" cy="26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переход дороги зимо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57" y="2781162"/>
            <a:ext cx="3780144" cy="28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4816" y="2452022"/>
            <a:ext cx="594746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#Не стоит стоять рядом с буксующей машиной 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AutoShape 2" descr="Картинки по запросу буксующая машина зимо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артинки по запросу буксующая машина зимой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2" y="2852131"/>
            <a:ext cx="3927069" cy="170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42491" y="5733256"/>
            <a:ext cx="54761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#Скользкие подходы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 остановкам общественного транспорта –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источник повышенной опасности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23" name="Picture 7" descr="Картинки по запросу Скользкие станов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66163"/>
            <a:ext cx="3748087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393" y="3429000"/>
            <a:ext cx="89116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#Главное – это постоянное внимание и соблюдение правил </a:t>
            </a: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Всегда нужно быть просто аккуратными и внимательными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1510" y="2425265"/>
            <a:ext cx="54809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#ТРЕНИРОВКА ВНИМАНИЯ!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29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3314" y="2425265"/>
            <a:ext cx="61173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#Задание: Сколько вагончиков?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1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91440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98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324975" cy="606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467850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8964613" cy="672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019925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948487" cy="694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83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Картинки по запросу переход доро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4" y="1844824"/>
            <a:ext cx="3249912" cy="243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58965" y="2392199"/>
            <a:ext cx="52699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#Двигаясь по тротуарам,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пешеходным дорожкам и переходам,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держись правой стороны </a:t>
            </a:r>
          </a:p>
        </p:txBody>
      </p:sp>
      <p:pic>
        <p:nvPicPr>
          <p:cNvPr id="21508" name="Picture 4" descr="Картинки по запросу регулируемый перехо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93" y="3501008"/>
            <a:ext cx="3812125" cy="207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65323" y="5529558"/>
            <a:ext cx="65229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#Место для перехода, оборудованное светофором,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называется регулируемым пешеходным переходом.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Переходить его можно тогда,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когда для пешехода горит зелёный сигнал 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3314" y="2425265"/>
            <a:ext cx="61173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#Задание: Сколько вагончиков?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40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91440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98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324975" cy="606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467850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8964613" cy="672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019925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948487" cy="694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627" y="2425265"/>
            <a:ext cx="7920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#Задание: Сколько красных карандашей?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721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4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4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5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627" y="2425265"/>
            <a:ext cx="7920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#Задание: Сколько красных карандашей?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0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4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4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2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0087" y="2425265"/>
            <a:ext cx="70038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#Задание: Сколько желтых скрепок?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4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8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2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6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7775575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6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8281987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6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396413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00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0087" y="2425265"/>
            <a:ext cx="70038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#Задание: Сколько желтых скрепок?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479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8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2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6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7775575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6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8281987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6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396413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4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69002" y="5417885"/>
            <a:ext cx="53639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#Подземные, надземные, наземные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пешеходные переходы.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Самое безопасное — это перейти дорогу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 подземному или надземному переходу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482" name="Picture 2" descr="Картинки по запросу переходы будущег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2392199"/>
            <a:ext cx="39052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Картинки по запросу подземный переход будущег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016" y="3343876"/>
            <a:ext cx="2681940" cy="201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Картинки по запросу пешеходный  переход будущег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477073"/>
            <a:ext cx="2604129" cy="173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49522" y="2425265"/>
            <a:ext cx="50449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#Задание: Сколько детей?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64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C:\Documents and Settings\123\Рабочий стол\ОРГАНИЗАЦИЯ\БДД\мероприятия бдд\СМЕНА ЮИД ПРОФ\СМЕНА ЮИД ПРОФИ 2016\урок безопасности\Сколько детей\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3" y="32289"/>
            <a:ext cx="9144000" cy="669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Documents and Settings\123\Рабочий стол\ОРГАНИЗАЦИЯ\БДД\мероприятия бдд\СМЕНА ЮИД ПРОФ\СМЕНА ЮИД ПРОФИ 2016\урок безопасности\Сколько детей\children-wallpaper-www.1366x768.ru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" y="692696"/>
            <a:ext cx="9113640" cy="512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Documents and Settings\123\Рабочий стол\ОРГАНИЗАЦИЯ\БДД\мероприятия бдд\СМЕНА ЮИД ПРОФ\СМЕНА ЮИД ПРОФИ 2016\урок безопасности\Сколько детей\hranenie-detskih-igrushek-pravil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7" y="476672"/>
            <a:ext cx="9119408" cy="607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Documents and Settings\123\Рабочий стол\ОРГАНИЗАЦИЯ\БДД\мероприятия бдд\СМЕНА ЮИД ПРОФ\СМЕНА ЮИД ПРОФИ 2016\урок безопасности\Сколько детей\9403923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2" y="834877"/>
            <a:ext cx="897111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Documents and Settings\123\Рабочий стол\ОРГАНИЗАЦИЯ\БДД\мероприятия бдд\СМЕНА ЮИД ПРОФ\СМЕНА ЮИД ПРОФИ 2016\урок безопасности\Сколько детей\maxresdefault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73" y="476671"/>
            <a:ext cx="9097118" cy="511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Documents and Settings\123\Рабочий стол\ОРГАНИЗАЦИЯ\БДД\мероприятия бдд\СМЕНА ЮИД ПРОФ\СМЕНА ЮИД ПРОФИ 2016\урок безопасности\Сколько детей\4787341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" y="238177"/>
            <a:ext cx="9045349" cy="60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C:\Documents and Settings\123\Рабочий стол\ОРГАНИЗАЦИЯ\БДД\мероприятия бдд\СМЕНА ЮИД ПРОФ\СМЕНА ЮИД ПРОФИ 2016\урок безопасности\Сколько детей\великолепоное-здоровье-невакцинированных-детей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682" y="334317"/>
            <a:ext cx="9955136" cy="622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C:\Documents and Settings\123\Рабочий стол\ОРГАНИЗАЦИЯ\БДД\мероприятия бдд\СМЕНА ЮИД ПРОФ\СМЕНА ЮИД ПРОФИ 2016\урок безопасности\Сколько детей\Игрушки-для-детей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006" y="310087"/>
            <a:ext cx="9786130" cy="623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0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49522" y="2425265"/>
            <a:ext cx="50449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#Задание: Сколько детей?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0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C:\Documents and Settings\123\Рабочий стол\ОРГАНИЗАЦИЯ\БДД\мероприятия бдд\СМЕНА ЮИД ПРОФ\СМЕНА ЮИД ПРОФИ 2016\урок безопасности\Сколько детей\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3" y="32289"/>
            <a:ext cx="9144000" cy="669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Documents and Settings\123\Рабочий стол\ОРГАНИЗАЦИЯ\БДД\мероприятия бдд\СМЕНА ЮИД ПРОФ\СМЕНА ЮИД ПРОФИ 2016\урок безопасности\Сколько детей\children-wallpaper-www.1366x768.ru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" y="692696"/>
            <a:ext cx="9113640" cy="512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Documents and Settings\123\Рабочий стол\ОРГАНИЗАЦИЯ\БДД\мероприятия бдд\СМЕНА ЮИД ПРОФ\СМЕНА ЮИД ПРОФИ 2016\урок безопасности\Сколько детей\hranenie-detskih-igrushek-pravil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7" y="476672"/>
            <a:ext cx="9119408" cy="607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Documents and Settings\123\Рабочий стол\ОРГАНИЗАЦИЯ\БДД\мероприятия бдд\СМЕНА ЮИД ПРОФ\СМЕНА ЮИД ПРОФИ 2016\урок безопасности\Сколько детей\9403923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2" y="834877"/>
            <a:ext cx="897111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Documents and Settings\123\Рабочий стол\ОРГАНИЗАЦИЯ\БДД\мероприятия бдд\СМЕНА ЮИД ПРОФ\СМЕНА ЮИД ПРОФИ 2016\урок безопасности\Сколько детей\maxresdefault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73" y="476671"/>
            <a:ext cx="9097118" cy="511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Documents and Settings\123\Рабочий стол\ОРГАНИЗАЦИЯ\БДД\мероприятия бдд\СМЕНА ЮИД ПРОФ\СМЕНА ЮИД ПРОФИ 2016\урок безопасности\Сколько детей\4787341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" y="238177"/>
            <a:ext cx="9045349" cy="60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C:\Documents and Settings\123\Рабочий стол\ОРГАНИЗАЦИЯ\БДД\мероприятия бдд\СМЕНА ЮИД ПРОФ\СМЕНА ЮИД ПРОФИ 2016\урок безопасности\Сколько детей\великолепоное-здоровье-невакцинированных-детей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682" y="334317"/>
            <a:ext cx="9955136" cy="622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C:\Documents and Settings\123\Рабочий стол\ОРГАНИЗАЦИЯ\БДД\мероприятия бдд\СМЕНА ЮИД ПРОФ\СМЕНА ЮИД ПРОФИ 2016\урок безопасности\Сколько детей\Игрушки-для-детей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006" y="310087"/>
            <a:ext cx="9786130" cy="623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70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31893" y="2425265"/>
            <a:ext cx="50802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#Задание: Сколько яблок?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438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11" descr="Картинки по запросу машины в ря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7" descr="Картинки по запросу машины в ряд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2" descr="Картинки по запросу машин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6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9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31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34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40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6" y="0"/>
            <a:ext cx="9151671" cy="613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42" name="Picture 38" descr="Картинки по запросу ябло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6" y="493413"/>
            <a:ext cx="9151079" cy="60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4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51" name="Picture 47" descr="Картинки по запросу ябло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8" y="389220"/>
            <a:ext cx="9201150" cy="575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3" name="Picture 49" descr="Картинки по запросу яблок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6" y="-70102"/>
            <a:ext cx="9247945" cy="681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5" name="Picture 51" descr="C:\Documents and Settings\123\Рабочий стол\food-2279_960_72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53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58" name="Picture 5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4" y="-70102"/>
            <a:ext cx="8294535" cy="700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56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61" name="Picture 5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6" y="-60796"/>
            <a:ext cx="9311375" cy="663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59" descr="Картинки по запросу зеленый виноград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2" descr="Картинки по запросу зеленый виноград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69" name="Picture 65" descr="Картинки по запросу зеленый виноград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8" y="-29713"/>
            <a:ext cx="9504467" cy="69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71" name="Picture 67" descr="Картинки по запросу яблоки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4" y="-152364"/>
            <a:ext cx="8122988" cy="705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38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31893" y="2425265"/>
            <a:ext cx="50802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#Задание: Сколько яблок?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499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11" descr="Картинки по запросу машины в ря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7" descr="Картинки по запросу машины в ряд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2" descr="Картинки по запросу машин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6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9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31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34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40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6" y="0"/>
            <a:ext cx="9151671" cy="613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42" name="Picture 38" descr="Картинки по запросу ябло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6" y="493413"/>
            <a:ext cx="9151079" cy="60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4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51" name="Picture 47" descr="Картинки по запросу ябло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8" y="389220"/>
            <a:ext cx="9201150" cy="575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3" name="Picture 49" descr="Картинки по запросу яблок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6" y="-70102"/>
            <a:ext cx="9247945" cy="681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5" name="Picture 51" descr="C:\Documents and Settings\123\Рабочий стол\food-2279_960_72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53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58" name="Picture 5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4" y="-70102"/>
            <a:ext cx="8294535" cy="700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56" descr="Картинки по запросу яблоки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61" name="Picture 5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6" y="-60796"/>
            <a:ext cx="9311375" cy="663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59" descr="Картинки по запросу зеленый виноград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2" descr="Картинки по запросу зеленый виноград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69" name="Picture 65" descr="Картинки по запросу зеленый виноград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8" y="-29713"/>
            <a:ext cx="9504467" cy="69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71" name="Picture 67" descr="Картинки по запросу яблоки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4" y="-152364"/>
            <a:ext cx="8122988" cy="705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7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Картинки по запросу дороге в темное время сут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59511"/>
            <a:ext cx="5366792" cy="268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3679" y="2425265"/>
            <a:ext cx="7856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</a:t>
            </a:r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Световозвращающие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элементы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Картинки по запросу дороге в темное время суто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69" y="3284984"/>
            <a:ext cx="46445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8351" y="2425265"/>
            <a:ext cx="88472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</a:t>
            </a:r>
            <a:r>
              <a:rPr lang="ru-RU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Световозвращающие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элементы –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элементы, изготовленные из специальных материалов,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обладающих способностью возвращать луч света обратно к источнику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Картинки по запросу Световозвращающие элемен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3" y="3573016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Световозвращающие элемен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51061"/>
            <a:ext cx="3718652" cy="278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606" y="2425265"/>
            <a:ext cx="85747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#Участник дорожного движения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лицо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принимающее непосредственное участие в процессе движения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качестве водителя, пешехода, пассажира транспортного средства.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2" name="Picture 4" descr="Картинки по запросу дорожное дви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066" y="3405733"/>
            <a:ext cx="28575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дорожный знак пешеходный перехо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54708"/>
            <a:ext cx="2207146" cy="220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15816" y="6069301"/>
            <a:ext cx="50448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#"Пешеходный переход"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109" y="2326686"/>
            <a:ext cx="910377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</a:t>
            </a:r>
            <a:r>
              <a:rPr lang="ru-RU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Световозвращающие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материалы используются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обозначения людей в темное время суток,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возвращая свет, попавший них, в направлении обратно к источнику света,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становясь ярко-белыми в свете фар автомобиля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или другого источника света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обеспечивая видимость объекта более чем за 150 м.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19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66" y="4370140"/>
            <a:ext cx="280828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926" y="4685981"/>
            <a:ext cx="2871788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84168" y="4265678"/>
            <a:ext cx="20329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Источник света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56766" y="4354763"/>
            <a:ext cx="20329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Источник света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99654" y="6202043"/>
            <a:ext cx="25683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Микропризмы</a:t>
            </a:r>
            <a:endParaRPr lang="ru-RU" sz="2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(материалы из ПВХ)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4082" y="6196581"/>
            <a:ext cx="3273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Микрошарики</a:t>
            </a:r>
            <a:endParaRPr lang="ru-RU" sz="2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(текстильные материалы)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9453" y="2425265"/>
            <a:ext cx="85250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</a:t>
            </a:r>
            <a:r>
              <a:rPr lang="ru-RU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Световозвращающие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элементы повышают видимость пешеходов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неосвещенной дороге и значительно снижают риск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возникновения дорожно-транспортных происшествий с их участием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260" y="3648352"/>
            <a:ext cx="7395284" cy="295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933" y="2425265"/>
            <a:ext cx="907812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#При переходе дороги и движении по обочинам или краю проезжей части</a:t>
            </a:r>
          </a:p>
          <a:p>
            <a:pPr algn="ctr"/>
            <a:r>
              <a:rPr lang="ru-RU" sz="20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темное время суток или в условиях недостаточной видимости</a:t>
            </a:r>
          </a:p>
          <a:p>
            <a:pPr algn="ctr"/>
            <a:r>
              <a:rPr lang="ru-RU" sz="20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пешеходам рекомендуется, </a:t>
            </a:r>
          </a:p>
          <a:p>
            <a:pPr algn="ctr"/>
            <a:r>
              <a:rPr lang="ru-RU" sz="20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вне населенных пунктов пешеходы обязаны</a:t>
            </a:r>
          </a:p>
          <a:p>
            <a:pPr algn="ctr"/>
            <a:r>
              <a:rPr lang="ru-RU" sz="20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иметь при себе предметы со </a:t>
            </a:r>
            <a:r>
              <a:rPr lang="ru-RU" sz="2000" b="1" u="sng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световозвращающими</a:t>
            </a:r>
            <a:r>
              <a:rPr lang="ru-RU" sz="20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элементами </a:t>
            </a:r>
          </a:p>
          <a:p>
            <a:pPr algn="ctr"/>
            <a:r>
              <a:rPr lang="ru-RU" sz="20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обеспечивать видимость этих предметов </a:t>
            </a:r>
          </a:p>
          <a:p>
            <a:pPr algn="ctr"/>
            <a:r>
              <a:rPr lang="ru-RU" sz="20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водителями транспортных средств</a:t>
            </a:r>
            <a:endParaRPr lang="ru-RU" sz="20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8862" y="2425265"/>
            <a:ext cx="4886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#Виды </a:t>
            </a:r>
            <a:r>
              <a:rPr lang="ru-RU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световозвращающих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элементов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498" y="2796897"/>
            <a:ext cx="13965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#Съемные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81179" y="5282273"/>
            <a:ext cx="16834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#Несъемные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98" y="3214519"/>
            <a:ext cx="1584325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9" descr="180914959_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859" y="4365773"/>
            <a:ext cx="2140611" cy="157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1" descr="IMG_98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96952"/>
            <a:ext cx="13176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45" y="2916150"/>
            <a:ext cx="18224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50"/>
          <p:cNvGrpSpPr>
            <a:grpSpLocks/>
          </p:cNvGrpSpPr>
          <p:nvPr/>
        </p:nvGrpSpPr>
        <p:grpSpPr bwMode="auto">
          <a:xfrm>
            <a:off x="6676737" y="2890037"/>
            <a:ext cx="1737753" cy="1611508"/>
            <a:chOff x="158" y="2840"/>
            <a:chExt cx="1316" cy="1270"/>
          </a:xfrm>
        </p:grpSpPr>
        <p:sp>
          <p:nvSpPr>
            <p:cNvPr id="20" name="Rectangle 49"/>
            <p:cNvSpPr>
              <a:spLocks noChangeArrowheads="1"/>
            </p:cNvSpPr>
            <p:nvPr/>
          </p:nvSpPr>
          <p:spPr bwMode="auto">
            <a:xfrm>
              <a:off x="158" y="2840"/>
              <a:ext cx="1316" cy="1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1" name="Picture 48" descr="стикеры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886"/>
              <a:ext cx="1067" cy="1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 descr="Картинки по запросу одежда со светоотражателем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04" y="4912704"/>
            <a:ext cx="2593728" cy="194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2740" y="2425265"/>
            <a:ext cx="721851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</a:t>
            </a:r>
            <a:r>
              <a:rPr lang="ru-RU" sz="20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Где нужно использовать </a:t>
            </a:r>
            <a:r>
              <a:rPr lang="ru-RU" sz="2000" b="1" u="sng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световозвращающие</a:t>
            </a:r>
            <a:r>
              <a:rPr lang="ru-RU" sz="2000" b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элементы</a:t>
            </a:r>
            <a:endParaRPr lang="ru-RU" sz="20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42860_html_m600a9a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25375"/>
            <a:ext cx="2079877" cy="204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" descr="0cde1b47e06925ffb2036cc08b2ed8f6_w4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86882"/>
            <a:ext cx="2987824" cy="241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 descr="ludi_960_aut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38" y="4437112"/>
            <a:ext cx="7137970" cy="21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48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97" y="2387562"/>
            <a:ext cx="8754320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</a:t>
            </a:r>
            <a:r>
              <a:rPr lang="ru-RU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Световозвращающие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элементы –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красиво, модно и ярко</a:t>
            </a: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#Наличие </a:t>
            </a:r>
            <a:r>
              <a:rPr lang="ru-RU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световозвращающих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элементов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дает преимущества в движении!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Обязательно нужно убедиться, что водитель действительно вас увидел</a:t>
            </a: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Свотоотражатели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</a:p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всего один из способов пассивной защиты пешеходов. </a:t>
            </a:r>
          </a:p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Необходимо помнить и о других методах решения проблемы –</a:t>
            </a:r>
          </a:p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 воспитании в себе грамотного пешехода. </a:t>
            </a:r>
          </a:p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Только в комплексе они смогут обеспечить</a:t>
            </a:r>
          </a:p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вашу безопасность на наших дорогах</a:t>
            </a:r>
          </a:p>
          <a:p>
            <a:pPr algn="ctr"/>
            <a:endParaRPr lang="ru-RU" sz="2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048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0447" y="2387562"/>
            <a:ext cx="8278228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#Закрепление материала</a:t>
            </a: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«Быть заметным – модно!» </a:t>
            </a:r>
          </a:p>
          <a:p>
            <a:pPr algn="ctr"/>
            <a:endParaRPr lang="ru-RU" sz="2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51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" y="5265737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56694" y="178445"/>
            <a:ext cx="58224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#Кроссворд «Быть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заметным – модно!» </a:t>
            </a:r>
          </a:p>
        </p:txBody>
      </p:sp>
      <p:sp>
        <p:nvSpPr>
          <p:cNvPr id="239" name="Прямоугольник 238"/>
          <p:cNvSpPr/>
          <p:nvPr/>
        </p:nvSpPr>
        <p:spPr>
          <a:xfrm>
            <a:off x="0" y="1567147"/>
            <a:ext cx="4283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4933909" y="529558"/>
            <a:ext cx="399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2417386" y="561891"/>
            <a:ext cx="4283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7430636" y="503490"/>
            <a:ext cx="4026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3425010" y="529559"/>
            <a:ext cx="4026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1" name="Прямоугольник 220"/>
          <p:cNvSpPr/>
          <p:nvPr/>
        </p:nvSpPr>
        <p:spPr>
          <a:xfrm>
            <a:off x="1411993" y="2696120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415034" y="5206920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Прямоугольник 219"/>
          <p:cNvSpPr/>
          <p:nvPr/>
        </p:nvSpPr>
        <p:spPr>
          <a:xfrm>
            <a:off x="1411993" y="3211886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1411993" y="3735105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/>
          <p:cNvSpPr/>
          <p:nvPr/>
        </p:nvSpPr>
        <p:spPr>
          <a:xfrm>
            <a:off x="1411993" y="4234736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3" name="Прямоугольник 222"/>
          <p:cNvSpPr/>
          <p:nvPr/>
        </p:nvSpPr>
        <p:spPr>
          <a:xfrm>
            <a:off x="1411993" y="2200514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Прямоугольник 180"/>
          <p:cNvSpPr/>
          <p:nvPr/>
        </p:nvSpPr>
        <p:spPr>
          <a:xfrm>
            <a:off x="4390950" y="4219998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/>
          <p:cNvSpPr/>
          <p:nvPr/>
        </p:nvSpPr>
        <p:spPr>
          <a:xfrm>
            <a:off x="415034" y="4702863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/>
        </p:nvSpPr>
        <p:spPr>
          <a:xfrm>
            <a:off x="415034" y="4198806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/>
          <p:cNvSpPr/>
          <p:nvPr/>
        </p:nvSpPr>
        <p:spPr>
          <a:xfrm>
            <a:off x="415034" y="3694749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/>
          <p:cNvSpPr/>
          <p:nvPr/>
        </p:nvSpPr>
        <p:spPr>
          <a:xfrm>
            <a:off x="415034" y="3190692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/>
          <p:cNvSpPr/>
          <p:nvPr/>
        </p:nvSpPr>
        <p:spPr>
          <a:xfrm>
            <a:off x="415034" y="2686635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117"/>
          <p:cNvSpPr/>
          <p:nvPr/>
        </p:nvSpPr>
        <p:spPr>
          <a:xfrm>
            <a:off x="415034" y="2182578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8386413" y="1699718"/>
            <a:ext cx="498885" cy="504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7887528" y="1699718"/>
            <a:ext cx="498885" cy="504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7391436" y="1699718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6889758" y="1699718"/>
            <a:ext cx="498885" cy="504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>
            <a:off x="6390873" y="1699718"/>
            <a:ext cx="498885" cy="504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5891988" y="1699718"/>
            <a:ext cx="498885" cy="504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/>
          <p:cNvSpPr/>
          <p:nvPr/>
        </p:nvSpPr>
        <p:spPr>
          <a:xfrm>
            <a:off x="5393103" y="1699718"/>
            <a:ext cx="498885" cy="504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/>
          <p:cNvSpPr/>
          <p:nvPr/>
        </p:nvSpPr>
        <p:spPr>
          <a:xfrm>
            <a:off x="4894218" y="1699718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4390950" y="1699718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3897766" y="1699718"/>
            <a:ext cx="498885" cy="504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/>
          <p:cNvSpPr/>
          <p:nvPr/>
        </p:nvSpPr>
        <p:spPr>
          <a:xfrm>
            <a:off x="3385021" y="1699718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2889654" y="1699718"/>
            <a:ext cx="498885" cy="504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2380427" y="1699718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1881542" y="1699718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1377486" y="1699718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913920" y="1699718"/>
            <a:ext cx="498885" cy="5040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415035" y="1699718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39" name="Группа 1038"/>
          <p:cNvGrpSpPr/>
          <p:nvPr/>
        </p:nvGrpSpPr>
        <p:grpSpPr>
          <a:xfrm>
            <a:off x="947252" y="1720913"/>
            <a:ext cx="7860177" cy="461665"/>
            <a:chOff x="744616" y="1505979"/>
            <a:chExt cx="7860177" cy="461665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744616" y="1505979"/>
              <a:ext cx="36901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2710369" y="1505979"/>
              <a:ext cx="36901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 flipH="1">
              <a:off x="3666777" y="1505979"/>
              <a:ext cx="49753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З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5694068" y="1505979"/>
              <a:ext cx="47000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Щ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5240868" y="1505979"/>
              <a:ext cx="37862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6290676" y="1505979"/>
              <a:ext cx="37862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6753553" y="1505979"/>
              <a:ext cx="3465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Т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7737698" y="1505979"/>
              <a:ext cx="37382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Л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8242193" y="1505979"/>
              <a:ext cx="36260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Ь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024" name="Группа 1023"/>
          <p:cNvGrpSpPr/>
          <p:nvPr/>
        </p:nvGrpSpPr>
        <p:grpSpPr>
          <a:xfrm>
            <a:off x="455062" y="1720913"/>
            <a:ext cx="404278" cy="4019735"/>
            <a:chOff x="252426" y="1505979"/>
            <a:chExt cx="404278" cy="4019735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278876" y="1505979"/>
              <a:ext cx="35137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276471" y="5064049"/>
              <a:ext cx="35618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Р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>
            <a:xfrm>
              <a:off x="254831" y="4530321"/>
              <a:ext cx="39946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252426" y="4029836"/>
              <a:ext cx="40427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Ф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23" name="Прямоугольник 122"/>
            <p:cNvSpPr/>
            <p:nvPr/>
          </p:nvSpPr>
          <p:spPr>
            <a:xfrm>
              <a:off x="254831" y="3522207"/>
              <a:ext cx="39946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278876" y="3084016"/>
              <a:ext cx="35137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Т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278876" y="2514093"/>
              <a:ext cx="35137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Е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270059" y="1988841"/>
              <a:ext cx="36901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127" name="Прямоугольник 126"/>
          <p:cNvSpPr/>
          <p:nvPr/>
        </p:nvSpPr>
        <p:spPr>
          <a:xfrm>
            <a:off x="1886713" y="4731673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/>
          <p:cNvSpPr/>
          <p:nvPr/>
        </p:nvSpPr>
        <p:spPr>
          <a:xfrm>
            <a:off x="4894217" y="3190692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/>
          <p:cNvSpPr/>
          <p:nvPr/>
        </p:nvSpPr>
        <p:spPr>
          <a:xfrm>
            <a:off x="4894217" y="2665440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/>
          <p:cNvSpPr/>
          <p:nvPr/>
        </p:nvSpPr>
        <p:spPr>
          <a:xfrm>
            <a:off x="4894217" y="2203774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/>
          <p:cNvSpPr/>
          <p:nvPr/>
        </p:nvSpPr>
        <p:spPr>
          <a:xfrm>
            <a:off x="4894217" y="1193437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/>
          <p:cNvSpPr/>
          <p:nvPr/>
        </p:nvSpPr>
        <p:spPr>
          <a:xfrm>
            <a:off x="4894217" y="3671656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32" name="Группа 1031"/>
          <p:cNvGrpSpPr/>
          <p:nvPr/>
        </p:nvGrpSpPr>
        <p:grpSpPr>
          <a:xfrm>
            <a:off x="4948022" y="1214632"/>
            <a:ext cx="378630" cy="2967837"/>
            <a:chOff x="4745386" y="999698"/>
            <a:chExt cx="378630" cy="2967837"/>
          </a:xfrm>
        </p:grpSpPr>
        <p:sp>
          <p:nvSpPr>
            <p:cNvPr id="138" name="Прямоугольник 137"/>
            <p:cNvSpPr/>
            <p:nvPr/>
          </p:nvSpPr>
          <p:spPr>
            <a:xfrm>
              <a:off x="4745386" y="2995057"/>
              <a:ext cx="37863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4756608" y="1505979"/>
              <a:ext cx="35618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Р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4745386" y="2003623"/>
              <a:ext cx="37863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37" name="Прямоугольник 136"/>
            <p:cNvSpPr/>
            <p:nvPr/>
          </p:nvSpPr>
          <p:spPr>
            <a:xfrm>
              <a:off x="4745386" y="999698"/>
              <a:ext cx="37863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П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39" name="Прямоугольник 138"/>
            <p:cNvSpPr/>
            <p:nvPr/>
          </p:nvSpPr>
          <p:spPr>
            <a:xfrm>
              <a:off x="4750195" y="2505031"/>
              <a:ext cx="36901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40" name="Прямоугольник 139"/>
            <p:cNvSpPr/>
            <p:nvPr/>
          </p:nvSpPr>
          <p:spPr>
            <a:xfrm>
              <a:off x="4750997" y="3505870"/>
              <a:ext cx="36740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Я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141" name="Прямоугольник 140"/>
          <p:cNvSpPr/>
          <p:nvPr/>
        </p:nvSpPr>
        <p:spPr>
          <a:xfrm>
            <a:off x="1886713" y="4219998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/>
          <p:cNvSpPr/>
          <p:nvPr/>
        </p:nvSpPr>
        <p:spPr>
          <a:xfrm>
            <a:off x="1886713" y="3715941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/>
          <p:cNvSpPr/>
          <p:nvPr/>
        </p:nvSpPr>
        <p:spPr>
          <a:xfrm>
            <a:off x="1886713" y="3211885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/>
          <p:cNvSpPr/>
          <p:nvPr/>
        </p:nvSpPr>
        <p:spPr>
          <a:xfrm>
            <a:off x="1886713" y="2707829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1886713" y="2203773"/>
            <a:ext cx="498885" cy="5040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33" name="Группа 1032"/>
          <p:cNvGrpSpPr/>
          <p:nvPr/>
        </p:nvGrpSpPr>
        <p:grpSpPr>
          <a:xfrm>
            <a:off x="1951762" y="1720913"/>
            <a:ext cx="399469" cy="3519952"/>
            <a:chOff x="1749126" y="1505979"/>
            <a:chExt cx="399469" cy="3519952"/>
          </a:xfrm>
          <a:solidFill>
            <a:srgbClr val="FFFF00"/>
          </a:solidFill>
        </p:grpSpPr>
        <p:sp>
          <p:nvSpPr>
            <p:cNvPr id="78" name="Прямоугольник 77"/>
            <p:cNvSpPr/>
            <p:nvPr/>
          </p:nvSpPr>
          <p:spPr>
            <a:xfrm>
              <a:off x="1775576" y="1505979"/>
              <a:ext cx="346569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Т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48" name="Прямоугольник 147"/>
            <p:cNvSpPr/>
            <p:nvPr/>
          </p:nvSpPr>
          <p:spPr>
            <a:xfrm>
              <a:off x="1759545" y="4040999"/>
              <a:ext cx="378630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49" name="Прямоугольник 148"/>
            <p:cNvSpPr/>
            <p:nvPr/>
          </p:nvSpPr>
          <p:spPr>
            <a:xfrm>
              <a:off x="1774774" y="3508292"/>
              <a:ext cx="348172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У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50" name="Прямоугольник 149"/>
            <p:cNvSpPr/>
            <p:nvPr/>
          </p:nvSpPr>
          <p:spPr>
            <a:xfrm>
              <a:off x="1775576" y="3084016"/>
              <a:ext cx="346569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Т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51" name="Прямоугольник 150"/>
            <p:cNvSpPr/>
            <p:nvPr/>
          </p:nvSpPr>
          <p:spPr>
            <a:xfrm>
              <a:off x="1749126" y="2535287"/>
              <a:ext cx="399469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>
            <a:xfrm>
              <a:off x="1765156" y="2027972"/>
              <a:ext cx="367408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Р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53" name="Прямоугольник 152"/>
            <p:cNvSpPr/>
            <p:nvPr/>
          </p:nvSpPr>
          <p:spPr>
            <a:xfrm>
              <a:off x="1765156" y="4564266"/>
              <a:ext cx="367408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Р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162" name="Прямоугольник 161"/>
          <p:cNvSpPr/>
          <p:nvPr/>
        </p:nvSpPr>
        <p:spPr>
          <a:xfrm>
            <a:off x="7464796" y="4031561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7391436" y="3736584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7391436" y="3212455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7391436" y="2691456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7391436" y="2185269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7391436" y="1195661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34" name="Группа 1033"/>
          <p:cNvGrpSpPr/>
          <p:nvPr/>
        </p:nvGrpSpPr>
        <p:grpSpPr>
          <a:xfrm>
            <a:off x="7423919" y="1259248"/>
            <a:ext cx="428322" cy="3486007"/>
            <a:chOff x="7221283" y="1044314"/>
            <a:chExt cx="428322" cy="3486007"/>
          </a:xfrm>
        </p:grpSpPr>
        <p:sp>
          <p:nvSpPr>
            <p:cNvPr id="88" name="Прямоугольник 87"/>
            <p:cNvSpPr/>
            <p:nvPr/>
          </p:nvSpPr>
          <p:spPr>
            <a:xfrm>
              <a:off x="7262160" y="1505979"/>
              <a:ext cx="3465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Е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7259755" y="1044314"/>
              <a:ext cx="35137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З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69" name="Прямоугольник 168"/>
            <p:cNvSpPr/>
            <p:nvPr/>
          </p:nvSpPr>
          <p:spPr>
            <a:xfrm>
              <a:off x="7221283" y="3540130"/>
              <a:ext cx="42832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Ы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70" name="Прямоугольник 169"/>
            <p:cNvSpPr/>
            <p:nvPr/>
          </p:nvSpPr>
          <p:spPr>
            <a:xfrm>
              <a:off x="7238916" y="4068656"/>
              <a:ext cx="39305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Й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71" name="Прямоугольник 170"/>
            <p:cNvSpPr/>
            <p:nvPr/>
          </p:nvSpPr>
          <p:spPr>
            <a:xfrm>
              <a:off x="7242923" y="3047562"/>
              <a:ext cx="38504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72" name="Прямоугольник 171"/>
            <p:cNvSpPr/>
            <p:nvPr/>
          </p:nvSpPr>
          <p:spPr>
            <a:xfrm>
              <a:off x="7248534" y="2017446"/>
              <a:ext cx="37382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Л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7262160" y="2518914"/>
              <a:ext cx="3465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Е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178" name="Прямоугольник 177"/>
          <p:cNvSpPr/>
          <p:nvPr/>
        </p:nvSpPr>
        <p:spPr>
          <a:xfrm>
            <a:off x="3385021" y="4702862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Прямоугольник 178"/>
          <p:cNvSpPr/>
          <p:nvPr/>
        </p:nvSpPr>
        <p:spPr>
          <a:xfrm>
            <a:off x="4390950" y="5278983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4390950" y="4749867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Прямоугольник 181"/>
          <p:cNvSpPr/>
          <p:nvPr/>
        </p:nvSpPr>
        <p:spPr>
          <a:xfrm>
            <a:off x="4390950" y="3702029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рямоугольник 182"/>
          <p:cNvSpPr/>
          <p:nvPr/>
        </p:nvSpPr>
        <p:spPr>
          <a:xfrm>
            <a:off x="4390950" y="3181630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Прямоугольник 183"/>
          <p:cNvSpPr/>
          <p:nvPr/>
        </p:nvSpPr>
        <p:spPr>
          <a:xfrm>
            <a:off x="4390950" y="2677573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Прямоугольник 184"/>
          <p:cNvSpPr/>
          <p:nvPr/>
        </p:nvSpPr>
        <p:spPr>
          <a:xfrm>
            <a:off x="4390950" y="2185269"/>
            <a:ext cx="498885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36" name="Группа 1035"/>
          <p:cNvGrpSpPr/>
          <p:nvPr/>
        </p:nvGrpSpPr>
        <p:grpSpPr>
          <a:xfrm>
            <a:off x="4430136" y="1720913"/>
            <a:ext cx="450765" cy="4040930"/>
            <a:chOff x="4227500" y="1505979"/>
            <a:chExt cx="450765" cy="4040930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4268376" y="1505979"/>
              <a:ext cx="36901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4260361" y="4055074"/>
              <a:ext cx="38504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87" name="Прямоугольник 186"/>
            <p:cNvSpPr/>
            <p:nvPr/>
          </p:nvSpPr>
          <p:spPr>
            <a:xfrm>
              <a:off x="4279598" y="5085244"/>
              <a:ext cx="3465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Е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88" name="Прямоугольник 187"/>
            <p:cNvSpPr/>
            <p:nvPr/>
          </p:nvSpPr>
          <p:spPr>
            <a:xfrm>
              <a:off x="4256354" y="4577325"/>
              <a:ext cx="39305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И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89" name="Прямоугольник 188"/>
            <p:cNvSpPr/>
            <p:nvPr/>
          </p:nvSpPr>
          <p:spPr>
            <a:xfrm>
              <a:off x="4263567" y="3514350"/>
              <a:ext cx="37863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90" name="Прямоугольник 189"/>
            <p:cNvSpPr/>
            <p:nvPr/>
          </p:nvSpPr>
          <p:spPr>
            <a:xfrm>
              <a:off x="4227500" y="2980939"/>
              <a:ext cx="45076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М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91" name="Прямоугольник 190"/>
            <p:cNvSpPr/>
            <p:nvPr/>
          </p:nvSpPr>
          <p:spPr>
            <a:xfrm>
              <a:off x="4256354" y="2479736"/>
              <a:ext cx="39305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И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92" name="Прямоугольник 191"/>
            <p:cNvSpPr/>
            <p:nvPr/>
          </p:nvSpPr>
          <p:spPr>
            <a:xfrm>
              <a:off x="4260361" y="1967644"/>
              <a:ext cx="38504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194" name="Прямоугольник 193"/>
          <p:cNvSpPr/>
          <p:nvPr/>
        </p:nvSpPr>
        <p:spPr>
          <a:xfrm>
            <a:off x="3385021" y="4214701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Прямоугольник 194"/>
          <p:cNvSpPr/>
          <p:nvPr/>
        </p:nvSpPr>
        <p:spPr>
          <a:xfrm>
            <a:off x="3385021" y="3724161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Прямоугольник 195"/>
          <p:cNvSpPr/>
          <p:nvPr/>
        </p:nvSpPr>
        <p:spPr>
          <a:xfrm>
            <a:off x="3385021" y="3233084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Прямоугольник 196"/>
          <p:cNvSpPr/>
          <p:nvPr/>
        </p:nvSpPr>
        <p:spPr>
          <a:xfrm>
            <a:off x="3385021" y="2714647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8" name="Прямоугольник 197"/>
          <p:cNvSpPr/>
          <p:nvPr/>
        </p:nvSpPr>
        <p:spPr>
          <a:xfrm>
            <a:off x="3385021" y="2210590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9" name="Прямоугольник 198"/>
          <p:cNvSpPr/>
          <p:nvPr/>
        </p:nvSpPr>
        <p:spPr>
          <a:xfrm>
            <a:off x="3385021" y="1176659"/>
            <a:ext cx="498885" cy="5040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37" name="Группа 1036"/>
          <p:cNvGrpSpPr/>
          <p:nvPr/>
        </p:nvGrpSpPr>
        <p:grpSpPr>
          <a:xfrm>
            <a:off x="3428216" y="1214631"/>
            <a:ext cx="399468" cy="3999902"/>
            <a:chOff x="3225580" y="999697"/>
            <a:chExt cx="399468" cy="3999902"/>
          </a:xfrm>
        </p:grpSpPr>
        <p:sp>
          <p:nvSpPr>
            <p:cNvPr id="80" name="Прямоугольник 79"/>
            <p:cNvSpPr/>
            <p:nvPr/>
          </p:nvSpPr>
          <p:spPr>
            <a:xfrm>
              <a:off x="3225580" y="1505979"/>
              <a:ext cx="39946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3244014" y="4537934"/>
              <a:ext cx="36260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Ь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>
            <a:xfrm>
              <a:off x="3238404" y="4068655"/>
              <a:ext cx="37382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Л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3252030" y="3529487"/>
              <a:ext cx="3465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Е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03" name="Прямоугольник 202"/>
            <p:cNvSpPr/>
            <p:nvPr/>
          </p:nvSpPr>
          <p:spPr>
            <a:xfrm>
              <a:off x="3252030" y="3068675"/>
              <a:ext cx="3465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Т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04" name="Прямоугольник 203"/>
            <p:cNvSpPr/>
            <p:nvPr/>
          </p:nvSpPr>
          <p:spPr>
            <a:xfrm>
              <a:off x="3228786" y="2561813"/>
              <a:ext cx="39305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И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3231190" y="1988839"/>
              <a:ext cx="38824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Д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06" name="Прямоугольник 205"/>
            <p:cNvSpPr/>
            <p:nvPr/>
          </p:nvSpPr>
          <p:spPr>
            <a:xfrm>
              <a:off x="3240808" y="999697"/>
              <a:ext cx="36901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209" name="Прямоугольник 208"/>
          <p:cNvSpPr/>
          <p:nvPr/>
        </p:nvSpPr>
        <p:spPr>
          <a:xfrm>
            <a:off x="2380427" y="3729284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2380427" y="3225227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2380427" y="2705934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2380427" y="1195661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/>
          <p:cNvSpPr/>
          <p:nvPr/>
        </p:nvSpPr>
        <p:spPr>
          <a:xfrm>
            <a:off x="2380427" y="2197360"/>
            <a:ext cx="498885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47" name="Группа 1046"/>
          <p:cNvGrpSpPr/>
          <p:nvPr/>
        </p:nvGrpSpPr>
        <p:grpSpPr>
          <a:xfrm>
            <a:off x="2395442" y="1192272"/>
            <a:ext cx="399469" cy="3019872"/>
            <a:chOff x="2395442" y="1192272"/>
            <a:chExt cx="399469" cy="3019872"/>
          </a:xfrm>
        </p:grpSpPr>
        <p:sp>
          <p:nvSpPr>
            <p:cNvPr id="77" name="Прямоугольник 76"/>
            <p:cNvSpPr/>
            <p:nvPr/>
          </p:nvSpPr>
          <p:spPr>
            <a:xfrm>
              <a:off x="2395442" y="1720913"/>
              <a:ext cx="39946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2405861" y="3750479"/>
              <a:ext cx="37863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16" name="Прямоугольник 215"/>
            <p:cNvSpPr/>
            <p:nvPr/>
          </p:nvSpPr>
          <p:spPr>
            <a:xfrm>
              <a:off x="2421892" y="3273591"/>
              <a:ext cx="3465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Г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2395442" y="2727129"/>
              <a:ext cx="3994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2417082" y="2219264"/>
              <a:ext cx="35618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Р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19" name="Прямоугольник 218"/>
            <p:cNvSpPr/>
            <p:nvPr/>
          </p:nvSpPr>
          <p:spPr>
            <a:xfrm>
              <a:off x="2401052" y="1192272"/>
              <a:ext cx="38824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Д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222" name="Прямоугольник 221"/>
          <p:cNvSpPr/>
          <p:nvPr/>
        </p:nvSpPr>
        <p:spPr>
          <a:xfrm>
            <a:off x="1411993" y="1176659"/>
            <a:ext cx="463566" cy="5040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38" name="Группа 1037"/>
          <p:cNvGrpSpPr/>
          <p:nvPr/>
        </p:nvGrpSpPr>
        <p:grpSpPr>
          <a:xfrm>
            <a:off x="1432607" y="1210654"/>
            <a:ext cx="399469" cy="3454521"/>
            <a:chOff x="1229971" y="995720"/>
            <a:chExt cx="399469" cy="3454521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1256421" y="1505979"/>
              <a:ext cx="3465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Е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1235581" y="3988576"/>
              <a:ext cx="38824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Д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14" name="Прямоугольник 213"/>
            <p:cNvSpPr/>
            <p:nvPr/>
          </p:nvSpPr>
          <p:spPr>
            <a:xfrm>
              <a:off x="1229971" y="3551849"/>
              <a:ext cx="3994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1246802" y="3034466"/>
              <a:ext cx="36580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Х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1256421" y="2542105"/>
              <a:ext cx="3465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Е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26" name="Прямоугольник 225"/>
            <p:cNvSpPr/>
            <p:nvPr/>
          </p:nvSpPr>
          <p:spPr>
            <a:xfrm>
              <a:off x="1251611" y="2010036"/>
              <a:ext cx="35618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Р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1240390" y="995720"/>
              <a:ext cx="37863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П</a:t>
              </a:r>
              <a:endPara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1040" name="Прямоугольник 1039"/>
          <p:cNvSpPr/>
          <p:nvPr/>
        </p:nvSpPr>
        <p:spPr>
          <a:xfrm>
            <a:off x="482392" y="1118320"/>
            <a:ext cx="4315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1920503" y="1192272"/>
            <a:ext cx="4058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4418201" y="1034385"/>
            <a:ext cx="4331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1474499" y="545941"/>
            <a:ext cx="3385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362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9131" y="2425265"/>
            <a:ext cx="876573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#Главное – это постоянное внимание и соблюдение правил. 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Всегда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нужно быть аккуратными и внимательными. 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Уважаемые 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пешеходы!</a:t>
            </a: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Ваша безопасность зависит от вас!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023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853" y="2425265"/>
            <a:ext cx="89482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Светофо́р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(от рус. свет и греч.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φορός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— «несущий») —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оптическое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устройство, подающее световые сигналы,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регулирующие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движение автомобильного, железнодорожного, водного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другого транспорта, а также пешеходов на пеше­ход­ных переходах.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0" name="Picture 2" descr="Картинки по запросу светофор э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36" y="3933056"/>
            <a:ext cx="2262188" cy="18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33739" y="5317683"/>
            <a:ext cx="57951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#Транспортное средство - устройство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предназначенное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перевозки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дорогам людей, грузов или оборудования,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установленного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нем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2" name="Picture 4" descr="Картинки по запросу транспортное средств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31770"/>
            <a:ext cx="2381250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4417" y="2425265"/>
            <a:ext cx="83551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#Дорога – это обустроенная или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приспособленная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используемая для движения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транспортных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средств полоса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земли, 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либо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поверхность искусственного сооружения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434" name="Picture 2" descr="Картинки по запросу дорог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88" y="3573016"/>
            <a:ext cx="2477283" cy="185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23728" y="5805264"/>
            <a:ext cx="6404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#Элементы: 1 - проезжая часть; 2 - полоса движения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3 - разделительная полоса; 4 - тротуар; 5 – обочина 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436" name="Picture 4" descr="Картинки по запросу элементы дорог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40" y="3861048"/>
            <a:ext cx="255270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0018" y="2425265"/>
            <a:ext cx="83439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#Дорожный знак - техническое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средство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безопасности 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дорожного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движения,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стандартизированный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графический рисунок,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устанавливаемый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дороги для сообщения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определённой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информации участникам дорожного движения).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AutoShape 4" descr="Картинки по запросу дорожны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68" y="4091534"/>
            <a:ext cx="5596250" cy="17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2507" y="2425265"/>
            <a:ext cx="6118983" cy="28315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#Особенности поведения на дороге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осенне-зимнее время года</a:t>
            </a:r>
          </a:p>
          <a:p>
            <a:pPr algn="ctr"/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осенне-зимней дороге необходимо</a:t>
            </a:r>
          </a:p>
          <a:p>
            <a:pPr algn="ctr"/>
            <a:r>
              <a:rPr lang="ru-RU" sz="2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особое внимание!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дд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9" y="0"/>
            <a:ext cx="8716516" cy="2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01209"/>
            <a:ext cx="189852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5557" y="2425265"/>
            <a:ext cx="841287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#В темноте легко ошибиться в определении расстояния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до едущего автомобиля, так и до неподвижных предметов.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Часто близкие предметы кажутся далекими, а далекие близкими.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Случаются зрительные обманы: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неподвижный  предмет можно принять за движущийся, и наоборот 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434" name="Picture 2" descr="Картинки по запросу зрительные обманы на дорог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10584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Картинки по запросу зрительные обманы на дорог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37112"/>
            <a:ext cx="3643015" cy="230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582</TotalTime>
  <Words>902</Words>
  <Application>Microsoft Office PowerPoint</Application>
  <PresentationFormat>Экран (4:3)</PresentationFormat>
  <Paragraphs>213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Пользователь</cp:lastModifiedBy>
  <cp:revision>54</cp:revision>
  <dcterms:created xsi:type="dcterms:W3CDTF">2016-10-21T04:29:00Z</dcterms:created>
  <dcterms:modified xsi:type="dcterms:W3CDTF">2018-11-06T17:38:09Z</dcterms:modified>
</cp:coreProperties>
</file>