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7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3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56AEB-E260-48AE-9CDF-075171E4B31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0B041-23A1-46DE-AAC4-02C86663A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485-1A28-44A2-B1ED-6543DBE2865D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7DCC-A5A4-4E33-8220-26CA28DB7D14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4286-D963-47C5-A615-2BDC7753FE31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28DF-89A7-4140-BAEA-5EA67F42340E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4CBD-0E4B-4565-B363-27D3F3150AE6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399-BA49-4E03-9232-8751BBF1EE98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3123-BF95-46F7-9AB1-EBBDB77BFFD2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8A36-DB12-419D-862A-D45B5DD50F50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ADF2-41E8-44FE-8205-8A7AE9EF3D0E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B3CC-D38B-4DBB-A829-3A226F547995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AC55-AC83-4212-8544-A84576C72E52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2D30-19C1-4BE1-8632-BD82CA8EC49F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B257-A59E-43D8-9977-179375D5C4F5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A175-E043-44A6-B237-4A951EA3AD4E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1350-689D-4F07-8146-E4085005DA9C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5364-11F9-49D9-904F-974D6B9A1FCB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E147-0236-44BF-B5C7-AEA5610196D1}" type="datetime1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0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82700"/>
            <a:ext cx="12661900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ГИА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22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(ТЕКСТОВЫЕ ЗАДАЧИ)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ешаем математику онлайн - общее время в задаче на среднюю скор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258762"/>
            <a:ext cx="6816725" cy="121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14400" y="1476873"/>
            <a:ext cx="11112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Т.к. общий путь 2х, то можно посчитать среднюю скорость: </a:t>
            </a:r>
          </a:p>
        </p:txBody>
      </p:sp>
      <p:pic>
        <p:nvPicPr>
          <p:cNvPr id="3076" name="Picture 4" descr="http://reshu-matematiku.ru/attachments/Image/a00124.jpg?template=gener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2046151"/>
            <a:ext cx="7277100" cy="129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8474" y="3913094"/>
            <a:ext cx="72771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условию задачи округлим до целых: 22,2 км/ч ≈ 22 км/ч.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22.</a:t>
            </a:r>
            <a:endParaRPr lang="ru-RU" sz="32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6700" y="1388239"/>
            <a:ext cx="10515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Братья Сережа и Саша вместе красят одну часть забора за 12 минут. Один Саша может покрасить такую же часть забора за 22 минуты. За сколько минут покрасит эту часть забора Сережа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5600" y="0"/>
            <a:ext cx="103505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время покраски забора Сережей будет х мин, тогда его производительность будет равна (1/х), производительность Саши по условию (1/22), а их общая производительность (1/12). По закону сложения скоростей получим уравнение:</a:t>
            </a:r>
          </a:p>
        </p:txBody>
      </p:sp>
      <p:pic>
        <p:nvPicPr>
          <p:cNvPr id="5" name="Picture 2" descr="решим математику онлайн - задача на работ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3136057"/>
            <a:ext cx="10356850" cy="114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25600" y="4719935"/>
            <a:ext cx="106616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Получилось, что один Саша сможет покрасить эту часть забора за 26,4 минуты.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26,4.</a:t>
            </a:r>
            <a:endParaRPr lang="ru-RU" sz="2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9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3700" y="1168400"/>
            <a:ext cx="104013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труба пропускает на 2 л воды в минуту меньше, чем вторая. Сколько литров воды в минуту пропускает вторая труба, если резервуар объёмом 40 л она заполняет на 1 мин быстрее, чем первая труба.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800" y="0"/>
            <a:ext cx="10833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производительность второй трубы будет х л/мин, тогда производительность первой трубы будет (х - 2) л/мин. Выразим время первой трубы: (40/(х - 2)) мин и время второй трубы: (40/х) мин.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Т.к. вторая труба заполняет резервуар быстрее на 1 мин, то составим и решим уравнение:</a:t>
            </a:r>
          </a:p>
        </p:txBody>
      </p:sp>
      <p:pic>
        <p:nvPicPr>
          <p:cNvPr id="5122" name="Picture 2" descr="решаем математику онлайн - решить задачу на работ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5067300" cy="394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997700" y="3948849"/>
            <a:ext cx="5283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 не может быть отрицательной, значит вторая труба пропускает 10 литров в минуту.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10.</a:t>
            </a:r>
            <a:endParaRPr lang="ru-RU" sz="2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3400" y="1572736"/>
            <a:ext cx="962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сплав содержит 10% меди, второй - 25% меди. Их сплавили вместе и получили новый сплав массой 300 кг, содержащий 20% меди. На сколько килограммов масса первого сплава была меньше массы второго?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5900" y="482600"/>
            <a:ext cx="109093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найти разницу масс сплавов, нужно найти их первоначальную массу.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масса первого сплава была х кг, а масса второго - у кг, тогда можно составить первое уравнение х + у = 300, т.к. по условию их общая масса 300 кг.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выразим массу меди в каждом сплаве: в первом - 0,1х кг, во втором 0,25у кг. Т.к. в общем сплаве меди стало 20%, следовательно её масса будет: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 * 300 = 60 кг. Таким образом, получим второе уравнение: 0,1х + 0,25у = 60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решим систему (методом алгебраического сложения):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решаем математику онлайн - задача на сплав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03199"/>
            <a:ext cx="5699125" cy="620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24600" y="396583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между массами второго и первого сплавов: 200 - 100 = 100 кг.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100.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2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6900" y="774700"/>
            <a:ext cx="972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два сосуда. В первом 80 кг, а во втором 70 кг кислоты различной концентрации. Если смешать оба раствора, то получится 63% раствор кислоты, а если смешать равные массы этих растворов, то получится 65% раствор кислоты. Сколько килограммов кислоты содержится в первом сосуде?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2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100" y="335846"/>
            <a:ext cx="11899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Обозначим за х кг массу кислоты в первом сосуде, а за у кг массу кислоты во 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сосуде.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Т.к. в условии есть общая масса растворов (80 + 70 =150 кг) и общее процентное содержание (63%), можно подсчитать массу кислоты в смеси двух растворов: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 * 150 / 100 = 94,5 кг.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первое уравнение: х + у = 94,5.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составить второе уравнение рассмотрим условие задачи с равными частями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Допустим, что смешали 10 кг первого и 10 кг второго раствора, тогда масса кислоты в полученной смеси будет: 65 * 20 / 100 = 13 кг. Т.к. взяли восьмую часть первого раствора и седьмую часть второго раствора, то масса кислоты в первой части составит (х/8) кг, а масса кислоты во второй части - (у/7) кг.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второе уравнение: (х/8) + (у/7) = 13.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решим систему уравнений (методом алгебраического сложения) только относительно переменной х, т.к. по условию надо найти массу только первого раствора: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7588" y="1511300"/>
            <a:ext cx="11174412" cy="4450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пункта А в пункт В одновременно выехали два автомобиля. Первый проехал с постоянной скоростью весь путь. Второй проехал первую половину пути со скоростью, меньшей скорости первого на 15 км/ч, а вторую половину пути - со скоростью 90 км/ч, в результате чего прибыл в пункт В одновременно с первым автомобилем. Найдите скорость первого автомобиля, если известно, что она больше 50 км/ч. Ответ дайте в км/ч.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решим математику онлайн - задача на смеси раствор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40052"/>
            <a:ext cx="4660900" cy="671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180774" y="5416034"/>
            <a:ext cx="28212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28.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6100" y="1133039"/>
            <a:ext cx="95885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пункта A в пункт B одновременно выехали два автомобиля. Первый проехал с постоянной скоростью весь путь. Второй проехал первую половину пути со скоростью 24 км/ч, а вторую половину пути — со скоростью, на 16 км/ч большей скорости первого, в результате чего прибыл в пункт В одновременно с первым автомобилем. Найдите скорость первого автомобиля. Ответ дайте в км/ч.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56210"/>
              </p:ext>
            </p:extLst>
          </p:nvPr>
        </p:nvGraphicFramePr>
        <p:xfrm>
          <a:off x="2147888" y="469900"/>
          <a:ext cx="4341812" cy="117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Формула" r:id="rId3" imgW="2260440" imgH="609480" progId="Equation.3">
                  <p:embed/>
                </p:oleObj>
              </mc:Choice>
              <mc:Fallback>
                <p:oleObj name="Формула" r:id="rId3" imgW="2260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469900"/>
                        <a:ext cx="4341812" cy="1170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398787"/>
              </p:ext>
            </p:extLst>
          </p:nvPr>
        </p:nvGraphicFramePr>
        <p:xfrm>
          <a:off x="1885950" y="1739900"/>
          <a:ext cx="560160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Формула" r:id="rId5" imgW="2920680" imgH="266400" progId="Equation.3">
                  <p:embed/>
                </p:oleObj>
              </mc:Choice>
              <mc:Fallback>
                <p:oleObj name="Формула" r:id="rId5" imgW="29206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1739900"/>
                        <a:ext cx="560160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962651"/>
              </p:ext>
            </p:extLst>
          </p:nvPr>
        </p:nvGraphicFramePr>
        <p:xfrm>
          <a:off x="1885950" y="2321674"/>
          <a:ext cx="57467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Формула" r:id="rId7" imgW="2920680" imgH="291960" progId="Equation.3">
                  <p:embed/>
                </p:oleObj>
              </mc:Choice>
              <mc:Fallback>
                <p:oleObj name="Формула" r:id="rId7" imgW="2920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2321674"/>
                        <a:ext cx="57467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615661"/>
              </p:ext>
            </p:extLst>
          </p:nvPr>
        </p:nvGraphicFramePr>
        <p:xfrm>
          <a:off x="1885950" y="3282950"/>
          <a:ext cx="4349750" cy="653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Формула" r:id="rId9" imgW="1942920" imgH="291960" progId="Equation.3">
                  <p:embed/>
                </p:oleObj>
              </mc:Choice>
              <mc:Fallback>
                <p:oleObj name="Формула" r:id="rId9" imgW="19429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282950"/>
                        <a:ext cx="4349750" cy="653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701031"/>
              </p:ext>
            </p:extLst>
          </p:nvPr>
        </p:nvGraphicFramePr>
        <p:xfrm>
          <a:off x="1885950" y="4035424"/>
          <a:ext cx="4733925" cy="1144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Формула" r:id="rId11" imgW="2476440" imgH="609480" progId="Equation.3">
                  <p:embed/>
                </p:oleObj>
              </mc:Choice>
              <mc:Fallback>
                <p:oleObj name="Формула" r:id="rId11" imgW="2476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4035424"/>
                        <a:ext cx="4733925" cy="1144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85950" y="5359400"/>
            <a:ext cx="2876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32.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2100" y="1332279"/>
            <a:ext cx="98171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пункта A в пункт B одновременно выехали два автомобиля. Первый проехал с постоянной скоростью весь путь. Второй проехал первую половину пути со скоростью, меньшей скорости первого на 13 км/ч, а вторую половину пути — со скоростью 78 км/ч, в результате чего прибыл в пункт В одновременно с первым автомобилем. Найдите скорость первого автомобиля, если известно, что она больше 48 км/ч. Ответ дайте в км/ч.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266387"/>
              </p:ext>
            </p:extLst>
          </p:nvPr>
        </p:nvGraphicFramePr>
        <p:xfrm>
          <a:off x="1563688" y="0"/>
          <a:ext cx="3478212" cy="2469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Формула" r:id="rId3" imgW="2145960" imgH="1523880" progId="Equation.3">
                  <p:embed/>
                </p:oleObj>
              </mc:Choice>
              <mc:Fallback>
                <p:oleObj name="Формула" r:id="rId3" imgW="214596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0"/>
                        <a:ext cx="3478212" cy="2469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242100"/>
              </p:ext>
            </p:extLst>
          </p:nvPr>
        </p:nvGraphicFramePr>
        <p:xfrm>
          <a:off x="1563688" y="2620962"/>
          <a:ext cx="34226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Формула" r:id="rId5" imgW="2133360" imgH="609480" progId="Equation.3">
                  <p:embed/>
                </p:oleObj>
              </mc:Choice>
              <mc:Fallback>
                <p:oleObj name="Формула" r:id="rId5" imgW="21333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620962"/>
                        <a:ext cx="34226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09296"/>
              </p:ext>
            </p:extLst>
          </p:nvPr>
        </p:nvGraphicFramePr>
        <p:xfrm>
          <a:off x="1563688" y="3802989"/>
          <a:ext cx="6109814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Формула" r:id="rId7" imgW="3301920" imgH="266400" progId="Equation.3">
                  <p:embed/>
                </p:oleObj>
              </mc:Choice>
              <mc:Fallback>
                <p:oleObj name="Формула" r:id="rId7" imgW="33019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3802989"/>
                        <a:ext cx="6109814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282747"/>
              </p:ext>
            </p:extLst>
          </p:nvPr>
        </p:nvGraphicFramePr>
        <p:xfrm>
          <a:off x="1563688" y="4486541"/>
          <a:ext cx="4900612" cy="556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Формула" r:id="rId9" imgW="2349360" imgH="266400" progId="Equation.3">
                  <p:embed/>
                </p:oleObj>
              </mc:Choice>
              <mc:Fallback>
                <p:oleObj name="Формула" r:id="rId9" imgW="23493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4486541"/>
                        <a:ext cx="4900612" cy="5562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975751"/>
              </p:ext>
            </p:extLst>
          </p:nvPr>
        </p:nvGraphicFramePr>
        <p:xfrm>
          <a:off x="1563688" y="5246954"/>
          <a:ext cx="5878512" cy="104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Формула" r:id="rId11" imgW="3340080" imgH="685800" progId="Equation.3">
                  <p:embed/>
                </p:oleObj>
              </mc:Choice>
              <mc:Fallback>
                <p:oleObj name="Формула" r:id="rId11" imgW="3340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5246954"/>
                        <a:ext cx="5878512" cy="1043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47050" y="5997917"/>
            <a:ext cx="2876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52.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11300" y="1397675"/>
            <a:ext cx="101473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пункта А в пункт В, расстояние между которыми 75 км, одновременно выехали автомобилист и велосипедист. Известно, что за час автомобилист проезжает на 40 км больше, чем велосипедист. Определите скорость велосипедиста, если известно, что он прибыл в пункт В на 6 часов позже автомобилиста. Ответ дайте в км/ч.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953403"/>
              </p:ext>
            </p:extLst>
          </p:nvPr>
        </p:nvGraphicFramePr>
        <p:xfrm>
          <a:off x="1493838" y="173038"/>
          <a:ext cx="3484562" cy="1256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Формула" r:id="rId3" imgW="1549080" imgH="558720" progId="Equation.3">
                  <p:embed/>
                </p:oleObj>
              </mc:Choice>
              <mc:Fallback>
                <p:oleObj name="Формула" r:id="rId3" imgW="15490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173038"/>
                        <a:ext cx="3484562" cy="12567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079189"/>
              </p:ext>
            </p:extLst>
          </p:nvPr>
        </p:nvGraphicFramePr>
        <p:xfrm>
          <a:off x="1526268" y="1625599"/>
          <a:ext cx="5147594" cy="443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Формула" r:id="rId5" imgW="2946240" imgH="266400" progId="Equation.3">
                  <p:embed/>
                </p:oleObj>
              </mc:Choice>
              <mc:Fallback>
                <p:oleObj name="Формула" r:id="rId5" imgW="29462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68" y="1625599"/>
                        <a:ext cx="5147594" cy="4434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965014"/>
              </p:ext>
            </p:extLst>
          </p:nvPr>
        </p:nvGraphicFramePr>
        <p:xfrm>
          <a:off x="1493837" y="2069085"/>
          <a:ext cx="5035773" cy="447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Формула" r:id="rId7" imgW="3288960" imgH="291960" progId="Equation.3">
                  <p:embed/>
                </p:oleObj>
              </mc:Choice>
              <mc:Fallback>
                <p:oleObj name="Формула" r:id="rId7" imgW="32889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7" y="2069085"/>
                        <a:ext cx="5035773" cy="447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436673"/>
              </p:ext>
            </p:extLst>
          </p:nvPr>
        </p:nvGraphicFramePr>
        <p:xfrm>
          <a:off x="1526268" y="2516277"/>
          <a:ext cx="4290332" cy="51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Формула" r:id="rId9" imgW="2425680" imgH="291960" progId="Equation.3">
                  <p:embed/>
                </p:oleObj>
              </mc:Choice>
              <mc:Fallback>
                <p:oleObj name="Формула" r:id="rId9" imgW="2425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68" y="2516277"/>
                        <a:ext cx="4290332" cy="51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130278"/>
              </p:ext>
            </p:extLst>
          </p:nvPr>
        </p:nvGraphicFramePr>
        <p:xfrm>
          <a:off x="1526268" y="3105812"/>
          <a:ext cx="4087132" cy="573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Формула" r:id="rId11" imgW="2082600" imgH="291960" progId="Equation.3">
                  <p:embed/>
                </p:oleObj>
              </mc:Choice>
              <mc:Fallback>
                <p:oleObj name="Формула" r:id="rId11" imgW="2082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68" y="3105812"/>
                        <a:ext cx="4087132" cy="573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194871"/>
              </p:ext>
            </p:extLst>
          </p:nvPr>
        </p:nvGraphicFramePr>
        <p:xfrm>
          <a:off x="1526268" y="3860799"/>
          <a:ext cx="4087132" cy="1112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Формула" r:id="rId13" imgW="2565360" imgH="698400" progId="Equation.3">
                  <p:embed/>
                </p:oleObj>
              </mc:Choice>
              <mc:Fallback>
                <p:oleObj name="Формула" r:id="rId13" imgW="256536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68" y="3860799"/>
                        <a:ext cx="4087132" cy="1112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6268" y="5578817"/>
            <a:ext cx="2876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10.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7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965200"/>
            <a:ext cx="10490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Велосипедист выехал с постоянной скоростью из города А в город В, расстояние между которыми равно 70 км. На следующий день он отправился обратно в А со скоростью на 3 км/ч больше прежней. По дороге он сделал остановку на 3 часа. В результате велосипедист затратил на обратный путь столько же времени, сколько на путь из А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Найдите скорость велосипедиста на пути из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Ответ дайте в км/ч.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917596"/>
              </p:ext>
            </p:extLst>
          </p:nvPr>
        </p:nvGraphicFramePr>
        <p:xfrm>
          <a:off x="1687512" y="0"/>
          <a:ext cx="2744787" cy="1068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Формула" r:id="rId3" imgW="1434960" imgH="558720" progId="Equation.3">
                  <p:embed/>
                </p:oleObj>
              </mc:Choice>
              <mc:Fallback>
                <p:oleObj name="Формула" r:id="rId3" imgW="14349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512" y="0"/>
                        <a:ext cx="2744787" cy="1068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034680"/>
              </p:ext>
            </p:extLst>
          </p:nvPr>
        </p:nvGraphicFramePr>
        <p:xfrm>
          <a:off x="1789110" y="1864933"/>
          <a:ext cx="4925391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Формула" r:id="rId5" imgW="2831760" imgH="291960" progId="Equation.3">
                  <p:embed/>
                </p:oleObj>
              </mc:Choice>
              <mc:Fallback>
                <p:oleObj name="Формула" r:id="rId5" imgW="2831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0" y="1864933"/>
                        <a:ext cx="4925391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11617"/>
              </p:ext>
            </p:extLst>
          </p:nvPr>
        </p:nvGraphicFramePr>
        <p:xfrm>
          <a:off x="1789110" y="1257300"/>
          <a:ext cx="4270829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Формула" r:id="rId7" imgW="2717640" imgH="266400" progId="Equation.3">
                  <p:embed/>
                </p:oleObj>
              </mc:Choice>
              <mc:Fallback>
                <p:oleObj name="Формула" r:id="rId7" imgW="2717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0" y="1257300"/>
                        <a:ext cx="4270829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153185"/>
              </p:ext>
            </p:extLst>
          </p:nvPr>
        </p:nvGraphicFramePr>
        <p:xfrm>
          <a:off x="1789110" y="2561465"/>
          <a:ext cx="3913190" cy="580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Формула" r:id="rId9" imgW="1968480" imgH="291960" progId="Equation.3">
                  <p:embed/>
                </p:oleObj>
              </mc:Choice>
              <mc:Fallback>
                <p:oleObj name="Формула" r:id="rId9" imgW="19684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0" y="2561465"/>
                        <a:ext cx="3913190" cy="580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098486"/>
              </p:ext>
            </p:extLst>
          </p:nvPr>
        </p:nvGraphicFramePr>
        <p:xfrm>
          <a:off x="1789110" y="3282950"/>
          <a:ext cx="3608390" cy="658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Формула" r:id="rId11" imgW="1600200" imgH="291960" progId="Equation.3">
                  <p:embed/>
                </p:oleObj>
              </mc:Choice>
              <mc:Fallback>
                <p:oleObj name="Формула" r:id="rId11" imgW="16002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0" y="3282950"/>
                        <a:ext cx="3608390" cy="658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534267"/>
              </p:ext>
            </p:extLst>
          </p:nvPr>
        </p:nvGraphicFramePr>
        <p:xfrm>
          <a:off x="1789109" y="4187824"/>
          <a:ext cx="4270829" cy="1151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Формула" r:id="rId13" imgW="2590560" imgH="698400" progId="Equation.3">
                  <p:embed/>
                </p:oleObj>
              </mc:Choice>
              <mc:Fallback>
                <p:oleObj name="Формула" r:id="rId13" imgW="259056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09" y="4187824"/>
                        <a:ext cx="4270829" cy="11514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6268" y="5578817"/>
            <a:ext cx="2876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7.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2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1778338"/>
            <a:ext cx="9753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велосипедиста одновременно отправились в 240-километровый пробег. Первый ехал со скоростью, на 1 км/ч большей, чем скорость второго, и прибыл к финишу на 1 час раньше второго. Найти скорость велосипедиста, пришедшего к финишу первым. Ответ дайте в км/ч.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8200" y="165100"/>
            <a:ext cx="10083800" cy="231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скорость первого автомобиля х км/ч, тогда скорость второго автомобиля на первой половине пути (х - 15) км/ч.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Примем расстояние за "1" и выразим время первого автомобиля (1/х) ч, второго автомобиля ((0,5/(х - 15)) + 0,5/90) ч, т.к. по условию задачи время у них одинаковое, то составим и решим уравнение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6" name="Picture 2" descr="решим математику онлайн - задача на дви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2476500"/>
            <a:ext cx="5067300" cy="418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1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3265" y="374134"/>
            <a:ext cx="6693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км/ч –скорость  второго велосипедиста,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60865" y="897354"/>
            <a:ext cx="7250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 +1) км/ч –скорость  первого велосипедиста</a:t>
            </a:r>
          </a:p>
        </p:txBody>
      </p:sp>
      <p:grpSp>
        <p:nvGrpSpPr>
          <p:cNvPr id="4" name="Group 240"/>
          <p:cNvGrpSpPr>
            <a:grpSpLocks/>
          </p:cNvGrpSpPr>
          <p:nvPr/>
        </p:nvGrpSpPr>
        <p:grpSpPr bwMode="auto">
          <a:xfrm>
            <a:off x="1560865" y="1785938"/>
            <a:ext cx="860425" cy="777875"/>
            <a:chOff x="2914" y="2437"/>
            <a:chExt cx="542" cy="490"/>
          </a:xfrm>
        </p:grpSpPr>
        <p:sp>
          <p:nvSpPr>
            <p:cNvPr id="5" name="Text Box 241"/>
            <p:cNvSpPr txBox="1">
              <a:spLocks noChangeArrowheads="1"/>
            </p:cNvSpPr>
            <p:nvPr/>
          </p:nvSpPr>
          <p:spPr bwMode="auto">
            <a:xfrm>
              <a:off x="2914" y="2437"/>
              <a:ext cx="41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240</a:t>
              </a:r>
              <a:endPara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" name="Text Box 242"/>
            <p:cNvSpPr txBox="1">
              <a:spLocks noChangeArrowheads="1"/>
            </p:cNvSpPr>
            <p:nvPr/>
          </p:nvSpPr>
          <p:spPr bwMode="auto">
            <a:xfrm>
              <a:off x="2970" y="2658"/>
              <a:ext cx="48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х+1</a:t>
              </a:r>
            </a:p>
          </p:txBody>
        </p:sp>
        <p:sp>
          <p:nvSpPr>
            <p:cNvPr id="7" name="Freeform 243"/>
            <p:cNvSpPr>
              <a:spLocks/>
            </p:cNvSpPr>
            <p:nvPr/>
          </p:nvSpPr>
          <p:spPr bwMode="auto">
            <a:xfrm>
              <a:off x="2926" y="2704"/>
              <a:ext cx="530" cy="2"/>
            </a:xfrm>
            <a:custGeom>
              <a:avLst/>
              <a:gdLst>
                <a:gd name="T0" fmla="*/ 0 w 530"/>
                <a:gd name="T1" fmla="*/ 2 h 2"/>
                <a:gd name="T2" fmla="*/ 530 w 530"/>
                <a:gd name="T3" fmla="*/ 0 h 2"/>
                <a:gd name="T4" fmla="*/ 0 60000 65536"/>
                <a:gd name="T5" fmla="*/ 0 60000 65536"/>
                <a:gd name="T6" fmla="*/ 0 w 530"/>
                <a:gd name="T7" fmla="*/ 0 h 2"/>
                <a:gd name="T8" fmla="*/ 530 w 53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0" h="2">
                  <a:moveTo>
                    <a:pt x="0" y="2"/>
                  </a:moveTo>
                  <a:lnTo>
                    <a:pt x="5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" name="Text Box 246"/>
          <p:cNvSpPr txBox="1">
            <a:spLocks noChangeArrowheads="1"/>
          </p:cNvSpPr>
          <p:nvPr/>
        </p:nvSpPr>
        <p:spPr bwMode="auto">
          <a:xfrm>
            <a:off x="2440340" y="1943794"/>
            <a:ext cx="685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</a:p>
        </p:txBody>
      </p:sp>
      <p:grpSp>
        <p:nvGrpSpPr>
          <p:cNvPr id="9" name="Group 247"/>
          <p:cNvGrpSpPr>
            <a:grpSpLocks/>
          </p:cNvGrpSpPr>
          <p:nvPr/>
        </p:nvGrpSpPr>
        <p:grpSpPr bwMode="auto">
          <a:xfrm>
            <a:off x="2804318" y="1843415"/>
            <a:ext cx="735013" cy="745471"/>
            <a:chOff x="2208" y="1824"/>
            <a:chExt cx="463" cy="455"/>
          </a:xfrm>
        </p:grpSpPr>
        <p:sp>
          <p:nvSpPr>
            <p:cNvPr id="10" name="Text Box 248"/>
            <p:cNvSpPr txBox="1">
              <a:spLocks noChangeArrowheads="1"/>
            </p:cNvSpPr>
            <p:nvPr/>
          </p:nvSpPr>
          <p:spPr bwMode="auto">
            <a:xfrm>
              <a:off x="2256" y="2010"/>
              <a:ext cx="3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x</a:t>
              </a:r>
              <a:endPara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1" name="Group 249"/>
            <p:cNvGrpSpPr>
              <a:grpSpLocks/>
            </p:cNvGrpSpPr>
            <p:nvPr/>
          </p:nvGrpSpPr>
          <p:grpSpPr bwMode="auto">
            <a:xfrm>
              <a:off x="2208" y="1824"/>
              <a:ext cx="463" cy="271"/>
              <a:chOff x="2930" y="1728"/>
              <a:chExt cx="463" cy="271"/>
            </a:xfrm>
          </p:grpSpPr>
          <p:sp>
            <p:nvSpPr>
              <p:cNvPr id="12" name="Text Box 250"/>
              <p:cNvSpPr txBox="1">
                <a:spLocks noChangeArrowheads="1"/>
              </p:cNvSpPr>
              <p:nvPr/>
            </p:nvSpPr>
            <p:spPr bwMode="auto">
              <a:xfrm>
                <a:off x="2930" y="1728"/>
                <a:ext cx="463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ru-RU" sz="2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240</a:t>
                </a:r>
              </a:p>
            </p:txBody>
          </p:sp>
          <p:sp>
            <p:nvSpPr>
              <p:cNvPr id="13" name="Freeform 251"/>
              <p:cNvSpPr>
                <a:spLocks/>
              </p:cNvSpPr>
              <p:nvPr/>
            </p:nvSpPr>
            <p:spPr bwMode="auto">
              <a:xfrm>
                <a:off x="2976" y="1952"/>
                <a:ext cx="344" cy="2"/>
              </a:xfrm>
              <a:custGeom>
                <a:avLst/>
                <a:gdLst>
                  <a:gd name="T0" fmla="*/ 0 w 344"/>
                  <a:gd name="T1" fmla="*/ 2 h 2"/>
                  <a:gd name="T2" fmla="*/ 344 w 344"/>
                  <a:gd name="T3" fmla="*/ 0 h 2"/>
                  <a:gd name="T4" fmla="*/ 0 60000 65536"/>
                  <a:gd name="T5" fmla="*/ 0 60000 65536"/>
                  <a:gd name="T6" fmla="*/ 0 w 344"/>
                  <a:gd name="T7" fmla="*/ 0 h 2"/>
                  <a:gd name="T8" fmla="*/ 344 w 34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4" h="2">
                    <a:moveTo>
                      <a:pt x="0" y="2"/>
                    </a:moveTo>
                    <a:lnTo>
                      <a:pt x="344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" name="Text Box 245"/>
          <p:cNvSpPr txBox="1">
            <a:spLocks noChangeArrowheads="1"/>
          </p:cNvSpPr>
          <p:nvPr/>
        </p:nvSpPr>
        <p:spPr bwMode="auto">
          <a:xfrm>
            <a:off x="3649308" y="2000707"/>
            <a:ext cx="5937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+ 1 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214904"/>
              </p:ext>
            </p:extLst>
          </p:nvPr>
        </p:nvGraphicFramePr>
        <p:xfrm>
          <a:off x="1579914" y="2810641"/>
          <a:ext cx="4820885" cy="43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Формула" r:id="rId3" imgW="2793960" imgH="266400" progId="Equation.3">
                  <p:embed/>
                </p:oleObj>
              </mc:Choice>
              <mc:Fallback>
                <p:oleObj name="Формула" r:id="rId3" imgW="2793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914" y="2810641"/>
                        <a:ext cx="4820885" cy="430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63475"/>
              </p:ext>
            </p:extLst>
          </p:nvPr>
        </p:nvGraphicFramePr>
        <p:xfrm>
          <a:off x="1579914" y="3351049"/>
          <a:ext cx="3030186" cy="552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Формула" r:id="rId5" imgW="1600200" imgH="291960" progId="Equation.3">
                  <p:embed/>
                </p:oleObj>
              </mc:Choice>
              <mc:Fallback>
                <p:oleObj name="Формула" r:id="rId5" imgW="16002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914" y="3351049"/>
                        <a:ext cx="3030186" cy="552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655576"/>
              </p:ext>
            </p:extLst>
          </p:nvPr>
        </p:nvGraphicFramePr>
        <p:xfrm>
          <a:off x="1663698" y="3903840"/>
          <a:ext cx="6353994" cy="56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Формула" r:id="rId7" imgW="3263760" imgH="304560" progId="Equation.3">
                  <p:embed/>
                </p:oleObj>
              </mc:Choice>
              <mc:Fallback>
                <p:oleObj name="Формула" r:id="rId7" imgW="32637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698" y="3903840"/>
                        <a:ext cx="6353994" cy="566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78"/>
          <p:cNvSpPr>
            <a:spLocks noChangeArrowheads="1"/>
          </p:cNvSpPr>
          <p:nvPr/>
        </p:nvSpPr>
        <p:spPr bwMode="auto">
          <a:xfrm>
            <a:off x="1668690" y="4655634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+ 1 = 16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6268" y="5578817"/>
            <a:ext cx="2876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16.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6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-0.00023 L 3.95833E-6 1.85185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85185E-6 C -0.00977 -0.02292 -0.0194 -0.0456 -0.03893 -0.05556 C -0.05834 -0.06551 -0.09597 -0.06829 -0.11667 -0.05926 C -0.13737 -0.05023 -0.15313 -0.01296 -0.16289 -0.0007 " pathEditMode="relative" rAng="0" ptsTypes="AAAA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1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4" grpId="1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9900" y="1540189"/>
            <a:ext cx="10361612" cy="377762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решения уравнения получается две возможные скорости 45 и 60 км/ч, но т.к. по условию задачи скорость первого автомобиля больше 50 км/ч, то искомая скорость - 60 км/ч.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60.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2100" y="1524000"/>
            <a:ext cx="10223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Моторная лодка прошла против течения реки 142,5 км и вернулась в пункт отправления, затратив на обратный путь на 4 ч меньше. Найдите скорость лодки в неподвижной воде, если скорость течения равна 1 км/ч. Ответ дайте в км/ч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647700"/>
            <a:ext cx="98425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скорость лодки в неподвижной воде х км/ч, тогда скорость лодки туда: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 - 1) км/ч, скорость лодки обратно: (х + 1) км/ч.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Выразим время лодки туда: (142,5/(х - 1)) км/ч, обратно: (142,5/(х + 1)) км/ч. Т.к. на обратный путь лодка потратила на 4 часа меньше, то составим и решим уравнение: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0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ешим математику онлайн - задача на дви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0"/>
            <a:ext cx="7400925" cy="533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06575" y="5473005"/>
            <a:ext cx="1064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Т.к. скорость лодки не может быть отрицательной, то искомая величина 8,5 км/ч. 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8,5.</a:t>
            </a:r>
            <a:endParaRPr lang="ru-RU" sz="2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00200" y="464741"/>
            <a:ext cx="103505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Туристическая конная группа двигалась по прямому маршруту от одной турбазы к другой со средней скоростью 12 км/ч, а обратно туристы возвращались на вертолёте со средней скоростью 150 км/ч. Найдите среднюю скорость туристов на протяжении всего пути. Ответ округлите до целых и дайте в километрах в час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2100" y="1209893"/>
            <a:ext cx="10490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скорость равна отношению всего пути к общему времени, чтобы её найти в данной задаче нужно выразить весь путь и все время.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путь в одну сторону будет х км, тогда время туда будет (х/12) км/ч, а время обратно: (х/150) км/ч. Выразим общее время: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964</Words>
  <Application>Microsoft Office PowerPoint</Application>
  <PresentationFormat>Произвольный</PresentationFormat>
  <Paragraphs>88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Легкий дым</vt:lpstr>
      <vt:lpstr>Формула</vt:lpstr>
      <vt:lpstr>ПОДГОТОВКА К ГИА ЗАДАНИЕ 22 (ТЕКСТОВЫЕ ЗАДАЧИ)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 ЗАДАНИЕ 22 (ТЕКСТОВЫЕ ЗАДАЧИ)</dc:title>
  <dc:creator>лёхель</dc:creator>
  <cp:lastModifiedBy>505</cp:lastModifiedBy>
  <cp:revision>9</cp:revision>
  <dcterms:created xsi:type="dcterms:W3CDTF">2015-11-01T14:26:27Z</dcterms:created>
  <dcterms:modified xsi:type="dcterms:W3CDTF">2019-02-11T06:13:14Z</dcterms:modified>
</cp:coreProperties>
</file>