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1" r:id="rId9"/>
    <p:sldId id="262" r:id="rId10"/>
    <p:sldId id="286" r:id="rId11"/>
    <p:sldId id="283" r:id="rId12"/>
    <p:sldId id="287" r:id="rId13"/>
    <p:sldId id="285" r:id="rId14"/>
    <p:sldId id="288" r:id="rId15"/>
    <p:sldId id="298" r:id="rId16"/>
    <p:sldId id="289" r:id="rId17"/>
    <p:sldId id="293" r:id="rId18"/>
    <p:sldId id="294" r:id="rId19"/>
    <p:sldId id="291" r:id="rId20"/>
    <p:sldId id="296" r:id="rId21"/>
    <p:sldId id="292" r:id="rId22"/>
    <p:sldId id="290" r:id="rId23"/>
    <p:sldId id="284" r:id="rId24"/>
    <p:sldId id="267" r:id="rId25"/>
    <p:sldId id="268" r:id="rId26"/>
    <p:sldId id="269" r:id="rId27"/>
    <p:sldId id="270" r:id="rId28"/>
    <p:sldId id="271" r:id="rId29"/>
    <p:sldId id="281" r:id="rId30"/>
    <p:sldId id="282" r:id="rId31"/>
    <p:sldId id="297" r:id="rId32"/>
    <p:sldId id="274" r:id="rId33"/>
    <p:sldId id="275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F2CF8-EE4E-429B-9B7A-59E744577AB3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ED5A2D-D087-45F8-A8DA-50A507E50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240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FEAFD-0C4A-4113-AE77-3223F80743F1}" type="datetime1">
              <a:rPr lang="ru-RU" smtClean="0"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79B5-7090-47B2-B4C0-92243F67C30D}" type="datetime1">
              <a:rPr lang="ru-RU" smtClean="0"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4F824-89CC-47DB-B9F1-0583128A5A63}" type="datetime1">
              <a:rPr lang="ru-RU" smtClean="0"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EDF1B-1334-4419-B0C0-3B8B3F271BF6}" type="datetime1">
              <a:rPr lang="ru-RU" smtClean="0"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122B-3A89-4EE5-8E62-64A21BAEC789}" type="datetime1">
              <a:rPr lang="ru-RU" smtClean="0"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DB1E-64AA-4F66-98AC-DA1E544C81AB}" type="datetime1">
              <a:rPr lang="ru-RU" smtClean="0"/>
              <a:t>24.02.2019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8EB2-0F71-4377-BF73-E293BE4B2982}" type="datetime1">
              <a:rPr lang="ru-RU" smtClean="0"/>
              <a:t>24.02.2019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0EED2-C740-4CF7-8C95-2EDEC63393E3}" type="datetime1">
              <a:rPr lang="ru-RU" smtClean="0"/>
              <a:t>24.02.2019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A7DE-A5C5-4D47-82E2-3D90A3911BE3}" type="datetime1">
              <a:rPr lang="ru-RU" smtClean="0"/>
              <a:t>24.02.2019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05166-2ACA-4A9D-BF2B-CADA8FCDA3C5}" type="datetime1">
              <a:rPr lang="ru-RU" smtClean="0"/>
              <a:t>24.02.2019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0F853-5D1F-48CE-A29B-89F77C99124B}" type="datetime1">
              <a:rPr lang="ru-RU" smtClean="0"/>
              <a:t>24.02.2019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EB201-6B9F-442E-AC0B-153A742E6235}" type="datetime1">
              <a:rPr lang="ru-RU" smtClean="0"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пптшки.рф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34683/dbc2a634dfe4e186078b674c285dad8ba051ab68/#dst1292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99661/#dst10000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142304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8840/a8e7a1e3362b4a814665779f2e79ba9df5098289/#dst100011" TargetMode="External"/><Relationship Id="rId2" Type="http://schemas.openxmlformats.org/officeDocument/2006/relationships/hyperlink" Target="http://www.consultant.ru/document/cons_doc_LAW_99661/#dst10000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nsultant.ru/document/cons_doc_LAW_6693/0101677b22341b646d81d19a7697b54c05768a84/#dst100089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121895/03764148a1ec0889d20135a4580f8aa76bbf364b/#dst100480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g.ru/2014/10/03/sanpin-dok.html#comment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99661/#dst100004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99661/#dst10000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cs typeface="Arabic Typesetting" panose="03020402040406030203" pitchFamily="66" charset="-78"/>
              </a:rPr>
              <a:t>Анализ </a:t>
            </a:r>
            <a:r>
              <a:rPr lang="ru-RU" dirty="0" smtClean="0">
                <a:cs typeface="Arabic Typesetting" panose="03020402040406030203" pitchFamily="66" charset="-78"/>
              </a:rPr>
              <a:t/>
            </a:r>
            <a:br>
              <a:rPr lang="ru-RU" dirty="0" smtClean="0">
                <a:cs typeface="Arabic Typesetting" panose="03020402040406030203" pitchFamily="66" charset="-78"/>
              </a:rPr>
            </a:br>
            <a:r>
              <a:rPr lang="ru-RU" dirty="0" smtClean="0">
                <a:cs typeface="Arabic Typesetting" panose="03020402040406030203" pitchFamily="66" charset="-78"/>
              </a:rPr>
              <a:t>современных </a:t>
            </a:r>
            <a:r>
              <a:rPr lang="ru-RU" dirty="0">
                <a:cs typeface="Arabic Typesetting" panose="03020402040406030203" pitchFamily="66" charset="-78"/>
              </a:rPr>
              <a:t>нормативно-правовых документов и методических рекомендаций, определяющих разработку и реализацию </a:t>
            </a:r>
            <a:r>
              <a:rPr lang="ru-RU">
                <a:cs typeface="Arabic Typesetting" panose="03020402040406030203" pitchFamily="66" charset="-78"/>
              </a:rPr>
              <a:t>дополнительных </a:t>
            </a:r>
            <a:r>
              <a:rPr lang="ru-RU" smtClean="0">
                <a:cs typeface="Arabic Typesetting" panose="03020402040406030203" pitchFamily="66" charset="-78"/>
              </a:rPr>
              <a:t>общеобразовательных общеразвивающих </a:t>
            </a:r>
            <a:r>
              <a:rPr lang="ru-RU" dirty="0">
                <a:cs typeface="Arabic Typesetting" panose="03020402040406030203" pitchFamily="66" charset="-78"/>
              </a:rPr>
              <a:t>программ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469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Федеральный закон от 29.12.2012 N 273-ФЗ (ред. от 30.12.2015) "Об образовании в Российской Федерации"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Статья 30. Локальные нормативные акты, содержащие нормы, регулирующие образовательные отношения </a:t>
            </a:r>
          </a:p>
          <a:p>
            <a:r>
              <a:rPr lang="ru-RU" b="1" dirty="0"/>
              <a:t> </a:t>
            </a:r>
          </a:p>
          <a:p>
            <a:pPr algn="just"/>
            <a:r>
              <a:rPr lang="ru-RU" dirty="0" smtClean="0"/>
              <a:t>3</a:t>
            </a:r>
            <a:r>
              <a:rPr lang="ru-RU" dirty="0"/>
              <a:t>. При </a:t>
            </a:r>
            <a:r>
              <a:rPr lang="ru-RU" dirty="0">
                <a:solidFill>
                  <a:schemeClr val="accent2"/>
                </a:solidFill>
              </a:rPr>
              <a:t>принятии локальных нормативных актов, затрагивающих права обучающихся и работников образовательной организации, учитывается мнение советов обучающихся, советов родителей</a:t>
            </a:r>
            <a:r>
              <a:rPr lang="ru-RU" dirty="0"/>
              <a:t>, представительных органов обучающихся, а также в порядке и в случаях, которые предусмотрены трудовым </a:t>
            </a:r>
            <a:r>
              <a:rPr lang="ru-RU" dirty="0">
                <a:hlinkClick r:id="rId2"/>
              </a:rPr>
              <a:t>законодательством</a:t>
            </a:r>
            <a:r>
              <a:rPr lang="ru-RU" dirty="0"/>
              <a:t>, представительных органов работников (при наличии таких представительных органов). </a:t>
            </a:r>
          </a:p>
          <a:p>
            <a:pPr algn="just"/>
            <a:r>
              <a:rPr lang="ru-RU" dirty="0"/>
              <a:t>4. Нормы </a:t>
            </a:r>
            <a:r>
              <a:rPr lang="ru-RU" dirty="0">
                <a:solidFill>
                  <a:srgbClr val="FF0000"/>
                </a:solidFill>
              </a:rPr>
              <a:t>локальных нормативных актов, ухудшающие положение обучающихся или работников образовательной организации </a:t>
            </a:r>
            <a:r>
              <a:rPr lang="ru-RU" dirty="0"/>
              <a:t>по сравнению с установленным законодательством об образовании, трудовым законодательством положением либо принятые с нарушением установленного порядка, </a:t>
            </a:r>
            <a:r>
              <a:rPr lang="ru-RU" dirty="0">
                <a:solidFill>
                  <a:srgbClr val="FF0000"/>
                </a:solidFill>
              </a:rPr>
              <a:t>не применяются и подлежат отмене образовательной организацией</a:t>
            </a:r>
            <a:r>
              <a:rPr lang="ru-RU" dirty="0"/>
              <a:t>.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941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ЛОКАЛЬНЫЕ НОРМАТИВНЫЕ ДОКУМЕНТЫ </a:t>
            </a:r>
            <a:r>
              <a:rPr lang="ru-RU" sz="2400" b="1" dirty="0" smtClean="0"/>
              <a:t>РЕГУЛИРУЮЩИЕ </a:t>
            </a:r>
            <a:r>
              <a:rPr lang="ru-RU" sz="2400" b="1" dirty="0"/>
              <a:t>ОБРАЗОВАТЕЛЬНУЮ </a:t>
            </a:r>
            <a:r>
              <a:rPr lang="ru-RU" sz="2400" b="1" dirty="0" smtClean="0"/>
              <a:t>ДЕЯТЕЛЬНОСТЬ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Статья 30. </a:t>
            </a:r>
            <a:r>
              <a:rPr lang="ru-RU" b="1" dirty="0" smtClean="0">
                <a:solidFill>
                  <a:schemeClr val="tx2"/>
                </a:solidFill>
              </a:rPr>
              <a:t>п 2. Локальные </a:t>
            </a:r>
            <a:r>
              <a:rPr lang="ru-RU" b="1" dirty="0">
                <a:solidFill>
                  <a:schemeClr val="tx2"/>
                </a:solidFill>
              </a:rPr>
              <a:t>нормативные акты, содержащие нормы, регулирующие образовательные отношения </a:t>
            </a:r>
          </a:p>
          <a:p>
            <a:pPr algn="just"/>
            <a:r>
              <a:rPr lang="ru-RU" dirty="0"/>
              <a:t>Образовательная организация принимает </a:t>
            </a:r>
            <a:r>
              <a:rPr lang="ru-RU" dirty="0">
                <a:solidFill>
                  <a:schemeClr val="accent2"/>
                </a:solidFill>
              </a:rPr>
              <a:t>локальные нормативные </a:t>
            </a:r>
            <a:r>
              <a:rPr lang="ru-RU" dirty="0" smtClean="0">
                <a:solidFill>
                  <a:schemeClr val="accent2"/>
                </a:solidFill>
              </a:rPr>
              <a:t>акты:</a:t>
            </a:r>
          </a:p>
          <a:p>
            <a:pPr algn="just"/>
            <a:r>
              <a:rPr lang="ru-RU" dirty="0" smtClean="0">
                <a:solidFill>
                  <a:schemeClr val="accent2"/>
                </a:solidFill>
              </a:rPr>
              <a:t> </a:t>
            </a:r>
            <a:r>
              <a:rPr lang="ru-RU" dirty="0">
                <a:solidFill>
                  <a:schemeClr val="accent2"/>
                </a:solidFill>
              </a:rPr>
              <a:t>по основным вопросам организации и осуществления образовательной </a:t>
            </a:r>
            <a:r>
              <a:rPr lang="ru-RU" dirty="0" smtClean="0">
                <a:solidFill>
                  <a:schemeClr val="accent2"/>
                </a:solidFill>
              </a:rPr>
              <a:t>деятельности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>
                <a:solidFill>
                  <a:schemeClr val="accent2"/>
                </a:solidFill>
              </a:rPr>
              <a:t>правила </a:t>
            </a:r>
            <a:r>
              <a:rPr lang="ru-RU" dirty="0">
                <a:solidFill>
                  <a:schemeClr val="accent2"/>
                </a:solidFill>
              </a:rPr>
              <a:t>приема </a:t>
            </a:r>
            <a:r>
              <a:rPr lang="ru-RU" dirty="0" smtClean="0">
                <a:solidFill>
                  <a:schemeClr val="accent2"/>
                </a:solidFill>
              </a:rPr>
              <a:t>обучающихся; </a:t>
            </a:r>
            <a:r>
              <a:rPr lang="ru-RU" dirty="0">
                <a:solidFill>
                  <a:schemeClr val="accent2"/>
                </a:solidFill>
              </a:rPr>
              <a:t>порядок и основания перевода, отчисления и восстановления обучающихся</a:t>
            </a:r>
            <a:r>
              <a:rPr lang="ru-RU" dirty="0" smtClean="0">
                <a:solidFill>
                  <a:schemeClr val="accent2"/>
                </a:solidFill>
              </a:rPr>
              <a:t>,</a:t>
            </a:r>
            <a:r>
              <a:rPr lang="ru-RU" dirty="0">
                <a:solidFill>
                  <a:schemeClr val="accent2"/>
                </a:solidFill>
              </a:rPr>
              <a:t> порядок оформления возникновения, приостановления и прекращения отношений между образовательной организацией и обучающимися и (или) родителями </a:t>
            </a:r>
            <a:r>
              <a:rPr lang="ru-RU" dirty="0">
                <a:solidFill>
                  <a:schemeClr val="accent2"/>
                </a:solidFill>
                <a:hlinkClick r:id="rId2"/>
              </a:rPr>
              <a:t>(законными представителями)</a:t>
            </a:r>
            <a:r>
              <a:rPr lang="ru-RU" dirty="0">
                <a:solidFill>
                  <a:schemeClr val="accent2"/>
                </a:solidFill>
              </a:rPr>
              <a:t> несовершеннолетних </a:t>
            </a:r>
            <a:r>
              <a:rPr lang="ru-RU" dirty="0" smtClean="0">
                <a:solidFill>
                  <a:schemeClr val="accent2"/>
                </a:solidFill>
              </a:rPr>
              <a:t>обучающихся; </a:t>
            </a:r>
            <a:endParaRPr lang="ru-RU" dirty="0">
              <a:solidFill>
                <a:schemeClr val="accent2"/>
              </a:solidFill>
            </a:endParaRPr>
          </a:p>
          <a:p>
            <a:pPr algn="just"/>
            <a:r>
              <a:rPr lang="ru-RU" dirty="0" smtClean="0">
                <a:solidFill>
                  <a:schemeClr val="accent2"/>
                </a:solidFill>
              </a:rPr>
              <a:t>режим </a:t>
            </a:r>
            <a:r>
              <a:rPr lang="ru-RU" dirty="0">
                <a:solidFill>
                  <a:schemeClr val="accent2"/>
                </a:solidFill>
              </a:rPr>
              <a:t>занятий </a:t>
            </a:r>
            <a:r>
              <a:rPr lang="ru-RU" dirty="0" smtClean="0">
                <a:solidFill>
                  <a:schemeClr val="accent2"/>
                </a:solidFill>
              </a:rPr>
              <a:t>обучающихся; </a:t>
            </a:r>
          </a:p>
          <a:p>
            <a:pPr algn="just"/>
            <a:r>
              <a:rPr lang="ru-RU" dirty="0" smtClean="0">
                <a:solidFill>
                  <a:schemeClr val="accent2"/>
                </a:solidFill>
              </a:rPr>
              <a:t>формы</a:t>
            </a:r>
            <a:r>
              <a:rPr lang="ru-RU" dirty="0">
                <a:solidFill>
                  <a:schemeClr val="accent2"/>
                </a:solidFill>
              </a:rPr>
              <a:t>, периодичность и порядок текущего контроля успеваемости и </a:t>
            </a:r>
            <a:r>
              <a:rPr lang="ru-RU" dirty="0" smtClean="0">
                <a:solidFill>
                  <a:schemeClr val="accent2"/>
                </a:solidFill>
              </a:rPr>
              <a:t>промежуточной аттестации обучающихся.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748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77809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Примерный перечень локальных документов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>
                <a:solidFill>
                  <a:schemeClr val="accent2"/>
                </a:solidFill>
              </a:rPr>
              <a:t>Образовательная программа (название УДОД)</a:t>
            </a:r>
          </a:p>
          <a:p>
            <a:pPr algn="just"/>
            <a:r>
              <a:rPr lang="ru-RU" dirty="0" smtClean="0">
                <a:solidFill>
                  <a:schemeClr val="accent2"/>
                </a:solidFill>
              </a:rPr>
              <a:t>Положение о методическом (педагогическом) совете </a:t>
            </a:r>
            <a:r>
              <a:rPr lang="ru-RU" dirty="0">
                <a:solidFill>
                  <a:schemeClr val="accent2"/>
                </a:solidFill>
              </a:rPr>
              <a:t>(название УДОД</a:t>
            </a:r>
            <a:r>
              <a:rPr lang="ru-RU" dirty="0" smtClean="0">
                <a:solidFill>
                  <a:schemeClr val="accent2"/>
                </a:solidFill>
              </a:rPr>
              <a:t>)</a:t>
            </a:r>
          </a:p>
          <a:p>
            <a:pPr algn="just"/>
            <a:r>
              <a:rPr lang="ru-RU" dirty="0" smtClean="0"/>
              <a:t>Правила внутреннего распорядка обучающихся</a:t>
            </a:r>
          </a:p>
          <a:p>
            <a:pPr algn="just"/>
            <a:r>
              <a:rPr lang="ru-RU" dirty="0" smtClean="0"/>
              <a:t>Правила внутреннего трудового распорядка</a:t>
            </a:r>
          </a:p>
          <a:p>
            <a:pPr algn="just"/>
            <a:r>
              <a:rPr lang="ru-RU" dirty="0" smtClean="0">
                <a:solidFill>
                  <a:schemeClr val="accent2"/>
                </a:solidFill>
              </a:rPr>
              <a:t>Положение об организации и осуществлении образовательной деятельности</a:t>
            </a:r>
          </a:p>
          <a:p>
            <a:pPr algn="just"/>
            <a:r>
              <a:rPr lang="ru-RU" dirty="0" smtClean="0">
                <a:solidFill>
                  <a:schemeClr val="accent2"/>
                </a:solidFill>
              </a:rPr>
              <a:t>Положение о порядке приема, перевода, отчисления и восстановления учащихся в </a:t>
            </a:r>
            <a:r>
              <a:rPr lang="ru-RU" dirty="0" smtClean="0"/>
              <a:t>(название </a:t>
            </a:r>
            <a:r>
              <a:rPr lang="ru-RU" dirty="0"/>
              <a:t>УДОД</a:t>
            </a:r>
            <a:r>
              <a:rPr lang="ru-RU" dirty="0" smtClean="0"/>
              <a:t>)</a:t>
            </a:r>
          </a:p>
          <a:p>
            <a:pPr algn="just"/>
            <a:r>
              <a:rPr lang="ru-RU" dirty="0" smtClean="0"/>
              <a:t>Положение о </a:t>
            </a:r>
            <a:r>
              <a:rPr lang="ru-RU" dirty="0" smtClean="0">
                <a:solidFill>
                  <a:schemeClr val="accent2"/>
                </a:solidFill>
              </a:rPr>
              <a:t>формах, периодичности </a:t>
            </a:r>
            <a:r>
              <a:rPr lang="ru-RU" dirty="0">
                <a:solidFill>
                  <a:schemeClr val="accent2"/>
                </a:solidFill>
              </a:rPr>
              <a:t>и </a:t>
            </a:r>
            <a:r>
              <a:rPr lang="ru-RU" dirty="0" smtClean="0">
                <a:solidFill>
                  <a:schemeClr val="accent2"/>
                </a:solidFill>
              </a:rPr>
              <a:t>порядке организации и осуществления текущего </a:t>
            </a:r>
            <a:r>
              <a:rPr lang="ru-RU" dirty="0">
                <a:solidFill>
                  <a:schemeClr val="accent2"/>
                </a:solidFill>
              </a:rPr>
              <a:t>контроля успеваемости и </a:t>
            </a:r>
            <a:r>
              <a:rPr lang="ru-RU" dirty="0" smtClean="0">
                <a:solidFill>
                  <a:schemeClr val="accent2"/>
                </a:solidFill>
              </a:rPr>
              <a:t>промежуточной </a:t>
            </a:r>
            <a:r>
              <a:rPr lang="ru-RU" dirty="0">
                <a:solidFill>
                  <a:schemeClr val="accent2"/>
                </a:solidFill>
              </a:rPr>
              <a:t>аттестации </a:t>
            </a:r>
            <a:r>
              <a:rPr lang="ru-RU" dirty="0" smtClean="0">
                <a:solidFill>
                  <a:schemeClr val="accent2"/>
                </a:solidFill>
              </a:rPr>
              <a:t>обучающихся</a:t>
            </a:r>
          </a:p>
          <a:p>
            <a:pPr algn="just"/>
            <a:r>
              <a:rPr lang="ru-RU" dirty="0"/>
              <a:t>Положение о </a:t>
            </a:r>
            <a:r>
              <a:rPr lang="ru-RU" dirty="0" err="1"/>
              <a:t>тьюторском</a:t>
            </a:r>
            <a:r>
              <a:rPr lang="ru-RU" dirty="0"/>
              <a:t> сопровождении образовательной деятельности в (название УДОД)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>
                <a:solidFill>
                  <a:schemeClr val="accent2"/>
                </a:solidFill>
              </a:rPr>
              <a:t>Приказ о порядке  формирования учебных групп и недельной нагрузке на одного обучающегося  по дополнительным общеобразовательным программам </a:t>
            </a:r>
            <a:r>
              <a:rPr lang="ru-RU" dirty="0"/>
              <a:t>(название УДОД</a:t>
            </a:r>
            <a:r>
              <a:rPr lang="ru-RU" dirty="0" smtClean="0"/>
              <a:t>)</a:t>
            </a:r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>
              <a:solidFill>
                <a:schemeClr val="accent2"/>
              </a:solidFill>
            </a:endParaRPr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792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ВНИМАНИЕ!!!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ПРОВЕРЬТЕ НА СООТВЕТСТВИЕ!!!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solidFill>
                  <a:srgbClr val="C00000"/>
                </a:solidFill>
              </a:rPr>
              <a:t>1) </a:t>
            </a:r>
            <a:r>
              <a:rPr lang="ru-RU" dirty="0">
                <a:solidFill>
                  <a:srgbClr val="C00000"/>
                </a:solidFill>
              </a:rPr>
              <a:t>виды реализуемых образовательных программ с указанием уровня образования и (или) </a:t>
            </a:r>
            <a:r>
              <a:rPr lang="ru-RU" dirty="0" smtClean="0">
                <a:solidFill>
                  <a:srgbClr val="C00000"/>
                </a:solidFill>
              </a:rPr>
              <a:t>направленности –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2"/>
                </a:solidFill>
              </a:rPr>
              <a:t>должны быть одинаково прописаны в уставе ОО (вид и направленности), лицензии </a:t>
            </a:r>
            <a:r>
              <a:rPr lang="ru-RU" dirty="0">
                <a:solidFill>
                  <a:schemeClr val="tx2"/>
                </a:solidFill>
              </a:rPr>
              <a:t>ОО (вид и направленности), </a:t>
            </a:r>
            <a:r>
              <a:rPr lang="ru-RU" dirty="0" smtClean="0">
                <a:solidFill>
                  <a:schemeClr val="tx2"/>
                </a:solidFill>
              </a:rPr>
              <a:t>образовательной программе ОО (общий документ ОО – вид, направленность, название ДООП в соответствии с программами педагогов ОО)</a:t>
            </a:r>
            <a:endParaRPr lang="ru-RU" dirty="0">
              <a:solidFill>
                <a:schemeClr val="tx2"/>
              </a:solidFill>
            </a:endParaRPr>
          </a:p>
          <a:p>
            <a:pPr algn="just"/>
            <a:r>
              <a:rPr lang="ru-RU" dirty="0"/>
              <a:t>4) </a:t>
            </a:r>
            <a:r>
              <a:rPr lang="ru-RU" dirty="0">
                <a:solidFill>
                  <a:srgbClr val="C00000"/>
                </a:solidFill>
              </a:rPr>
              <a:t>структура и компетенция органов управления образовательной организацией, порядок их формирования и сроки </a:t>
            </a:r>
            <a:r>
              <a:rPr lang="ru-RU" dirty="0" smtClean="0">
                <a:solidFill>
                  <a:srgbClr val="C00000"/>
                </a:solidFill>
              </a:rPr>
              <a:t>полномочий </a:t>
            </a:r>
            <a:r>
              <a:rPr lang="ru-RU" b="1" dirty="0" smtClean="0">
                <a:solidFill>
                  <a:srgbClr val="C00000"/>
                </a:solidFill>
              </a:rPr>
              <a:t>– </a:t>
            </a:r>
            <a:r>
              <a:rPr lang="ru-RU" b="1" dirty="0" smtClean="0">
                <a:solidFill>
                  <a:schemeClr val="tx2"/>
                </a:solidFill>
              </a:rPr>
              <a:t>СООТВЕТСТВИЕ ТИТУЛЬНОГО ЛИСТА ПРОГРАММЫ!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tx2"/>
                </a:solidFill>
              </a:rPr>
              <a:t>ГДЕ </a:t>
            </a:r>
            <a:r>
              <a:rPr lang="ru-RU" sz="1900" b="1" dirty="0" smtClean="0">
                <a:solidFill>
                  <a:schemeClr val="tx2"/>
                </a:solidFill>
              </a:rPr>
              <a:t>РАССМАТРИВАЕТСЯ</a:t>
            </a:r>
            <a:r>
              <a:rPr lang="ru-RU" b="1" dirty="0" smtClean="0">
                <a:solidFill>
                  <a:schemeClr val="tx2"/>
                </a:solidFill>
              </a:rPr>
              <a:t> И ПРИНИМАЕТСЯ! УТВЕРЖДАЕТ - ТОЛЬКО ДИРЕКТОР.</a:t>
            </a:r>
            <a:endParaRPr lang="ru-RU" b="1" dirty="0">
              <a:solidFill>
                <a:schemeClr val="tx2"/>
              </a:solidFill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018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77809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Что входит в содержание локального документа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sz="4500" dirty="0" smtClean="0">
                <a:solidFill>
                  <a:schemeClr val="tx2"/>
                </a:solidFill>
              </a:rPr>
              <a:t>Положение об организации и осуществлении образовательной деятельности</a:t>
            </a:r>
          </a:p>
          <a:p>
            <a:pPr algn="just"/>
            <a:r>
              <a:rPr lang="ru-RU" b="1" dirty="0" smtClean="0"/>
              <a:t>Общие положения , определяют</a:t>
            </a:r>
            <a:r>
              <a:rPr lang="ru-RU" dirty="0" smtClean="0"/>
              <a:t>: требования к организации и осуществлению образовательной деятельности по программам (вид и направленность); разработано в соответствии ..; утверждается и вводится в действие в установленном порядке</a:t>
            </a:r>
          </a:p>
          <a:p>
            <a:pPr algn="just"/>
            <a:r>
              <a:rPr lang="ru-RU" b="1" dirty="0" smtClean="0"/>
              <a:t>Организация и осуществление образовательной деятельности</a:t>
            </a:r>
            <a:r>
              <a:rPr lang="ru-RU" dirty="0" smtClean="0"/>
              <a:t>: виды программ, их направленность, формы получения образования и формы обучения, начало и окончание учебного года, продолжительность обучения, на что направлено образовательная деятельность по </a:t>
            </a:r>
            <a:r>
              <a:rPr lang="ru-RU" dirty="0" err="1" smtClean="0"/>
              <a:t>дооп</a:t>
            </a:r>
            <a:r>
              <a:rPr lang="ru-RU" dirty="0" smtClean="0"/>
              <a:t>, общие условия проведения занятий (групповые…., количество обучающихся, формы обучения и технологии), права обучающихся, язык обучения, расписание занятий, возможность участия родителей и т.д. </a:t>
            </a:r>
          </a:p>
          <a:p>
            <a:pPr algn="just"/>
            <a:r>
              <a:rPr lang="ru-RU" dirty="0" smtClean="0">
                <a:solidFill>
                  <a:srgbClr val="C00000"/>
                </a:solidFill>
              </a:rPr>
              <a:t>ВНИМАНИЕ !!!</a:t>
            </a:r>
          </a:p>
          <a:p>
            <a:pPr algn="just"/>
            <a:r>
              <a:rPr lang="ru-RU" b="1" dirty="0">
                <a:solidFill>
                  <a:srgbClr val="C00000"/>
                </a:solidFill>
              </a:rPr>
              <a:t>Приказ Министерства образования и науки Российской Федерации (</a:t>
            </a:r>
            <a:r>
              <a:rPr lang="ru-RU" b="1" dirty="0" err="1">
                <a:solidFill>
                  <a:srgbClr val="C00000"/>
                </a:solidFill>
              </a:rPr>
              <a:t>Минобрнауки</a:t>
            </a:r>
            <a:r>
              <a:rPr lang="ru-RU" b="1" dirty="0">
                <a:solidFill>
                  <a:srgbClr val="C00000"/>
                </a:solidFill>
              </a:rPr>
              <a:t> России) от 29 августа 2013 г. N 1008 г. Москва</a:t>
            </a:r>
            <a:endParaRPr lang="ru-RU" dirty="0">
              <a:solidFill>
                <a:srgbClr val="C00000"/>
              </a:solidFill>
            </a:endParaRPr>
          </a:p>
          <a:p>
            <a:pPr algn="just"/>
            <a:r>
              <a:rPr lang="ru-RU" b="1" dirty="0">
                <a:solidFill>
                  <a:srgbClr val="C00000"/>
                </a:solidFill>
              </a:rPr>
              <a:t>"Об утверждении Порядка организации и осуществления образовательной деятельности по дополнительным общеобразовательным программам" </a:t>
            </a:r>
            <a:endParaRPr lang="ru-RU" dirty="0">
              <a:solidFill>
                <a:srgbClr val="C00000"/>
              </a:solidFill>
            </a:endParaRPr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>
              <a:solidFill>
                <a:schemeClr val="accent2"/>
              </a:solidFill>
            </a:endParaRPr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48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/>
              <a:t>Приказ Министерства образования и науки Российской Федерации (</a:t>
            </a:r>
            <a:r>
              <a:rPr lang="ru-RU" sz="2000" b="1" dirty="0" err="1"/>
              <a:t>Минобрнауки</a:t>
            </a:r>
            <a:r>
              <a:rPr lang="ru-RU" sz="2000" b="1" dirty="0"/>
              <a:t> России) от 29 августа 2013 г. N 1008 г. Москва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"Об утверждении Порядка организации и осуществления образовательной деятельности по дополнительным общеобразовательным программам" 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ru-RU" sz="3500" dirty="0"/>
              <a:t>6. Организации, осуществляющие образовательную деятельность, реализуют дополнительные общеобразовательные программы </a:t>
            </a:r>
            <a:r>
              <a:rPr lang="ru-RU" sz="3500" dirty="0">
                <a:solidFill>
                  <a:srgbClr val="FF0000"/>
                </a:solidFill>
              </a:rPr>
              <a:t>в течение всего календарного года, включая каникулярное время</a:t>
            </a:r>
            <a:r>
              <a:rPr lang="ru-RU" sz="3500" dirty="0"/>
              <a:t>.</a:t>
            </a:r>
          </a:p>
          <a:p>
            <a:pPr algn="just"/>
            <a:r>
              <a:rPr lang="ru-RU" sz="3500" dirty="0"/>
              <a:t>7. Организации, осуществляющие образовательную деятельность, организуют образовательный процесс в соответствии с индивидуальными учебными планами в объединениях по интересам, сформированных в группы учащихся одного возраста или разных возрастных категорий (разновозрастные группы), являющиеся основным составом объединения (например, клубы, секции, кружки, лаборатории, студии, оркестры, творческие коллективы, ансамбли, театры) (далее - объединения), а также индивидуально.</a:t>
            </a:r>
          </a:p>
          <a:p>
            <a:pPr algn="just"/>
            <a:r>
              <a:rPr lang="ru-RU" sz="3500" dirty="0"/>
              <a:t>8. Обучение по индивидуальному учебному плану, в том числе ускоренное обучение, в пределах осваиваемой дополнительной общеобразовательной программы осуществляется в порядке, установленном локальными нормативными актами организации, осуществляющей образовательную деятельность</a:t>
            </a:r>
            <a:r>
              <a:rPr lang="ru-RU" sz="3500" baseline="30000" dirty="0"/>
              <a:t>3</a:t>
            </a:r>
            <a:r>
              <a:rPr lang="ru-RU" sz="3500" dirty="0"/>
              <a:t>.</a:t>
            </a:r>
          </a:p>
          <a:p>
            <a:pPr algn="just"/>
            <a:r>
              <a:rPr lang="ru-RU" sz="3500" dirty="0"/>
              <a:t>9. Занятия в объединениях могут проводиться по дополнительным общеобразовательным программам различной направленности (технической, естественнонаучной, физкультурно-спортивной, художественной, туристско-краеведческой, социально-педагогической).</a:t>
            </a:r>
          </a:p>
          <a:p>
            <a:pPr algn="just"/>
            <a:r>
              <a:rPr lang="ru-RU" sz="3500" dirty="0"/>
              <a:t>Занятия в объединениях могут проводиться по группам, индивидуально или всем составом объединения.</a:t>
            </a:r>
          </a:p>
          <a:p>
            <a:pPr algn="just"/>
            <a:r>
              <a:rPr lang="ru-RU" sz="3500" dirty="0"/>
              <a:t>Допускается сочетание различных форм получения образования и форм обучения</a:t>
            </a:r>
            <a:r>
              <a:rPr lang="ru-RU" sz="3500" baseline="30000" dirty="0"/>
              <a:t>4</a:t>
            </a:r>
            <a:r>
              <a:rPr lang="ru-RU" sz="3500" dirty="0"/>
              <a:t>.</a:t>
            </a:r>
          </a:p>
          <a:p>
            <a:pPr algn="just"/>
            <a:r>
              <a:rPr lang="ru-RU" sz="3500" dirty="0"/>
              <a:t>Формы обучения по дополнительным общеобразовательным программам определяются организацией, осуществляющей образовательную деятельность, самостоятельно, если иное не установлено законодательством Российской Федерации</a:t>
            </a:r>
            <a:r>
              <a:rPr lang="ru-RU" sz="3500" baseline="30000" dirty="0"/>
              <a:t>5</a:t>
            </a:r>
            <a:r>
              <a:rPr lang="ru-RU" sz="3500" dirty="0"/>
              <a:t>.</a:t>
            </a:r>
          </a:p>
          <a:p>
            <a:pPr algn="just"/>
            <a:r>
              <a:rPr lang="ru-RU" sz="3500" dirty="0"/>
              <a:t>Количество учащихся в объединении, их возрастные категории, а также продолжительность учебных занятий в объединении зависят от направленности дополнительных общеобразовательных программ и определяются локальным нормативным актом организации, осуществляющей образовательную деятельность.</a:t>
            </a:r>
          </a:p>
          <a:p>
            <a:pPr algn="just"/>
            <a:r>
              <a:rPr lang="ru-RU" sz="3500" dirty="0"/>
              <a:t>Каждый учащийся имеет право заниматься в нескольких объединениях, менять их.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9780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accent2"/>
                </a:solidFill>
              </a:rPr>
              <a:t>Приказ о порядке  формирования учебных групп и недельной нагрузке на одного обучающегося  по дополнительным общеобразовательным программам </a:t>
            </a:r>
            <a:r>
              <a:rPr lang="ru-RU" sz="2400" dirty="0"/>
              <a:t>(название УДОД</a:t>
            </a:r>
            <a:r>
              <a:rPr lang="ru-RU" sz="2400" dirty="0" smtClean="0"/>
              <a:t>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752528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Основания приказа </a:t>
            </a:r>
            <a:r>
              <a:rPr lang="ru-RU" dirty="0" smtClean="0"/>
              <a:t>– ФЗ-273 «Об образовании в РФ»; Приказ </a:t>
            </a:r>
            <a:r>
              <a:rPr lang="ru-RU" dirty="0" err="1" smtClean="0"/>
              <a:t>МОиН</a:t>
            </a:r>
            <a:r>
              <a:rPr lang="ru-RU" dirty="0" smtClean="0"/>
              <a:t> РФ от 29.08.2013г. № 1008 «Порядок…» и т.д.</a:t>
            </a:r>
          </a:p>
          <a:p>
            <a:r>
              <a:rPr lang="ru-RU" b="1" dirty="0" smtClean="0"/>
              <a:t>Приказываю: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Установить норму минимального и максимального 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количества учащихся в группе</a:t>
            </a:r>
            <a:r>
              <a:rPr lang="ru-RU" dirty="0" smtClean="0"/>
              <a:t>, проходящих обучение по ДООП: (по направленностям)….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Установить уровни  реализации ДООП по возрастным категориям</a:t>
            </a:r>
            <a:r>
              <a:rPr lang="ru-RU" dirty="0" smtClean="0"/>
              <a:t>:</a:t>
            </a:r>
          </a:p>
          <a:p>
            <a:r>
              <a:rPr lang="ru-RU" dirty="0" smtClean="0"/>
              <a:t>Ознакомительный уровень – для возрастной  категории 5-18 лет и сроком освоения от 3 мес.</a:t>
            </a:r>
          </a:p>
          <a:p>
            <a:r>
              <a:rPr lang="ru-RU" dirty="0" smtClean="0"/>
              <a:t>Базовый уровень - </a:t>
            </a:r>
            <a:r>
              <a:rPr lang="ru-RU" dirty="0"/>
              <a:t>для возрастной  категории </a:t>
            </a:r>
            <a:r>
              <a:rPr lang="ru-RU" dirty="0" smtClean="0"/>
              <a:t>8-18 </a:t>
            </a:r>
            <a:r>
              <a:rPr lang="ru-RU" dirty="0"/>
              <a:t>лет и сроком освоения от </a:t>
            </a:r>
            <a:r>
              <a:rPr lang="ru-RU" dirty="0" smtClean="0"/>
              <a:t>1 года.</a:t>
            </a:r>
          </a:p>
          <a:p>
            <a:r>
              <a:rPr lang="ru-RU" dirty="0" smtClean="0"/>
              <a:t>Углубленный уровень – для возрастной  категории 12-18 лет сроком освоения от 2 лет.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Установить нормы недельной нагрузки на одного обучающегося по ДООП </a:t>
            </a:r>
            <a:r>
              <a:rPr lang="ru-RU" dirty="0" smtClean="0"/>
              <a:t>:</a:t>
            </a:r>
          </a:p>
          <a:p>
            <a:r>
              <a:rPr lang="ru-RU" dirty="0" smtClean="0"/>
              <a:t>Ознакомительный уровень  - от 1 до 3 часов в неделю</a:t>
            </a:r>
          </a:p>
          <a:p>
            <a:r>
              <a:rPr lang="ru-RU" dirty="0" smtClean="0"/>
              <a:t>Базовый уровень – от 3 до 5 часов в неделю</a:t>
            </a:r>
          </a:p>
          <a:p>
            <a:r>
              <a:rPr lang="ru-RU" dirty="0" smtClean="0"/>
              <a:t>Углубленный уровень – от 4 до 8 часов в неделю.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Установить режим занятий по возрастным категориям детей в соответствии с СанПиН 2.4.4.3172-14 раздел </a:t>
            </a:r>
            <a:r>
              <a:rPr lang="en-US" dirty="0" smtClean="0">
                <a:solidFill>
                  <a:srgbClr val="C00000"/>
                </a:solidFill>
              </a:rPr>
              <a:t>VIII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9336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Федеральный закон от 29.12.2012 N 273-ФЗ (ред. от 30.12.2015) "Об образовании в Российской Федерации"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Статья 2. Основные понятия, используемые в настоящем Федеральном законе</a:t>
            </a:r>
          </a:p>
          <a:p>
            <a:pPr algn="just"/>
            <a:r>
              <a:rPr lang="ru-RU" dirty="0"/>
              <a:t>9) </a:t>
            </a:r>
            <a:r>
              <a:rPr lang="ru-RU" dirty="0">
                <a:solidFill>
                  <a:srgbClr val="C00000"/>
                </a:solidFill>
              </a:rPr>
              <a:t>образовательная программа </a:t>
            </a:r>
            <a:r>
              <a:rPr lang="ru-RU" dirty="0"/>
              <a:t>- комплекс основных характеристик образования (</a:t>
            </a:r>
            <a:r>
              <a:rPr lang="ru-RU" dirty="0">
                <a:solidFill>
                  <a:srgbClr val="FF0000"/>
                </a:solidFill>
              </a:rPr>
              <a:t>объем, содержание, планируемые результаты</a:t>
            </a:r>
            <a:r>
              <a:rPr lang="ru-RU" dirty="0"/>
              <a:t>), </a:t>
            </a:r>
            <a:r>
              <a:rPr lang="ru-RU" dirty="0">
                <a:solidFill>
                  <a:srgbClr val="FF0000"/>
                </a:solidFill>
              </a:rPr>
              <a:t>организационно-педагогических условий </a:t>
            </a:r>
            <a:r>
              <a:rPr lang="ru-RU" dirty="0"/>
              <a:t>и в случаях, предусмотренных настоящим Федеральным законом, </a:t>
            </a:r>
            <a:r>
              <a:rPr lang="ru-RU" dirty="0">
                <a:solidFill>
                  <a:srgbClr val="FF0000"/>
                </a:solidFill>
              </a:rPr>
              <a:t>форм аттестации, который представлен в виде учебного плана, календарного учебного графика, рабочих программ учебных предметов, курсов, дисциплин (модулей), иных компонентов, а также оценочных и методических материалов</a:t>
            </a:r>
            <a:r>
              <a:rPr lang="ru-RU" dirty="0" smtClean="0">
                <a:solidFill>
                  <a:srgbClr val="FF0000"/>
                </a:solidFill>
              </a:rPr>
              <a:t>;</a:t>
            </a:r>
          </a:p>
          <a:p>
            <a:pPr algn="just"/>
            <a:r>
              <a:rPr lang="ru-RU" dirty="0"/>
              <a:t>28) </a:t>
            </a:r>
            <a:r>
              <a:rPr lang="ru-RU" dirty="0">
                <a:solidFill>
                  <a:srgbClr val="C00000"/>
                </a:solidFill>
              </a:rPr>
              <a:t>адаптированная образовательная программа </a:t>
            </a:r>
            <a:r>
              <a:rPr lang="ru-RU" dirty="0"/>
              <a:t>- образовательная программа, адаптированная для обучения лиц с ограниченными возможностями здоровья с учетом особенностей их психофизического развития, индивидуальных возможностей и при необходимости обеспечивающая коррекцию нарушений развития и социальную адаптацию указанных лиц;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183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/>
              <a:t>Федеральный закон от 29.12.2012 N 273-ФЗ (ред. от 30.12.2015) "Об образовании в Российской </a:t>
            </a:r>
            <a:r>
              <a:rPr lang="ru-RU" sz="2800" b="1" dirty="0" smtClean="0"/>
              <a:t>Федерации</a:t>
            </a:r>
            <a:r>
              <a:rPr lang="ru-RU" sz="2800" b="1" dirty="0"/>
              <a:t> </a:t>
            </a:r>
            <a:r>
              <a:rPr lang="ru-RU" sz="2800" b="1" dirty="0" smtClean="0"/>
              <a:t>«</a:t>
            </a:r>
            <a:br>
              <a:rPr lang="ru-RU" sz="2800" b="1" dirty="0" smtClean="0"/>
            </a:br>
            <a:r>
              <a:rPr lang="ru-RU" sz="2800" b="1" dirty="0" smtClean="0">
                <a:solidFill>
                  <a:srgbClr val="C00000"/>
                </a:solidFill>
              </a:rPr>
              <a:t>объем программы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b="1" dirty="0">
                <a:solidFill>
                  <a:srgbClr val="C00000"/>
                </a:solidFill>
              </a:rPr>
              <a:t>22) учебный план </a:t>
            </a:r>
            <a:r>
              <a:rPr lang="ru-RU" dirty="0"/>
              <a:t>- документ, который определяет перечень, трудоемкость, последовательность и распределение по периодам обучения учебных предметов, курсов, дисциплин (модулей), практики, иных видов учебной деятельности и, если иное не установлено настоящим Федеральным законом, формы промежуточной аттестации обучающихся;</a:t>
            </a:r>
          </a:p>
          <a:p>
            <a:pPr algn="just"/>
            <a:r>
              <a:rPr lang="ru-RU" b="1" dirty="0">
                <a:solidFill>
                  <a:srgbClr val="C00000"/>
                </a:solidFill>
              </a:rPr>
              <a:t>23) индивидуальный учебный план </a:t>
            </a:r>
            <a:r>
              <a:rPr lang="ru-RU" dirty="0"/>
              <a:t>- учебный план, обеспечивающий освоение образовательной программы на основе индивидуализации ее содержания с учетом особенностей и образовательных потребностей конкретного обучающегося;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0930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Федеральный закон от 29.12.2012 N 273-ФЗ (ред. от 30.12.2015) "Об образовании в Российской Федерации"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Статья 58. Промежуточная аттестация обучающихся </a:t>
            </a:r>
          </a:p>
          <a:p>
            <a:r>
              <a:rPr lang="ru-RU" b="1" dirty="0">
                <a:solidFill>
                  <a:schemeClr val="tx2"/>
                </a:solidFill>
              </a:rPr>
              <a:t> </a:t>
            </a:r>
          </a:p>
          <a:p>
            <a:pPr algn="just"/>
            <a:r>
              <a:rPr lang="ru-RU" dirty="0"/>
              <a:t>1. </a:t>
            </a:r>
            <a:r>
              <a:rPr lang="ru-RU" dirty="0">
                <a:solidFill>
                  <a:srgbClr val="FF0000"/>
                </a:solidFill>
              </a:rPr>
              <a:t>Освоение образовательной программы </a:t>
            </a:r>
            <a:r>
              <a:rPr lang="ru-RU" dirty="0"/>
              <a:t>(за исключением образовательной программы дошкольного образования), </a:t>
            </a:r>
            <a:r>
              <a:rPr lang="ru-RU" dirty="0">
                <a:solidFill>
                  <a:srgbClr val="FF0000"/>
                </a:solidFill>
              </a:rPr>
              <a:t>в том числе отдельной части или всего объема учебного предмета, курса, дисциплины (модуля) образовательной программы, сопровождается промежуточной аттестацией обучающихся, проводимой в формах, определенных учебным планом, и в порядке, установленном образовательной организацией. </a:t>
            </a:r>
          </a:p>
          <a:p>
            <a:pPr algn="just"/>
            <a:r>
              <a:rPr lang="ru-RU" dirty="0"/>
              <a:t>2. Неудовлетворительные результаты промежуточной аттестации по одному или нескольким учебным предметам, курсам, дисциплинам (модулям) образовательной программы или </a:t>
            </a:r>
            <a:r>
              <a:rPr lang="ru-RU" dirty="0" err="1"/>
              <a:t>непрохождение</a:t>
            </a:r>
            <a:r>
              <a:rPr lang="ru-RU" dirty="0"/>
              <a:t> промежуточной аттестации при отсутствии уважительных причин признаются академической задолженностью. </a:t>
            </a:r>
          </a:p>
          <a:p>
            <a:pPr algn="just"/>
            <a:r>
              <a:rPr lang="ru-RU" dirty="0"/>
              <a:t>3. Обучающиеся обязаны ликвидировать академическую задолженность.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72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Федеральный закон от 29.12.2012 N 273-ФЗ (ред. от 30.12.2015) "Об образовании в Российской Федерации"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b="1" dirty="0">
                <a:solidFill>
                  <a:schemeClr val="tx2"/>
                </a:solidFill>
              </a:rPr>
              <a:t>Статья 5. Право на образование. Государственные гарантии реализации права на образование в Российской Федерации </a:t>
            </a:r>
          </a:p>
          <a:p>
            <a:r>
              <a:rPr lang="ru-RU" b="1" dirty="0"/>
              <a:t> </a:t>
            </a:r>
          </a:p>
          <a:p>
            <a:pPr algn="just"/>
            <a:r>
              <a:rPr lang="ru-RU" dirty="0"/>
              <a:t>3. В Российской Федерации гарантируются </a:t>
            </a:r>
            <a:r>
              <a:rPr lang="ru-RU" b="1" dirty="0"/>
              <a:t>общедоступность и бесплатность в соответствии с федеральными государственными образовательными </a:t>
            </a:r>
            <a:r>
              <a:rPr lang="ru-RU" b="1" dirty="0">
                <a:hlinkClick r:id="rId2"/>
              </a:rPr>
              <a:t>стандартами</a:t>
            </a:r>
            <a:r>
              <a:rPr lang="ru-RU" dirty="0"/>
              <a:t> дошкольного, начального общего, основного общего и среднего общего образования, среднего профессионального образования, а также на конкурсной основе бесплатность высшего образования, если образование данного уровня гражданин получает впервые.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1016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Федеральный закон от 29.12.2012 N 273-ФЗ (ред. от 30.12.2015) "Об образовании в Российской Федерации"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Статья 58. Промежуточная аттестация обучающихся </a:t>
            </a:r>
          </a:p>
          <a:p>
            <a:r>
              <a:rPr lang="ru-RU" b="1" dirty="0">
                <a:solidFill>
                  <a:schemeClr val="tx2"/>
                </a:solidFill>
              </a:rPr>
              <a:t> </a:t>
            </a:r>
          </a:p>
          <a:p>
            <a:pPr algn="just"/>
            <a:r>
              <a:rPr lang="ru-RU" dirty="0" smtClean="0"/>
              <a:t>5</a:t>
            </a:r>
            <a:r>
              <a:rPr lang="ru-RU" dirty="0"/>
              <a:t>. </a:t>
            </a:r>
            <a:r>
              <a:rPr lang="ru-RU" dirty="0">
                <a:solidFill>
                  <a:srgbClr val="FF0000"/>
                </a:solidFill>
              </a:rPr>
              <a:t>Обучающиеся, имеющие академическую задолженность, вправе пройти промежуточную аттестацию по соответствующим учебному предмету, курсу, дисциплине (модулю) не более двух раз в сроки, </a:t>
            </a:r>
            <a:r>
              <a:rPr lang="ru-RU" dirty="0"/>
              <a:t>определяемые организацией, осуществляющей образовательную деятельность, в пределах одного года с момента образования академической задолженности. В указанный период не включаются время болезни обучающегося, нахождение его в академическом отпуске или отпуске по беременности и родам. </a:t>
            </a:r>
          </a:p>
          <a:p>
            <a:pPr algn="just"/>
            <a:r>
              <a:rPr lang="ru-RU" dirty="0"/>
              <a:t>6. </a:t>
            </a:r>
            <a:r>
              <a:rPr lang="ru-RU" dirty="0">
                <a:solidFill>
                  <a:srgbClr val="FF0000"/>
                </a:solidFill>
              </a:rPr>
              <a:t>Для проведения промежуточной аттестации во второй раз образовательной организацией создается комиссия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7. Не допускается взимание платы с обучающихся за прохождение промежуточной аттестации.</a:t>
            </a:r>
          </a:p>
          <a:p>
            <a:pPr algn="just"/>
            <a:r>
              <a:rPr lang="ru-RU" dirty="0"/>
              <a:t>8. Обучающиеся, не прошедшие промежуточной аттестации по уважительным причинам или имеющие академическую задолженность, переводятся в следующий класс или на следующий курс условно</a:t>
            </a:r>
            <a:r>
              <a:rPr lang="ru-RU" dirty="0" smtClean="0"/>
              <a:t>.</a:t>
            </a:r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7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/>
              <a:t>Федеральный закон от 29.12.2012 N 273-ФЗ (ред. от 30.12.2015) "Об образовании в Российской Федерации"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Статья 59. Итоговая аттестация</a:t>
            </a:r>
          </a:p>
          <a:p>
            <a:r>
              <a:rPr lang="ru-RU" dirty="0"/>
              <a:t> </a:t>
            </a:r>
          </a:p>
          <a:p>
            <a:pPr algn="just"/>
            <a:r>
              <a:rPr lang="ru-RU" dirty="0"/>
              <a:t>1. Итоговая аттестация представляет собой форму оценки степени и уровня освоения обучающимися образовательной программы.</a:t>
            </a:r>
          </a:p>
          <a:p>
            <a:pPr algn="just"/>
            <a:r>
              <a:rPr lang="ru-RU" dirty="0"/>
              <a:t>2. Итоговая аттестация проводится на основе принципов объективности и независимости оценки качества подготовки обучающихся.</a:t>
            </a:r>
          </a:p>
          <a:p>
            <a:pPr algn="just"/>
            <a:r>
              <a:rPr lang="ru-RU" dirty="0" smtClean="0"/>
              <a:t>3</a:t>
            </a:r>
            <a:r>
              <a:rPr lang="ru-RU" dirty="0"/>
              <a:t>. </a:t>
            </a:r>
            <a:r>
              <a:rPr lang="ru-RU" b="1" dirty="0"/>
              <a:t>Итоговая аттестация, завершающая освоение основных образовательных программ </a:t>
            </a:r>
            <a:r>
              <a:rPr lang="ru-RU" dirty="0"/>
              <a:t>основного общего и среднего общего образования, основных профессиональных образовательных программ, </a:t>
            </a:r>
            <a:r>
              <a:rPr lang="ru-RU" b="1" dirty="0"/>
              <a:t>является обязательной и проводится в порядке и в форме, которые установлены образовательной организацией, если иное не установлено настоящим Федеральным законом.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210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Положение о </a:t>
            </a:r>
            <a:r>
              <a:rPr lang="ru-RU" sz="2400" dirty="0">
                <a:solidFill>
                  <a:schemeClr val="accent2"/>
                </a:solidFill>
              </a:rPr>
              <a:t>формах, периодичности и порядке организации и осуществления текущего контроля успеваемости и промежуточной аттестации обучающихся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Общие положение – является локальным актом…, разработано в соответствии с …; виды промежуточной аттестации (входящая, текущая и </a:t>
            </a:r>
            <a:r>
              <a:rPr lang="ru-RU" dirty="0" smtClean="0">
                <a:solidFill>
                  <a:srgbClr val="C00000"/>
                </a:solidFill>
              </a:rPr>
              <a:t>результативность освоения программы</a:t>
            </a:r>
            <a:r>
              <a:rPr lang="ru-RU" dirty="0" smtClean="0"/>
              <a:t>)</a:t>
            </a:r>
          </a:p>
          <a:p>
            <a:pPr algn="just"/>
            <a:r>
              <a:rPr lang="ru-RU" dirty="0" smtClean="0"/>
              <a:t>Задачи, функции и принципы аттестации</a:t>
            </a:r>
          </a:p>
          <a:p>
            <a:pPr algn="just"/>
            <a:r>
              <a:rPr lang="ru-RU" dirty="0" smtClean="0"/>
              <a:t>Формы проведения</a:t>
            </a:r>
          </a:p>
          <a:p>
            <a:pPr algn="just"/>
            <a:r>
              <a:rPr lang="ru-RU" dirty="0" smtClean="0"/>
              <a:t>Организация процесса аттестации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4692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Содержание положения о разработке и содержании (структуре) дополнительной общеобразовательной программы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В учреждении реализуются дополнительные общеобразовательные программы:</a:t>
            </a:r>
          </a:p>
          <a:p>
            <a:pPr algn="just"/>
            <a:r>
              <a:rPr lang="ru-RU" dirty="0" smtClean="0"/>
              <a:t>Дополнительные общеразвивающие программы</a:t>
            </a:r>
          </a:p>
          <a:p>
            <a:pPr algn="just"/>
            <a:r>
              <a:rPr lang="ru-RU" dirty="0" smtClean="0"/>
              <a:t>Дополнительные предпрофессиональные программы</a:t>
            </a:r>
          </a:p>
          <a:p>
            <a:pPr marL="0" indent="0" algn="just">
              <a:buNone/>
            </a:pPr>
            <a:r>
              <a:rPr lang="ru-RU" dirty="0" smtClean="0"/>
              <a:t>2. </a:t>
            </a:r>
            <a:r>
              <a:rPr lang="ru-RU" dirty="0" smtClean="0">
                <a:solidFill>
                  <a:schemeClr val="tx2"/>
                </a:solidFill>
              </a:rPr>
              <a:t>По уровню освоения </a:t>
            </a:r>
            <a:r>
              <a:rPr lang="ru-RU" dirty="0">
                <a:solidFill>
                  <a:schemeClr val="tx2"/>
                </a:solidFill>
              </a:rPr>
              <a:t>Дополнительные общеразвивающие </a:t>
            </a:r>
            <a:r>
              <a:rPr lang="ru-RU" dirty="0" smtClean="0">
                <a:solidFill>
                  <a:schemeClr val="tx2"/>
                </a:solidFill>
              </a:rPr>
              <a:t>программы делятся на несколько уровне: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2"/>
                </a:solidFill>
              </a:rPr>
              <a:t>По уровню сложности («стартовый», «базовый», «продвинутый уровень»);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2"/>
                </a:solidFill>
              </a:rPr>
              <a:t>По форме организации содержания педагогического процесса (узкопрофильные, комплексные, интегрированные, модульные);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2"/>
                </a:solidFill>
              </a:rPr>
              <a:t>По особенностям контингента (для способных и одаренных детей, для детей с ОВЗ и т.д.)</a:t>
            </a:r>
            <a:endParaRPr lang="ru-RU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8943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Федеральный закон от 29.12.2012 N 273-ФЗ (ред. от 30.12.2015) "Об образовании в Российской Федерации"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/>
              <a:t>Статья 33. Обучающиеся </a:t>
            </a:r>
          </a:p>
          <a:p>
            <a:r>
              <a:rPr lang="ru-RU" b="1" dirty="0"/>
              <a:t> </a:t>
            </a:r>
          </a:p>
          <a:p>
            <a:r>
              <a:rPr lang="ru-RU" dirty="0"/>
              <a:t>1. К обучающимся в зависимости от уровня осваиваемой образовательной программы, формы обучения, режима пребывания в образовательной организации относятся: </a:t>
            </a:r>
          </a:p>
          <a:p>
            <a:r>
              <a:rPr lang="ru-RU" dirty="0"/>
              <a:t>1) воспитанники - лица, осваивающие образовательную программу дошкольного образования, лица, осваивающие основную общеобразовательную программу с одновременным проживанием или нахождением в образовательной организации;</a:t>
            </a:r>
          </a:p>
          <a:p>
            <a:pPr algn="just"/>
            <a:r>
              <a:rPr lang="ru-RU" dirty="0">
                <a:solidFill>
                  <a:srgbClr val="C00000"/>
                </a:solidFill>
              </a:rPr>
              <a:t>2) учащиеся - лица, осваивающие образовательные программы начального общего, основного общего или среднего общего образования, дополнительные общеобразовательные программы;</a:t>
            </a:r>
            <a:endParaRPr lang="ru-RU" dirty="0">
              <a:solidFill>
                <a:srgbClr val="C00000"/>
              </a:solidFill>
              <a:effectLst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3339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/>
              <a:t>Федеральный закон от 29.12.2012 N 273-ФЗ (ред. от 30.12.2015) "Об образовании в Российской Федерации"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Статья 34. Основные права обучающихся и меры их социальной поддержки и стимулирования </a:t>
            </a:r>
          </a:p>
          <a:p>
            <a:r>
              <a:rPr lang="ru-RU" b="1" dirty="0"/>
              <a:t> </a:t>
            </a:r>
          </a:p>
          <a:p>
            <a:r>
              <a:rPr lang="ru-RU" dirty="0"/>
              <a:t>1. Обучающимся предоставляются академические права на: </a:t>
            </a:r>
          </a:p>
          <a:p>
            <a:pPr algn="just"/>
            <a:r>
              <a:rPr lang="ru-RU" dirty="0"/>
              <a:t>1) </a:t>
            </a:r>
            <a:r>
              <a:rPr lang="ru-RU" dirty="0">
                <a:solidFill>
                  <a:srgbClr val="C00000"/>
                </a:solidFill>
              </a:rPr>
              <a:t>выбор организации</a:t>
            </a:r>
            <a:r>
              <a:rPr lang="ru-RU" dirty="0"/>
              <a:t>, осуществляющей образовательную деятельность, формы получения образования и формы обучения после получения основного общего образования или после достижения восемнадцати лет</a:t>
            </a:r>
            <a:r>
              <a:rPr lang="ru-RU" dirty="0" smtClean="0"/>
              <a:t>;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ВНИМАНИЕ!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В положение о приеме….</a:t>
            </a:r>
            <a:endParaRPr lang="ru-RU" dirty="0">
              <a:solidFill>
                <a:srgbClr val="C00000"/>
              </a:solidFill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0322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Федеральный закон от 29.12.2012 N 273-ФЗ (ред. от 30.12.2015) "Об образовании в Российской Федерации"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5445224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chemeClr val="tx2"/>
                </a:solidFill>
              </a:rPr>
              <a:t>Статья 34. Основные права обучающихся и меры их социальной поддержки и стимулирования</a:t>
            </a:r>
          </a:p>
          <a:p>
            <a:pPr algn="just"/>
            <a:r>
              <a:rPr lang="ru-RU" sz="1600" dirty="0" smtClean="0"/>
              <a:t>5</a:t>
            </a:r>
            <a:r>
              <a:rPr lang="ru-RU" sz="1600" dirty="0"/>
              <a:t>) </a:t>
            </a:r>
            <a:r>
              <a:rPr lang="ru-RU" sz="1600" dirty="0">
                <a:solidFill>
                  <a:srgbClr val="C00000"/>
                </a:solidFill>
              </a:rPr>
              <a:t>выбор факультативных (необязательных </a:t>
            </a:r>
            <a:r>
              <a:rPr lang="ru-RU" sz="1600" dirty="0"/>
              <a:t>для данного уровня образования, профессии, специальности или направления подготовки) и элективных (избираемых в обязательном порядке) учебных предметов, курсов, дисциплин (модулей) из перечня, предлагаемого организацией, </a:t>
            </a:r>
            <a:r>
              <a:rPr lang="ru-RU" sz="1600" dirty="0">
                <a:solidFill>
                  <a:srgbClr val="C00000"/>
                </a:solidFill>
              </a:rPr>
              <a:t>осуществляющей образовательную деятельность (после получения основного общего образования);</a:t>
            </a:r>
          </a:p>
          <a:p>
            <a:pPr algn="just"/>
            <a:r>
              <a:rPr lang="ru-RU" sz="1600" dirty="0"/>
              <a:t>6) </a:t>
            </a:r>
            <a:r>
              <a:rPr lang="ru-RU" sz="1600" dirty="0">
                <a:solidFill>
                  <a:srgbClr val="C00000"/>
                </a:solidFill>
              </a:rPr>
              <a:t>освоение наряду с учебными предметами, курсами, дисциплинами (модулями) по осваиваемой образовательной программе любых других учебных предметов, курсов, дисциплин (модулей), преподаваемых в организации, осуществляющей образовательную деятельность, в установленном ею порядке, </a:t>
            </a:r>
            <a:r>
              <a:rPr lang="ru-RU" sz="1600" dirty="0"/>
              <a:t>а также преподаваемых в других организациях, осуществляющих образовательную деятельность, учебных предметов, курсов, дисциплин (модулей), одновременное освоение нескольких основных профессиональных образовательных программ;</a:t>
            </a:r>
          </a:p>
          <a:p>
            <a:pPr algn="just"/>
            <a:r>
              <a:rPr lang="ru-RU" sz="1600" dirty="0"/>
              <a:t>7)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зачет организацией, осуществляющей образовательную деятельность, в установленном ею порядке результатов освоения обучающимися учебных предметов, курсов, дисциплин (модулей), практики, дополнительных образовательных программ в других организациях, осуществляющих образовательную деятельность; </a:t>
            </a:r>
          </a:p>
          <a:p>
            <a:r>
              <a:rPr lang="ru-RU" sz="1600" dirty="0"/>
              <a:t>26) поощрение за успехи в учебной, физкультурной, спортивной, общественной, научной, научно-технической, творческой, экспериментальной и инновационной деятельности;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2953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Федеральный закон от 29.12.2012 N 273-ФЗ (ред. от 30.12.2015) "Об образовании в Российской Федерации"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/>
              <a:t>4.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Обучающиеся имеют право на посещение по своему выбору мероприятий, которые проводятся в организации, осуществляющей образовательную деятельность, и не предусмотрены учебным планом, в порядке, установленном локальными нормативными актами. Привлечение обучающихся без их согласия и несовершеннолетних обучающихся без согласия их родителей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hlinkClick r:id="rId2"/>
              </a:rPr>
              <a:t>(законных представителей)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к труду, не предусмотренному образовательной программой, запрещается. </a:t>
            </a:r>
          </a:p>
          <a:p>
            <a:pPr algn="just"/>
            <a:r>
              <a:rPr lang="ru-RU" dirty="0"/>
              <a:t>5. Обучающиеся имеют право на участие в общественных объединениях, в том числе в профессиональных союзах, созданных в соответствии с </a:t>
            </a:r>
            <a:r>
              <a:rPr lang="ru-RU" dirty="0">
                <a:hlinkClick r:id="rId3"/>
              </a:rPr>
              <a:t>законодательством</a:t>
            </a:r>
            <a:r>
              <a:rPr lang="ru-RU" dirty="0"/>
              <a:t> Российской Федерации, а также на создание общественных объединений обучающихся в установленном федеральным </a:t>
            </a:r>
            <a:r>
              <a:rPr lang="ru-RU" dirty="0">
                <a:hlinkClick r:id="rId4"/>
              </a:rPr>
              <a:t>законом</a:t>
            </a:r>
            <a:r>
              <a:rPr lang="ru-RU" dirty="0"/>
              <a:t> порядке. </a:t>
            </a:r>
          </a:p>
          <a:p>
            <a:pPr algn="just"/>
            <a:r>
              <a:rPr lang="ru-RU" dirty="0"/>
              <a:t>6. Принуждение обучающихся, воспитанников к вступлению в общественные объединения, в том числе в политические партии, а также принудительное привлечение их к деятельности этих объединений и участию в агитационных кампаниях и политических акциях не допускается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1796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Федеральный закон от 29.12.2012 N 273-ФЗ (ред. от 30.12.2015) "Об образовании в Российской Федерации"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47500" lnSpcReduction="20000"/>
          </a:bodyPr>
          <a:lstStyle/>
          <a:p>
            <a:r>
              <a:rPr lang="ru-RU" sz="3800" b="1" dirty="0"/>
              <a:t>Статья 41. Охрана здоровья обучающихся </a:t>
            </a:r>
          </a:p>
          <a:p>
            <a:r>
              <a:rPr lang="ru-RU" sz="3800" b="1" dirty="0"/>
              <a:t> </a:t>
            </a:r>
            <a:r>
              <a:rPr lang="ru-RU" sz="3800" dirty="0" smtClean="0"/>
              <a:t>1</a:t>
            </a:r>
            <a:r>
              <a:rPr lang="ru-RU" sz="3800" dirty="0"/>
              <a:t>. Охрана здоровья обучающихся включает в себя: </a:t>
            </a:r>
          </a:p>
          <a:p>
            <a:r>
              <a:rPr lang="ru-RU" sz="3800" dirty="0" smtClean="0"/>
              <a:t>3</a:t>
            </a:r>
            <a:r>
              <a:rPr lang="ru-RU" sz="3800" dirty="0"/>
              <a:t>) определение оптимальной учебной, </a:t>
            </a:r>
            <a:r>
              <a:rPr lang="ru-RU" sz="3800" dirty="0" err="1"/>
              <a:t>внеучебной</a:t>
            </a:r>
            <a:r>
              <a:rPr lang="ru-RU" sz="3800" dirty="0"/>
              <a:t> нагрузки, режима учебных занятий и продолжительности каникул;</a:t>
            </a:r>
          </a:p>
          <a:p>
            <a:r>
              <a:rPr lang="ru-RU" sz="3800" dirty="0"/>
              <a:t>4) пропаганду и обучение навыкам здорового образа жизни, требованиям охраны труда;</a:t>
            </a:r>
          </a:p>
          <a:p>
            <a:r>
              <a:rPr lang="ru-RU" sz="3800" dirty="0"/>
              <a:t>5) организацию и создание условий для профилактики заболеваний и оздоровления обучающихся, для занятия ими физической культурой и спортом; </a:t>
            </a:r>
          </a:p>
          <a:p>
            <a:r>
              <a:rPr lang="ru-RU" sz="3800" dirty="0"/>
              <a:t>6) прохождение обучающимися в соответствии с </a:t>
            </a:r>
            <a:r>
              <a:rPr lang="ru-RU" sz="3800" dirty="0">
                <a:hlinkClick r:id="rId2"/>
              </a:rPr>
              <a:t>законодательством</a:t>
            </a:r>
            <a:r>
              <a:rPr lang="ru-RU" sz="3800" dirty="0"/>
              <a:t> Российской Федерации периодических медицинских осмотров и диспансеризации;</a:t>
            </a:r>
          </a:p>
          <a:p>
            <a:r>
              <a:rPr lang="ru-RU" sz="3800" dirty="0"/>
              <a:t>7) профилактику и запрещение курения, употребления алкогольных, слабоалкогольных напитков, пива, наркотических средств и психотропных веществ, их </a:t>
            </a:r>
            <a:r>
              <a:rPr lang="ru-RU" sz="3800" dirty="0" err="1"/>
              <a:t>прекурсоров</a:t>
            </a:r>
            <a:r>
              <a:rPr lang="ru-RU" sz="3800" dirty="0"/>
              <a:t> и аналогов и других одурманивающих веществ; </a:t>
            </a:r>
          </a:p>
          <a:p>
            <a:r>
              <a:rPr lang="ru-RU" sz="3800" dirty="0"/>
              <a:t>8) обеспечение безопасности обучающихся во время пребывания в организации, осуществляющей образовательную деятельность;</a:t>
            </a:r>
          </a:p>
          <a:p>
            <a:r>
              <a:rPr lang="ru-RU" sz="3800" dirty="0"/>
              <a:t>9) профилактику несчастных случаев с обучающимися во время пребывания в организации, осуществляющей образовательную деятельность; </a:t>
            </a:r>
          </a:p>
          <a:p>
            <a:r>
              <a:rPr lang="ru-RU" sz="3800" dirty="0"/>
              <a:t>10) проведение санитарно-противоэпидемических и профилактических мероприятий.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2207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600" b="1" dirty="0"/>
              <a:t>Постановление Главного государственного санитарного врача Российской Федерации от 4 июля 2014 г. N 41 г. Москва</a:t>
            </a:r>
            <a:br>
              <a:rPr lang="ru-RU" sz="1600" b="1" dirty="0"/>
            </a:br>
            <a:r>
              <a:rPr lang="ru-RU" sz="1600" b="1" dirty="0"/>
              <a:t>"Об утверждении СанПиН 2.4.4.3172-14 "Санитарно-эпидемиологические требования к устройству, содержанию и организации режима работы образовательных организаций дополнительного образования детей"" </a:t>
            </a:r>
            <a:r>
              <a:rPr lang="ru-RU" sz="1600" b="1" dirty="0">
                <a:hlinkClick r:id="rId2"/>
              </a:rPr>
              <a:t>0</a:t>
            </a:r>
            <a:r>
              <a:rPr lang="ru-RU" sz="1600" b="1" dirty="0"/>
              <a:t/>
            </a:r>
            <a:br>
              <a:rPr lang="ru-RU" sz="1600" b="1" dirty="0"/>
            </a:b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/>
              <a:t>1.2. Настоящие санитарные правила распространяются на организации дополнительного образования, осуществляющие образовательную деятельность и реализующие дополнительные общеобразовательные программы различной направленности - дополнительные общеразвивающие программы и дополнительные предпрофессиональные программы.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142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Федеральный закон от 29.12.2012 N 273-ФЗ (ред. от 30.12.2015) "Об образовании в Российской Федерации"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b="1" dirty="0">
                <a:solidFill>
                  <a:schemeClr val="tx2"/>
                </a:solidFill>
              </a:rPr>
              <a:t>Статья 9. Полномочия органов местного самоуправления муниципальных районов и городских округов в сфере </a:t>
            </a:r>
            <a:r>
              <a:rPr lang="ru-RU" b="1" dirty="0" smtClean="0">
                <a:solidFill>
                  <a:schemeClr val="tx2"/>
                </a:solidFill>
              </a:rPr>
              <a:t>образования</a:t>
            </a:r>
            <a:endParaRPr lang="en-US" b="1" dirty="0" smtClean="0">
              <a:solidFill>
                <a:schemeClr val="tx2"/>
              </a:solidFill>
            </a:endParaRPr>
          </a:p>
          <a:p>
            <a:pPr algn="just"/>
            <a:endParaRPr lang="ru-RU" b="1" dirty="0">
              <a:solidFill>
                <a:schemeClr val="tx2"/>
              </a:solidFill>
            </a:endParaRPr>
          </a:p>
          <a:p>
            <a:pPr algn="just"/>
            <a:r>
              <a:rPr lang="ru-RU" dirty="0"/>
              <a:t>2) </a:t>
            </a:r>
            <a:r>
              <a:rPr lang="ru-RU" b="1" dirty="0"/>
              <a:t>организация предоставления дополнительного образования детей в муниципальных образовательных организациях </a:t>
            </a:r>
            <a:r>
              <a:rPr lang="ru-RU" dirty="0"/>
              <a:t>(за исключением дополнительного образования детей, финансовое обеспечение которого осуществляется органами государственной власти субъекта Российской Федерации);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3853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/>
              <a:t>VIII. Требования к организации образовательного процесса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/>
              <a:t>8.1</a:t>
            </a:r>
            <a:r>
              <a:rPr lang="ru-RU" sz="2000" dirty="0"/>
              <a:t>. Организациями дополнительного образования, осуществляющими образовательную деятельность, организуется образовательный процесс в соответствии с дополнительной общеобразовательной программой.</a:t>
            </a:r>
          </a:p>
          <a:p>
            <a:pPr algn="just"/>
            <a:r>
              <a:rPr lang="ru-RU" sz="2000" dirty="0"/>
              <a:t>8.2. Занятия в объединениях проводятся по группам, подгруппам, индивидуально или всем составом объединения по дополнительным общеобразовательным программам различной направленности (технической, естественно-научной, физкультурно-спортивной, художественной, туристско-краеведческой, социально-педагогической).</a:t>
            </a:r>
          </a:p>
          <a:p>
            <a:pPr algn="just"/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>Продолжительность занятий в объединениях устанавливается локальным нормативным актом организации дополнительного образования, реализующей дополнительные общеобразовательные программы различной направленности. Рекомендуемая кратность занятий в неделю и их продолжительность в организациях дополнительного образования приведены в Приложении N 3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ru-RU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6654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/>
              <a:t>VIII. Требования к организации образовательного процесса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/>
          </a:bodyPr>
          <a:lstStyle/>
          <a:p>
            <a:pPr algn="just"/>
            <a:r>
              <a:rPr lang="ru-RU" sz="1400" dirty="0" smtClean="0">
                <a:solidFill>
                  <a:srgbClr val="FF0000"/>
                </a:solidFill>
              </a:rPr>
              <a:t>8.3</a:t>
            </a:r>
            <a:r>
              <a:rPr lang="ru-RU" sz="1400" dirty="0">
                <a:solidFill>
                  <a:srgbClr val="FF0000"/>
                </a:solidFill>
              </a:rPr>
              <a:t>. Занятия в организациях дополнительного образования начинаются не ранее 8.00 часов утра и заканчиваются не позднее 20.00 часов. Для обучающихся в возрасте 16-18 лет допускается окончание занятий в 21.00 часов.</a:t>
            </a:r>
          </a:p>
          <a:p>
            <a:pPr algn="just"/>
            <a:r>
              <a:rPr lang="ru-RU" sz="1400" dirty="0">
                <a:solidFill>
                  <a:srgbClr val="FF0000"/>
                </a:solidFill>
              </a:rPr>
              <a:t>8.4. В организациях дополнительного образования при наличии двух смен занятий организуется не менее 30-минутный перерыв между сменами для уборки и проветривания помещений.</a:t>
            </a:r>
          </a:p>
          <a:p>
            <a:pPr algn="just"/>
            <a:r>
              <a:rPr lang="ru-RU" sz="1400" dirty="0">
                <a:solidFill>
                  <a:srgbClr val="FF0000"/>
                </a:solidFill>
              </a:rPr>
              <a:t>8.5. Рекомендуемая продолжительность занятий детей в учебные дни - не более 3-х академических часов в день, в выходные и каникулярные дни - не более 4 академических часов в день.</a:t>
            </a:r>
          </a:p>
          <a:p>
            <a:pPr algn="just"/>
            <a:r>
              <a:rPr lang="ru-RU" sz="1400" dirty="0">
                <a:solidFill>
                  <a:srgbClr val="FF0000"/>
                </a:solidFill>
              </a:rPr>
              <a:t>После 30-45 минут теоретических занятий рекомендуется организовывать перерыв длительностью не менее 10 мин.</a:t>
            </a:r>
          </a:p>
          <a:p>
            <a:pPr algn="just"/>
            <a:r>
              <a:rPr lang="ru-RU" sz="1400" dirty="0">
                <a:solidFill>
                  <a:srgbClr val="FF0000"/>
                </a:solidFill>
              </a:rPr>
              <a:t>8.6. Объем максимальной аудиторной нагрузки для обучающихся в детских школах искусств по видам искусств и по дополнительным предпрофессиональным программам в области искусств не должен превышать 14 часов в неделю.</a:t>
            </a:r>
          </a:p>
          <a:p>
            <a:pPr algn="just"/>
            <a:r>
              <a:rPr lang="ru-RU" sz="1400" dirty="0">
                <a:solidFill>
                  <a:srgbClr val="FF0000"/>
                </a:solidFill>
              </a:rPr>
              <a:t>Объем максимальной аудиторной нагрузки для обучающихся в детских школах искусств по дополнительным общеразвивающим программам в области искусств не должен превышать 10 часов в неделю.</a:t>
            </a:r>
          </a:p>
          <a:p>
            <a:pPr algn="just"/>
            <a:r>
              <a:rPr lang="ru-RU" sz="1400" dirty="0">
                <a:solidFill>
                  <a:srgbClr val="FF0000"/>
                </a:solidFill>
              </a:rPr>
              <a:t>8.7. Занятия с использованием компьютерной техники организуются в соответствии с гигиеническими требованиями к персональным электронно-вычислительным машинам и организации работы.</a:t>
            </a:r>
          </a:p>
          <a:p>
            <a:pPr algn="just"/>
            <a:r>
              <a:rPr lang="ru-RU" sz="1400" dirty="0">
                <a:solidFill>
                  <a:srgbClr val="FF0000"/>
                </a:solidFill>
              </a:rPr>
              <a:t>8.8. Продолжительность непрерывного использования на занятиях интерактивной доски для детей 7-9 лет составляет не более 20 минут, старше 9 лет - не более 30 минут.</a:t>
            </a:r>
          </a:p>
          <a:p>
            <a:pPr algn="just"/>
            <a:r>
              <a:rPr lang="ru-RU" sz="1400" dirty="0" smtClean="0"/>
              <a:t>8.10</a:t>
            </a:r>
            <a:r>
              <a:rPr lang="ru-RU" sz="1400" dirty="0"/>
              <a:t>. Зачисление детей для обучения по дополнительным общеобразовательным программам в области физической культуры и спорта осуществляется при отсутствии противопоказаний к занятию соответствующим видом спорта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5442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Федеральный закон от 29.12.2012 N 273-ФЗ (ред. от 30.12.2015) "Об образовании в Российской Федерации"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b="1" dirty="0"/>
              <a:t>Статья 44. Права, обязанности и ответственность в сфере образования родителей (законных представителей) несовершеннолетних обучающихся </a:t>
            </a:r>
          </a:p>
          <a:p>
            <a:r>
              <a:rPr lang="ru-RU" b="1" dirty="0"/>
              <a:t> </a:t>
            </a:r>
          </a:p>
          <a:p>
            <a:pPr algn="just"/>
            <a:r>
              <a:rPr lang="ru-RU" dirty="0"/>
              <a:t>1. Родители </a:t>
            </a:r>
            <a:r>
              <a:rPr lang="ru-RU" dirty="0">
                <a:hlinkClick r:id="rId2"/>
              </a:rPr>
              <a:t>(законные представители)</a:t>
            </a:r>
            <a:r>
              <a:rPr lang="ru-RU" dirty="0"/>
              <a:t> несовершеннолетних обучающихся имеют преимущественное право на обучение и воспитание детей перед всеми другими лицами. Они обязаны заложить основы физического, нравственного и интеллектуального развития личности ребенка. </a:t>
            </a:r>
          </a:p>
          <a:p>
            <a:pPr algn="just"/>
            <a:r>
              <a:rPr lang="ru-RU" dirty="0"/>
              <a:t>2. Органы государственной власти и органы местного самоуправления, образовательные организации оказывают помощь родителям (законным представителям) несовершеннолетних обучающихся в воспитании детей, охране и укреплении их физического и психического здоровья, развитии индивидуальных способностей и необходимой коррекции нарушений их развития.</a:t>
            </a:r>
          </a:p>
          <a:p>
            <a:pPr algn="just"/>
            <a:r>
              <a:rPr lang="ru-RU" dirty="0"/>
              <a:t>3. Родители (законные представители) несовершеннолетних обучающихся имеют право: </a:t>
            </a:r>
          </a:p>
          <a:p>
            <a:pPr algn="just"/>
            <a:r>
              <a:rPr lang="ru-RU" dirty="0"/>
              <a:t>1) выбирать до завершения получения ребенком основного общего образования с учетом мнения ребенка, а также с учетом рекомендаций психолого-медико-педагогической комиссии (при их наличии) формы получения образования и формы обучения, организации, осуществляющие образовательную деятельность, язык, языки образования, факультативные и элективные учебные предметы, курсы, дисциплины (модули) из перечня, предлагаемого организацией, осуществляющей образовательную деятельность;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4903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Федеральный закон от 29.12.2012 N 273-ФЗ (ред. от 30.12.2015) "Об образовании в Российской Федерации"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dirty="0"/>
              <a:t>3) знакомиться с уставом организации, осуществляющей образовательную деятельность, лицензией на осуществление образовательной деятельности, со свидетельством о государственной аккредитации, с учебно-программной документацией и другими документами, регламентирующими организацию и осуществление образовательной деятельности;</a:t>
            </a:r>
          </a:p>
          <a:p>
            <a:pPr algn="just"/>
            <a:r>
              <a:rPr lang="ru-RU" dirty="0"/>
              <a:t>4) знакомиться с содержанием образования, используемыми методами обучения и воспитания, образовательными технологиями, а также с оценками успеваемости своих детей;</a:t>
            </a:r>
          </a:p>
          <a:p>
            <a:pPr algn="just"/>
            <a:r>
              <a:rPr lang="ru-RU" dirty="0"/>
              <a:t>5) защищать права и законные интересы обучающихся;</a:t>
            </a:r>
          </a:p>
          <a:p>
            <a:pPr algn="just"/>
            <a:r>
              <a:rPr lang="ru-RU" dirty="0"/>
              <a:t>6) получать информацию о всех видах планируемых обследований (психологических, психолого-педагогических) обучающихся, давать согласие на проведение таких обследований или участие в таких обследованиях, отказаться от их проведения или участия в них, получать информацию о результатах проведенных обследований </a:t>
            </a:r>
            <a:r>
              <a:rPr lang="ru-RU" dirty="0" smtClean="0"/>
              <a:t>обучающихся</a:t>
            </a:r>
            <a:r>
              <a:rPr lang="ru-RU" smtClean="0"/>
              <a:t>.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276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Федеральный закон от 29.12.2012 N 273-ФЗ (ред. от 30.12.2015) "Об образовании в Российской Федерации"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Статья 28. Компетенция, права, обязанности и ответственность образовательной организации </a:t>
            </a:r>
          </a:p>
          <a:p>
            <a:r>
              <a:rPr lang="ru-RU" b="1" dirty="0">
                <a:solidFill>
                  <a:schemeClr val="tx2"/>
                </a:solidFill>
              </a:rPr>
              <a:t> </a:t>
            </a:r>
          </a:p>
          <a:p>
            <a:pPr algn="just"/>
            <a:r>
              <a:rPr lang="ru-RU" dirty="0"/>
              <a:t>1. </a:t>
            </a:r>
            <a:r>
              <a:rPr lang="ru-RU" dirty="0">
                <a:solidFill>
                  <a:srgbClr val="C00000"/>
                </a:solidFill>
              </a:rPr>
              <a:t>Образовательная организация обладает автономией, под которой понимается самостоятельность в осуществлении образовательной</a:t>
            </a:r>
            <a:r>
              <a:rPr lang="ru-RU" dirty="0"/>
              <a:t>, научной, административной, финансово-экономической </a:t>
            </a:r>
            <a:r>
              <a:rPr lang="ru-RU" dirty="0">
                <a:solidFill>
                  <a:srgbClr val="C00000"/>
                </a:solidFill>
              </a:rPr>
              <a:t>деятельности, разработке и принятии локальных нормативных актов в соответствии с настоящим Федеральным законом,</a:t>
            </a:r>
            <a:r>
              <a:rPr lang="ru-RU" dirty="0"/>
              <a:t> иными нормативными правовыми актами Российской Федерации и уставом образовательной организации. </a:t>
            </a:r>
          </a:p>
          <a:p>
            <a:pPr algn="just"/>
            <a:r>
              <a:rPr lang="ru-RU" dirty="0"/>
              <a:t>2. </a:t>
            </a:r>
            <a:r>
              <a:rPr lang="ru-RU" dirty="0">
                <a:solidFill>
                  <a:srgbClr val="C00000"/>
                </a:solidFill>
              </a:rPr>
              <a:t>Образовательные организации свободны в определении содержания образования, выборе учебно-методического обеспечения, образовательных технологий по реализуемым ими образовательным программам. </a:t>
            </a:r>
          </a:p>
          <a:p>
            <a:pPr algn="just"/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777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/>
              <a:t>Федеральный закон от 29.12.2012 N 273-ФЗ (ред. от 30.12.2015) "Об образовании в Российской Федерации"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Статья 28. Компетенция, права, обязанности и ответственность образовательной организации</a:t>
            </a:r>
          </a:p>
          <a:p>
            <a:pPr algn="just"/>
            <a:r>
              <a:rPr lang="ru-RU" dirty="0"/>
              <a:t>3. К компетенции образовательной организации в установленной сфере </a:t>
            </a:r>
            <a:r>
              <a:rPr lang="ru-RU" dirty="0" smtClean="0"/>
              <a:t>деятельности </a:t>
            </a:r>
            <a:r>
              <a:rPr lang="ru-RU" dirty="0"/>
              <a:t>относятся</a:t>
            </a:r>
            <a:r>
              <a:rPr lang="ru-RU" dirty="0" smtClean="0"/>
              <a:t>:</a:t>
            </a:r>
            <a:endParaRPr lang="en-US" dirty="0" smtClean="0"/>
          </a:p>
          <a:p>
            <a:pPr algn="just"/>
            <a:r>
              <a:rPr lang="ru-RU" dirty="0"/>
              <a:t>6) </a:t>
            </a:r>
            <a:r>
              <a:rPr lang="ru-RU" dirty="0">
                <a:solidFill>
                  <a:srgbClr val="FF0000"/>
                </a:solidFill>
              </a:rPr>
              <a:t>разработка и утверждение образовательных программ образовательной организации</a:t>
            </a:r>
            <a:r>
              <a:rPr lang="ru-RU" dirty="0" smtClean="0">
                <a:solidFill>
                  <a:srgbClr val="FF0000"/>
                </a:solidFill>
              </a:rPr>
              <a:t>;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r>
              <a:rPr lang="ru-RU" dirty="0">
                <a:solidFill>
                  <a:srgbClr val="FF0000"/>
                </a:solidFill>
              </a:rPr>
              <a:t>10) осуществление текущего контроля успеваемости и промежуточной аттестации обучающихся, установление их форм, периодичности и порядка проведения;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246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/>
              <a:t>Федеральный закон от 29.12.2012 N 273-ФЗ (ред. от 30.12.2015) "Об образовании в Российской Федерации"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Статья 12. Образовательные программы </a:t>
            </a:r>
          </a:p>
          <a:p>
            <a:r>
              <a:rPr lang="ru-RU" b="1" dirty="0"/>
              <a:t> </a:t>
            </a:r>
          </a:p>
          <a:p>
            <a:pPr algn="just"/>
            <a:r>
              <a:rPr lang="ru-RU" dirty="0"/>
              <a:t>4. К дополнительным образовательным программам относятся: </a:t>
            </a:r>
          </a:p>
          <a:p>
            <a:pPr algn="just"/>
            <a:r>
              <a:rPr lang="ru-RU" dirty="0"/>
              <a:t>1) дополнительные общеобразовательные программы - дополнительные общеразвивающие программы, дополнительные предпрофессиональные программы</a:t>
            </a:r>
            <a:r>
              <a:rPr lang="ru-RU" dirty="0" smtClean="0"/>
              <a:t>;</a:t>
            </a:r>
          </a:p>
          <a:p>
            <a:pPr algn="just"/>
            <a:endParaRPr lang="ru-RU" dirty="0"/>
          </a:p>
          <a:p>
            <a:pPr algn="just"/>
            <a:endParaRPr lang="en-US" dirty="0" smtClean="0"/>
          </a:p>
          <a:p>
            <a:pPr algn="just"/>
            <a:r>
              <a:rPr lang="ru-RU" dirty="0" smtClean="0">
                <a:solidFill>
                  <a:srgbClr val="C00000"/>
                </a:solidFill>
              </a:rPr>
              <a:t>ВНИМАНИЕ !</a:t>
            </a:r>
          </a:p>
          <a:p>
            <a:pPr algn="just"/>
            <a:r>
              <a:rPr lang="ru-RU" sz="4100" dirty="0" smtClean="0">
                <a:solidFill>
                  <a:srgbClr val="C00000"/>
                </a:solidFill>
              </a:rPr>
              <a:t>Дополнительная общеобразовательная общеразвивающая программа</a:t>
            </a:r>
            <a:endParaRPr lang="ru-RU" sz="4100" dirty="0">
              <a:solidFill>
                <a:srgbClr val="C00000"/>
              </a:solidFill>
            </a:endParaRPr>
          </a:p>
          <a:p>
            <a:endParaRPr lang="ru-RU" sz="41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45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/>
              <a:t>Федеральный закон от 29.12.2012 N 273-ФЗ (ред. от 30.12.2015) "Об образовании в Российской Федерации"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>
                <a:solidFill>
                  <a:schemeClr val="tx2"/>
                </a:solidFill>
              </a:rPr>
              <a:t>Статья 28. Компетенция, права, обязанности и ответственность образовательной организации </a:t>
            </a:r>
          </a:p>
          <a:p>
            <a:pPr algn="just"/>
            <a:r>
              <a:rPr lang="ru-RU" dirty="0" smtClean="0"/>
              <a:t>5</a:t>
            </a:r>
            <a:r>
              <a:rPr lang="ru-RU" dirty="0"/>
              <a:t>. Образовательные программы самостоятельно разрабатываются и утверждаются организацией, осуществляющей образовательную деятельность, если настоящим Федеральным законом не установлено иное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endParaRPr lang="ru-RU" dirty="0" smtClean="0"/>
          </a:p>
          <a:p>
            <a:pPr algn="just"/>
            <a:r>
              <a:rPr lang="ru-RU" dirty="0" smtClean="0"/>
              <a:t>ДА - </a:t>
            </a:r>
            <a:r>
              <a:rPr lang="ru-RU" dirty="0">
                <a:solidFill>
                  <a:srgbClr val="C00000"/>
                </a:solidFill>
              </a:rPr>
              <a:t>Дополнительная общеобразовательная общеразвивающая программа</a:t>
            </a:r>
          </a:p>
          <a:p>
            <a:r>
              <a:rPr lang="ru-RU" dirty="0"/>
              <a:t>НЕТ - </a:t>
            </a:r>
            <a:r>
              <a:rPr lang="ru-RU" dirty="0" smtClean="0"/>
              <a:t>Дополнительные предпрофессиональные  программы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608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Федеральный закон от 29.12.2012 N 273-ФЗ (ред. от 30.12.2015) "Об образовании в Российской Федерации"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62500" lnSpcReduction="20000"/>
          </a:bodyPr>
          <a:lstStyle/>
          <a:p>
            <a:r>
              <a:rPr lang="ru-RU" sz="4500" b="1" dirty="0">
                <a:solidFill>
                  <a:schemeClr val="tx2"/>
                </a:solidFill>
              </a:rPr>
              <a:t>Статья 25. Устав образовательной организации </a:t>
            </a:r>
          </a:p>
          <a:p>
            <a:r>
              <a:rPr lang="ru-RU" b="1" dirty="0"/>
              <a:t> </a:t>
            </a:r>
            <a:r>
              <a:rPr lang="ru-RU" dirty="0" smtClean="0"/>
              <a:t>1</a:t>
            </a:r>
            <a:r>
              <a:rPr lang="ru-RU" dirty="0"/>
              <a:t>. Образовательная организация действует на основании устава, утвержденного в порядке, установленном законодательством Российской Федерации. </a:t>
            </a:r>
          </a:p>
          <a:p>
            <a:r>
              <a:rPr lang="ru-RU" dirty="0"/>
              <a:t>2. </a:t>
            </a:r>
            <a:r>
              <a:rPr lang="ru-RU" dirty="0">
                <a:solidFill>
                  <a:srgbClr val="C00000"/>
                </a:solidFill>
              </a:rPr>
              <a:t>В уставе образовательной организации должна содержаться </a:t>
            </a:r>
            <a:r>
              <a:rPr lang="ru-RU" dirty="0"/>
              <a:t>наряду с информацией, предусмотренной законодательством Российской Федерации, следующая информация:</a:t>
            </a:r>
          </a:p>
          <a:p>
            <a:r>
              <a:rPr lang="ru-RU" dirty="0"/>
              <a:t>1) тип образовательной организации;</a:t>
            </a:r>
          </a:p>
          <a:p>
            <a:r>
              <a:rPr lang="ru-RU" dirty="0"/>
              <a:t>2) учредитель или учредители образовательной организации;</a:t>
            </a:r>
          </a:p>
          <a:p>
            <a:r>
              <a:rPr lang="ru-RU" dirty="0"/>
              <a:t>3</a:t>
            </a:r>
            <a:r>
              <a:rPr lang="ru-RU" dirty="0">
                <a:solidFill>
                  <a:srgbClr val="C00000"/>
                </a:solidFill>
              </a:rPr>
              <a:t>) виды реализуемых образовательных программ с указанием уровня образования и (или) направленности;</a:t>
            </a:r>
          </a:p>
          <a:p>
            <a:r>
              <a:rPr lang="ru-RU" dirty="0"/>
              <a:t>4) </a:t>
            </a:r>
            <a:r>
              <a:rPr lang="ru-RU" dirty="0">
                <a:solidFill>
                  <a:srgbClr val="C00000"/>
                </a:solidFill>
              </a:rPr>
              <a:t>структура и компетенция органов управления образовательной организацией, порядок их формирования и сроки полномочий.</a:t>
            </a:r>
          </a:p>
          <a:p>
            <a:r>
              <a:rPr lang="ru-RU" dirty="0"/>
              <a:t>3. В образовательной организации должны быть созданы условия для ознакомления всех работников, обучающихся, родителей (законных представителей) несовершеннолетних обучающихся с ее уставом.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404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Федеральный закон от 29.12.2012 N 273-ФЗ (ред. от 30.12.2015) "Об образовании в Российской Федерации"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Статья 30. Локальные нормативные акты, содержащие нормы, регулирующие образовательные отношения </a:t>
            </a:r>
          </a:p>
          <a:p>
            <a:r>
              <a:rPr lang="ru-RU" b="1" dirty="0"/>
              <a:t> </a:t>
            </a:r>
          </a:p>
          <a:p>
            <a:pPr algn="just"/>
            <a:r>
              <a:rPr lang="ru-RU" dirty="0"/>
              <a:t>1. </a:t>
            </a:r>
            <a:r>
              <a:rPr lang="ru-RU" b="1" dirty="0"/>
              <a:t>Образовательная организация принимает локальные нормативные акты</a:t>
            </a:r>
            <a:r>
              <a:rPr lang="ru-RU" dirty="0"/>
              <a:t>, содержащие нормы, регулирующие образовательные отношения (далее - локальные нормативные акты), в пределах своей компетенции в соответствии с законодательством Российской Федерации в порядке, </a:t>
            </a:r>
            <a:r>
              <a:rPr lang="ru-RU" b="1" dirty="0"/>
              <a:t>установленном ее уставом.</a:t>
            </a:r>
          </a:p>
          <a:p>
            <a:pPr algn="just"/>
            <a:r>
              <a:rPr lang="ru-RU" dirty="0"/>
              <a:t>2. Образовательная организация принимает </a:t>
            </a:r>
            <a:r>
              <a:rPr lang="ru-RU" dirty="0">
                <a:solidFill>
                  <a:schemeClr val="accent2"/>
                </a:solidFill>
              </a:rPr>
              <a:t>локальные нормативные акты по основным вопросам организации и осуществления образовательной деятельности</a:t>
            </a:r>
            <a:r>
              <a:rPr lang="ru-RU" dirty="0"/>
              <a:t>, в том числе регламентирующие </a:t>
            </a:r>
            <a:r>
              <a:rPr lang="ru-RU" dirty="0">
                <a:solidFill>
                  <a:schemeClr val="accent2"/>
                </a:solidFill>
              </a:rPr>
              <a:t>правила приема обучающихся, режим занятий обучающихся, формы, периодичность и порядок текущего контроля успеваемости и промежуточной аттестации обучающихся, порядок и основания перевода, отчисления и восстановления обучающихся, порядок оформления возникновения, приостановления и прекращения отношений между образовательной организацией и обучающимися и (или) родителями </a:t>
            </a:r>
            <a:r>
              <a:rPr lang="ru-RU" dirty="0">
                <a:solidFill>
                  <a:schemeClr val="accent2"/>
                </a:solidFill>
                <a:hlinkClick r:id="rId2"/>
              </a:rPr>
              <a:t>(законными представителями)</a:t>
            </a:r>
            <a:r>
              <a:rPr lang="ru-RU" dirty="0">
                <a:solidFill>
                  <a:schemeClr val="accent2"/>
                </a:solidFill>
              </a:rPr>
              <a:t> несовершеннолетних обучающихся.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1245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2812</Words>
  <Application>Microsoft Office PowerPoint</Application>
  <PresentationFormat>Экран (4:3)</PresentationFormat>
  <Paragraphs>248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Анализ  современных нормативно-правовых документов и методических рекомендаций, определяющих разработку и реализацию дополнительных общеобразовательных общеразвивающих программ</vt:lpstr>
      <vt:lpstr>Федеральный закон от 29.12.2012 N 273-ФЗ (ред. от 30.12.2015) "Об образовании в Российской Федерации"</vt:lpstr>
      <vt:lpstr>Федеральный закон от 29.12.2012 N 273-ФЗ (ред. от 30.12.2015) "Об образовании в Российской Федерации"</vt:lpstr>
      <vt:lpstr>Федеральный закон от 29.12.2012 N 273-ФЗ (ред. от 30.12.2015) "Об образовании в Российской Федерации"</vt:lpstr>
      <vt:lpstr>Федеральный закон от 29.12.2012 N 273-ФЗ (ред. от 30.12.2015) "Об образовании в Российской Федерации"</vt:lpstr>
      <vt:lpstr>Федеральный закон от 29.12.2012 N 273-ФЗ (ред. от 30.12.2015) "Об образовании в Российской Федерации"</vt:lpstr>
      <vt:lpstr>Федеральный закон от 29.12.2012 N 273-ФЗ (ред. от 30.12.2015) "Об образовании в Российской Федерации"</vt:lpstr>
      <vt:lpstr>Федеральный закон от 29.12.2012 N 273-ФЗ (ред. от 30.12.2015) "Об образовании в Российской Федерации"</vt:lpstr>
      <vt:lpstr>Федеральный закон от 29.12.2012 N 273-ФЗ (ред. от 30.12.2015) "Об образовании в Российской Федерации"</vt:lpstr>
      <vt:lpstr>Федеральный закон от 29.12.2012 N 273-ФЗ (ред. от 30.12.2015) "Об образовании в Российской Федерации"</vt:lpstr>
      <vt:lpstr>ЛОКАЛЬНЫЕ НОРМАТИВНЫЕ ДОКУМЕНТЫ РЕГУЛИРУЮЩИЕ ОБРАЗОВАТЕЛЬНУЮ ДЕЯТЕЛЬНОСТЬ</vt:lpstr>
      <vt:lpstr>Примерный перечень локальных документов</vt:lpstr>
      <vt:lpstr>ВНИМАНИЕ!!! ПРОВЕРЬТЕ НА СООТВЕТСТВИЕ!!!</vt:lpstr>
      <vt:lpstr>Что входит в содержание локального документа</vt:lpstr>
      <vt:lpstr>Приказ Министерства образования и науки Российской Федерации (Минобрнауки России) от 29 августа 2013 г. N 1008 г. Москва "Об утверждении Порядка организации и осуществления образовательной деятельности по дополнительным общеобразовательным программам"  </vt:lpstr>
      <vt:lpstr>Приказ о порядке  формирования учебных групп и недельной нагрузке на одного обучающегося  по дополнительным общеобразовательным программам (название УДОД)</vt:lpstr>
      <vt:lpstr>Федеральный закон от 29.12.2012 N 273-ФЗ (ред. от 30.12.2015) "Об образовании в Российской Федерации"</vt:lpstr>
      <vt:lpstr>Федеральный закон от 29.12.2012 N 273-ФЗ (ред. от 30.12.2015) "Об образовании в Российской Федерации « объем программы </vt:lpstr>
      <vt:lpstr>Федеральный закон от 29.12.2012 N 273-ФЗ (ред. от 30.12.2015) "Об образовании в Российской Федерации"</vt:lpstr>
      <vt:lpstr>Федеральный закон от 29.12.2012 N 273-ФЗ (ред. от 30.12.2015) "Об образовании в Российской Федерации"</vt:lpstr>
      <vt:lpstr>Федеральный закон от 29.12.2012 N 273-ФЗ (ред. от 30.12.2015) "Об образовании в Российской Федерации"</vt:lpstr>
      <vt:lpstr>Положение о формах, периодичности и порядке организации и осуществления текущего контроля успеваемости и промежуточной аттестации обучающихся</vt:lpstr>
      <vt:lpstr>Содержание положения о разработке и содержании (структуре) дополнительной общеобразовательной программы</vt:lpstr>
      <vt:lpstr>Федеральный закон от 29.12.2012 N 273-ФЗ (ред. от 30.12.2015) "Об образовании в Российской Федерации"</vt:lpstr>
      <vt:lpstr>Федеральный закон от 29.12.2012 N 273-ФЗ (ред. от 30.12.2015) "Об образовании в Российской Федерации"</vt:lpstr>
      <vt:lpstr>Федеральный закон от 29.12.2012 N 273-ФЗ (ред. от 30.12.2015) "Об образовании в Российской Федерации"</vt:lpstr>
      <vt:lpstr>Федеральный закон от 29.12.2012 N 273-ФЗ (ред. от 30.12.2015) "Об образовании в Российской Федерации"</vt:lpstr>
      <vt:lpstr>Федеральный закон от 29.12.2012 N 273-ФЗ (ред. от 30.12.2015) "Об образовании в Российской Федерации"</vt:lpstr>
      <vt:lpstr>Постановление Главного государственного санитарного врача Российской Федерации от 4 июля 2014 г. N 41 г. Москва "Об утверждении СанПиН 2.4.4.3172-14 "Санитарно-эпидемиологические требования к устройству, содержанию и организации режима работы образовательных организаций дополнительного образования детей"" 0 </vt:lpstr>
      <vt:lpstr>VIII. Требования к организации образовательного процесса </vt:lpstr>
      <vt:lpstr>VIII. Требования к организации образовательного процесса </vt:lpstr>
      <vt:lpstr>Федеральный закон от 29.12.2012 N 273-ФЗ (ред. от 30.12.2015) "Об образовании в Российской Федерации"</vt:lpstr>
      <vt:lpstr>Федеральный закон от 29.12.2012 N 273-ФЗ (ред. от 30.12.2015) "Об образовании в Российской Федерации"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современных нормативно-правовых документов и методических рекомендаций, определяющих разработку и реализацию дополнительных общеразвивающих программ</dc:title>
  <dc:creator>Ребикова Ю.В.. Ребикова</dc:creator>
  <cp:lastModifiedBy>Leon</cp:lastModifiedBy>
  <cp:revision>42</cp:revision>
  <dcterms:created xsi:type="dcterms:W3CDTF">2016-02-11T04:42:18Z</dcterms:created>
  <dcterms:modified xsi:type="dcterms:W3CDTF">2019-02-24T17:06:39Z</dcterms:modified>
</cp:coreProperties>
</file>