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71" r:id="rId3"/>
    <p:sldId id="270" r:id="rId4"/>
    <p:sldId id="273" r:id="rId5"/>
    <p:sldId id="274" r:id="rId6"/>
    <p:sldId id="275" r:id="rId7"/>
    <p:sldId id="276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DAB1F-AA92-4442-9D68-B74F745737AE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51449-6320-4B8F-AAA9-72DC149D0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1449-6320-4B8F-AAA9-72DC149D08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51449-6320-4B8F-AAA9-72DC149D08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9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17032"/>
            <a:ext cx="8971756" cy="180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ВАСИЛИЙ </a:t>
            </a:r>
            <a:r>
              <a:rPr lang="en-US" sz="4000" b="1" dirty="0" smtClean="0">
                <a:solidFill>
                  <a:srgbClr val="002060"/>
                </a:solidFill>
              </a:rPr>
              <a:t>III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его время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3" y="5445224"/>
            <a:ext cx="9036497" cy="1202432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Для создания презинтаций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68"/>
            <a:ext cx="2808312" cy="36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69"/>
            <a:ext cx="2671564" cy="363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4667"/>
            <a:ext cx="2952329" cy="370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2296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152400"/>
            <a:ext cx="9180512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Отмена удельной системы.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785395"/>
          </a:xfrm>
        </p:spPr>
        <p:txBody>
          <a:bodyPr>
            <a:normAutofit/>
          </a:bodyPr>
          <a:lstStyle/>
          <a:p>
            <a:r>
              <a:rPr lang="ru-RU" dirty="0"/>
              <a:t>Василий следил за тем, чтобы никто не смел покушаться на его власть. Он сурово, а иногда и безжалостно обходился со своими родственниками.</a:t>
            </a:r>
          </a:p>
          <a:p>
            <a:r>
              <a:rPr lang="ru-RU" dirty="0"/>
              <a:t>Став московским князем, он первым делом велел заковать в «железо» своего соперника, Дмитрия – внука.</a:t>
            </a:r>
          </a:p>
          <a:p>
            <a:r>
              <a:rPr lang="ru-RU" dirty="0"/>
              <a:t>Долго не имея наследника Василий запрещал своим братьям жениться, а не имея сыновей они не могли передавать свои уделы по наследству.</a:t>
            </a:r>
          </a:p>
          <a:p>
            <a:r>
              <a:rPr lang="ru-RU" dirty="0"/>
              <a:t>К концу княжения Василия </a:t>
            </a:r>
            <a:r>
              <a:rPr lang="en-US" dirty="0"/>
              <a:t>III</a:t>
            </a:r>
            <a:r>
              <a:rPr lang="ru-RU" dirty="0"/>
              <a:t> осталось лишь два удела его младших братьев. Все это свидетельствует об отмирании удельной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486543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Выводы урока: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1. В </a:t>
            </a:r>
            <a:r>
              <a:rPr lang="ru-RU" sz="2400" dirty="0"/>
              <a:t>русской истории Василий </a:t>
            </a:r>
            <a:r>
              <a:rPr lang="en-US" sz="2400" dirty="0"/>
              <a:t>III</a:t>
            </a:r>
            <a:r>
              <a:rPr lang="ru-RU" sz="2400" dirty="0"/>
              <a:t> выступает как продолжатель дела своего отца, великого московского князя Ивана </a:t>
            </a:r>
            <a:r>
              <a:rPr lang="en-US" sz="2400" dirty="0"/>
              <a:t>III</a:t>
            </a:r>
            <a:r>
              <a:rPr lang="ru-RU" sz="2400" dirty="0"/>
              <a:t>.</a:t>
            </a:r>
          </a:p>
          <a:p>
            <a:pPr algn="ctr"/>
            <a:r>
              <a:rPr lang="ru-RU" sz="2400" b="1" dirty="0" smtClean="0"/>
              <a:t>2. Именно </a:t>
            </a:r>
            <a:r>
              <a:rPr lang="ru-RU" sz="2400" b="1" dirty="0"/>
              <a:t>при Василии </a:t>
            </a:r>
            <a:r>
              <a:rPr lang="en-US" sz="2400" b="1" dirty="0"/>
              <a:t>III</a:t>
            </a:r>
            <a:r>
              <a:rPr lang="ru-RU" sz="2400" b="1" dirty="0"/>
              <a:t> завершилось объединение земель вокруг Москвы и продолжилось строительство единого Русского централизованного государства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 smtClean="0"/>
              <a:t>3. Василию </a:t>
            </a:r>
            <a:r>
              <a:rPr lang="ru-RU" sz="2400" dirty="0"/>
              <a:t>также пришлось вести тяжелые войны на западе и Востоке, во время которых упрочилось международное положение страны как независимого и влиятельного государства Восточной Европы</a:t>
            </a:r>
          </a:p>
        </p:txBody>
      </p:sp>
    </p:spTree>
    <p:extLst>
      <p:ext uri="{BB962C8B-B14F-4D97-AF65-F5344CB8AC3E}">
        <p14:creationId xmlns:p14="http://schemas.microsoft.com/office/powerpoint/2010/main" val="1331053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63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Домашнее задание: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568952" cy="4680520"/>
          </a:xfrm>
          <a:prstGeom prst="rect">
            <a:avLst/>
          </a:prstGeom>
          <a:solidFill>
            <a:srgbClr val="479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1-2,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письменно стр. 14;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термины: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венчание на великое княжение;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челобитная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68231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3473061"/>
            <a:ext cx="8864253" cy="338493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Государь и Великий князь всея </a:t>
            </a:r>
            <a:r>
              <a:rPr lang="ru-RU" sz="2800" b="1" dirty="0" smtClean="0">
                <a:latin typeface="+mn-lt"/>
              </a:rPr>
              <a:t>Руси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>27.10.1505 </a:t>
            </a:r>
            <a:r>
              <a:rPr lang="ru-RU" sz="2800" b="1" dirty="0">
                <a:latin typeface="+mn-lt"/>
              </a:rPr>
              <a:t>года — </a:t>
            </a:r>
            <a:r>
              <a:rPr lang="ru-RU" sz="2800" b="1" dirty="0" smtClean="0">
                <a:latin typeface="+mn-lt"/>
              </a:rPr>
              <a:t>3.12.1533 </a:t>
            </a:r>
            <a:r>
              <a:rPr lang="ru-RU" sz="2800" b="1" dirty="0">
                <a:latin typeface="+mn-lt"/>
              </a:rPr>
              <a:t>года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00B050"/>
                </a:solidFill>
                <a:latin typeface="+mn-lt"/>
              </a:rPr>
              <a:t>Предшественник:</a:t>
            </a:r>
            <a:r>
              <a:rPr lang="ru-RU" sz="2800" b="1" dirty="0">
                <a:latin typeface="+mn-lt"/>
              </a:rPr>
              <a:t> 	Иван III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Преемник: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Иван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IV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Грозный</a:t>
            </a:r>
            <a:r>
              <a:rPr lang="ru-RU" sz="2800" b="1" dirty="0" smtClean="0">
                <a:latin typeface="+mn-lt"/>
              </a:rPr>
              <a:t>.</a:t>
            </a:r>
            <a:endParaRPr lang="ru-RU" sz="2800" b="1" dirty="0">
              <a:latin typeface="+mn-lt"/>
            </a:endParaRPr>
          </a:p>
        </p:txBody>
      </p:sp>
      <p:pic>
        <p:nvPicPr>
          <p:cNvPr id="1026" name="Picture 2" descr="C:\Users\User\Desktop\Для создания презинтаций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69"/>
            <a:ext cx="2808312" cy="33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69"/>
            <a:ext cx="2671564" cy="331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4668"/>
            <a:ext cx="2952329" cy="338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7979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План Урока: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1.Отец и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сын.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2. Завершение объединения русских земель вокруг Москвы.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3. Отношение с Крымом и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Казанью.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4. Скандальный </a:t>
            </a:r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развод.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 Отмирание удельной системы.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№1.  Завершить схему </a:t>
            </a:r>
            <a:r>
              <a:rPr lang="ru-RU" sz="2700" b="1" dirty="0" smtClean="0"/>
              <a:t>(пользоваться учебником стр. 7-8)</a:t>
            </a:r>
            <a:endParaRPr lang="ru-RU" sz="27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124744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(1462-1505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гг.)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99037" y="2060848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76381" y="2060848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51520" y="2734073"/>
            <a:ext cx="31683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внук </a:t>
            </a:r>
          </a:p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___________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91775" y="2749562"/>
            <a:ext cx="3161750" cy="1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Сын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619672" y="37873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752020" y="3814193"/>
            <a:ext cx="108012" cy="29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Скругленный прямоугольник 3072"/>
          <p:cNvSpPr/>
          <p:nvPr/>
        </p:nvSpPr>
        <p:spPr>
          <a:xfrm>
            <a:off x="251520" y="4244577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венчание на великое княжение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_______________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78" name="Прямая со стрелкой 3077"/>
          <p:cNvCxnSpPr/>
          <p:nvPr/>
        </p:nvCxnSpPr>
        <p:spPr>
          <a:xfrm>
            <a:off x="1619673" y="5252689"/>
            <a:ext cx="0" cy="336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Прямоугольник 3083"/>
          <p:cNvSpPr/>
          <p:nvPr/>
        </p:nvSpPr>
        <p:spPr>
          <a:xfrm>
            <a:off x="251520" y="5661248"/>
            <a:ext cx="33123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1502г. - _________</a:t>
            </a:r>
          </a:p>
          <a:p>
            <a:pPr algn="ctr"/>
            <a:r>
              <a:rPr lang="ru-RU" dirty="0" smtClean="0"/>
              <a:t>________________</a:t>
            </a:r>
            <a:endParaRPr lang="ru-RU" dirty="0"/>
          </a:p>
        </p:txBody>
      </p:sp>
      <p:sp>
        <p:nvSpPr>
          <p:cNvPr id="3088" name="Прямоугольник 3087"/>
          <p:cNvSpPr/>
          <p:nvPr/>
        </p:nvSpPr>
        <p:spPr>
          <a:xfrm>
            <a:off x="3851920" y="4195936"/>
            <a:ext cx="2016224" cy="817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арест </a:t>
            </a:r>
            <a:r>
              <a:rPr lang="ru-RU" dirty="0"/>
              <a:t>В</a:t>
            </a:r>
            <a:r>
              <a:rPr lang="ru-RU" dirty="0" smtClean="0"/>
              <a:t>асилия</a:t>
            </a:r>
            <a:endParaRPr lang="ru-RU" dirty="0"/>
          </a:p>
        </p:txBody>
      </p:sp>
      <p:cxnSp>
        <p:nvCxnSpPr>
          <p:cNvPr id="3090" name="Прямая со стрелкой 3089"/>
          <p:cNvCxnSpPr/>
          <p:nvPr/>
        </p:nvCxnSpPr>
        <p:spPr>
          <a:xfrm>
            <a:off x="5580112" y="4604556"/>
            <a:ext cx="70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Скругленный прямоугольник 3092"/>
          <p:cNvSpPr/>
          <p:nvPr/>
        </p:nvSpPr>
        <p:spPr>
          <a:xfrm>
            <a:off x="6372200" y="4108513"/>
            <a:ext cx="2592288" cy="9046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______ год - освобождение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94" name="Стрелка вниз 3093"/>
          <p:cNvSpPr/>
          <p:nvPr/>
        </p:nvSpPr>
        <p:spPr>
          <a:xfrm>
            <a:off x="5887568" y="4766430"/>
            <a:ext cx="484632" cy="65453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5" name="Загнутый угол 3094"/>
          <p:cNvSpPr/>
          <p:nvPr/>
        </p:nvSpPr>
        <p:spPr>
          <a:xfrm>
            <a:off x="3851921" y="5589240"/>
            <a:ext cx="5112568" cy="1130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7983E"/>
                </a:solidFill>
              </a:rPr>
              <a:t>1505 г- смерть __________ </a:t>
            </a:r>
            <a:r>
              <a:rPr lang="en-US" b="1" dirty="0" smtClean="0">
                <a:solidFill>
                  <a:srgbClr val="47983E"/>
                </a:solidFill>
              </a:rPr>
              <a:t>I-</a:t>
            </a:r>
          </a:p>
          <a:p>
            <a:pPr algn="ctr"/>
            <a:r>
              <a:rPr lang="ru-RU" b="1" dirty="0" smtClean="0">
                <a:solidFill>
                  <a:srgbClr val="47983E"/>
                </a:solidFill>
              </a:rPr>
              <a:t>_____________ </a:t>
            </a:r>
            <a:r>
              <a:rPr lang="en-US" b="1" dirty="0" smtClean="0">
                <a:solidFill>
                  <a:srgbClr val="47983E"/>
                </a:solidFill>
              </a:rPr>
              <a:t>- </a:t>
            </a:r>
            <a:r>
              <a:rPr lang="ru-RU" b="1" dirty="0" smtClean="0">
                <a:solidFill>
                  <a:srgbClr val="47983E"/>
                </a:solidFill>
              </a:rPr>
              <a:t>Великий князь </a:t>
            </a:r>
            <a:endParaRPr lang="ru-RU" b="1" dirty="0">
              <a:solidFill>
                <a:srgbClr val="479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0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№1.  Завершить схему </a:t>
            </a:r>
            <a:r>
              <a:rPr lang="ru-RU" sz="2700" b="1" dirty="0" smtClean="0"/>
              <a:t>(пользоваться учебником стр. 7-8)</a:t>
            </a:r>
            <a:endParaRPr lang="ru-RU" sz="27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124744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(1462-1505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гг.)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99037" y="2060848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76381" y="2060848"/>
            <a:ext cx="0" cy="673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98" y="1052927"/>
            <a:ext cx="1572522" cy="185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251520" y="2734073"/>
            <a:ext cx="31683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внук Дмитрий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91775" y="2749562"/>
            <a:ext cx="3161750" cy="1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Сын Василий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619672" y="3787377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752020" y="3814193"/>
            <a:ext cx="108012" cy="29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Скругленный прямоугольник 3072"/>
          <p:cNvSpPr/>
          <p:nvPr/>
        </p:nvSpPr>
        <p:spPr>
          <a:xfrm>
            <a:off x="251520" y="4244577"/>
            <a:ext cx="33843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венчание на великое княжение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февраль1498год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078" name="Прямая со стрелкой 3077"/>
          <p:cNvCxnSpPr/>
          <p:nvPr/>
        </p:nvCxnSpPr>
        <p:spPr>
          <a:xfrm>
            <a:off x="1619673" y="5252689"/>
            <a:ext cx="0" cy="336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Прямоугольник 3083"/>
          <p:cNvSpPr/>
          <p:nvPr/>
        </p:nvSpPr>
        <p:spPr>
          <a:xfrm>
            <a:off x="251520" y="5661248"/>
            <a:ext cx="331236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1502г. - арест Дмитрия</a:t>
            </a:r>
            <a:endParaRPr lang="ru-RU" dirty="0"/>
          </a:p>
        </p:txBody>
      </p:sp>
      <p:sp>
        <p:nvSpPr>
          <p:cNvPr id="3088" name="Прямоугольник 3087"/>
          <p:cNvSpPr/>
          <p:nvPr/>
        </p:nvSpPr>
        <p:spPr>
          <a:xfrm>
            <a:off x="3851920" y="4195936"/>
            <a:ext cx="2016224" cy="817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арест </a:t>
            </a:r>
            <a:r>
              <a:rPr lang="ru-RU" dirty="0"/>
              <a:t>В</a:t>
            </a:r>
            <a:r>
              <a:rPr lang="ru-RU" dirty="0" smtClean="0"/>
              <a:t>асилия</a:t>
            </a:r>
            <a:endParaRPr lang="ru-RU" dirty="0"/>
          </a:p>
        </p:txBody>
      </p:sp>
      <p:cxnSp>
        <p:nvCxnSpPr>
          <p:cNvPr id="3090" name="Прямая со стрелкой 3089"/>
          <p:cNvCxnSpPr/>
          <p:nvPr/>
        </p:nvCxnSpPr>
        <p:spPr>
          <a:xfrm>
            <a:off x="5580112" y="4604556"/>
            <a:ext cx="70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Скругленный прямоугольник 3092"/>
          <p:cNvSpPr/>
          <p:nvPr/>
        </p:nvSpPr>
        <p:spPr>
          <a:xfrm>
            <a:off x="6372200" y="4108513"/>
            <a:ext cx="2592288" cy="9046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1499год - освобождение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94" name="Стрелка вниз 3093"/>
          <p:cNvSpPr/>
          <p:nvPr/>
        </p:nvSpPr>
        <p:spPr>
          <a:xfrm>
            <a:off x="5887568" y="4766430"/>
            <a:ext cx="484632" cy="65453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5" name="Загнутый угол 3094"/>
          <p:cNvSpPr/>
          <p:nvPr/>
        </p:nvSpPr>
        <p:spPr>
          <a:xfrm>
            <a:off x="3851921" y="5589240"/>
            <a:ext cx="5112568" cy="1130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1505год</a:t>
            </a:r>
            <a:r>
              <a:rPr lang="ru-RU" b="1" dirty="0" smtClean="0">
                <a:solidFill>
                  <a:srgbClr val="47983E"/>
                </a:solidFill>
              </a:rPr>
              <a:t>- смерть Ивана</a:t>
            </a:r>
            <a:r>
              <a:rPr lang="en-US" b="1" dirty="0" smtClean="0">
                <a:solidFill>
                  <a:srgbClr val="47983E"/>
                </a:solidFill>
              </a:rPr>
              <a:t> III-</a:t>
            </a:r>
          </a:p>
          <a:p>
            <a:pPr algn="ctr"/>
            <a:r>
              <a:rPr lang="ru-RU" b="1" dirty="0" smtClean="0">
                <a:solidFill>
                  <a:srgbClr val="47983E"/>
                </a:solidFill>
              </a:rPr>
              <a:t>Василий </a:t>
            </a:r>
            <a:r>
              <a:rPr lang="en-US" b="1" dirty="0" smtClean="0">
                <a:solidFill>
                  <a:srgbClr val="47983E"/>
                </a:solidFill>
              </a:rPr>
              <a:t>III- </a:t>
            </a:r>
            <a:r>
              <a:rPr lang="ru-RU" b="1" dirty="0" smtClean="0">
                <a:solidFill>
                  <a:srgbClr val="47983E"/>
                </a:solidFill>
              </a:rPr>
              <a:t>Великий князь </a:t>
            </a:r>
            <a:endParaRPr lang="ru-RU" b="1" dirty="0">
              <a:solidFill>
                <a:srgbClr val="479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66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08504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№2. Заполнить таблицу </a:t>
            </a:r>
            <a:r>
              <a:rPr lang="ru-RU" sz="2700" b="1" dirty="0" smtClean="0"/>
              <a:t>(пользоваться учебником стр. 8-9, 10-11) </a:t>
            </a:r>
            <a:endParaRPr lang="ru-RU" sz="27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13049"/>
              </p:ext>
            </p:extLst>
          </p:nvPr>
        </p:nvGraphicFramePr>
        <p:xfrm>
          <a:off x="395536" y="1268760"/>
          <a:ext cx="8208912" cy="1615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Князь _________________________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 (1505-1533гг.)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anose="020B0A04020102020204" pitchFamily="34" charset="0"/>
                        </a:rPr>
                        <a:t>основные направления деятельности 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33595"/>
              </p:ext>
            </p:extLst>
          </p:nvPr>
        </p:nvGraphicFramePr>
        <p:xfrm>
          <a:off x="179511" y="2924945"/>
          <a:ext cx="8544273" cy="393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091"/>
                <a:gridCol w="2848091"/>
                <a:gridCol w="2848091"/>
              </a:tblGrid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Завершение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объединения русских земель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Война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 Литвой (1512-15____гг.)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Противоборство с Крымским и Казанским ханством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610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1510г. – _________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15___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______год</a:t>
                      </a:r>
                      <a:r>
                        <a:rPr lang="ru-RU" sz="2000" baseline="0" dirty="0" smtClean="0"/>
                        <a:t> - </a:t>
                      </a:r>
                      <a:r>
                        <a:rPr lang="ru-RU" sz="2000" dirty="0" smtClean="0"/>
                        <a:t> набег крымских татар на _______</a:t>
                      </a:r>
                      <a:endParaRPr lang="ru-RU" sz="2000" dirty="0"/>
                    </a:p>
                  </a:txBody>
                  <a:tcPr/>
                </a:tc>
              </a:tr>
              <a:tr h="7087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________ –Смоленск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победа русских войск под ___________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2522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_________год.- </a:t>
                      </a:r>
                    </a:p>
                    <a:p>
                      <a:pPr algn="ctr"/>
                      <a:r>
                        <a:rPr lang="ru-RU" sz="2000" dirty="0" smtClean="0"/>
                        <a:t>город __________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поражение русских войск под ___________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194421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62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08504" cy="5402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№2. </a:t>
            </a:r>
            <a:endParaRPr lang="ru-RU" sz="27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3950"/>
              </p:ext>
            </p:extLst>
          </p:nvPr>
        </p:nvGraphicFramePr>
        <p:xfrm>
          <a:off x="395536" y="764704"/>
          <a:ext cx="8208912" cy="159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8072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Князь Василий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III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 Иванович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 (1505-1533гг.)</a:t>
                      </a:r>
                      <a:endParaRPr lang="ru-RU" sz="24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76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Black" panose="020B0A04020102020204" pitchFamily="34" charset="0"/>
                        </a:rPr>
                        <a:t>основные направления деятельности 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59039"/>
              </p:ext>
            </p:extLst>
          </p:nvPr>
        </p:nvGraphicFramePr>
        <p:xfrm>
          <a:off x="0" y="2177479"/>
          <a:ext cx="914400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2819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Завершение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объединения русских земель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Война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 Литвой (1512-1522гг.)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Противоборство с Крымским и Казанским ханством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82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1510г. – Псков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1514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1521год -  набег крымских татар на Москву</a:t>
                      </a:r>
                      <a:endParaRPr lang="ru-RU" sz="2000" dirty="0"/>
                    </a:p>
                  </a:txBody>
                  <a:tcPr/>
                </a:tc>
              </a:tr>
              <a:tr h="8984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1514г. –Смоленск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победа русских войск под Смоленском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2819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1521г.- Рязань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поражение русских войск под Оршей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74" y="4653136"/>
            <a:ext cx="1731963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2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152400"/>
            <a:ext cx="9108504" cy="6123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П.4 Скандальный развод (стр.12)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8640960" cy="528945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У Василия </a:t>
            </a:r>
            <a:r>
              <a:rPr lang="en-US" sz="2400" dirty="0"/>
              <a:t>III </a:t>
            </a:r>
            <a:r>
              <a:rPr lang="ru-RU" sz="2400" dirty="0"/>
              <a:t>долгое время не было наследников. Это грозило губительными последствиями – междоусобной борьбой братьев великого князя за престол. Бояре настаивали на разводе князя. </a:t>
            </a:r>
          </a:p>
          <a:p>
            <a:pPr algn="ctr"/>
            <a:r>
              <a:rPr lang="ru-RU" sz="2400" dirty="0" err="1"/>
              <a:t>Соломония</a:t>
            </a:r>
            <a:r>
              <a:rPr lang="ru-RU" sz="2400" dirty="0"/>
              <a:t> была обвинена в колдовстве и подстрижена в монахини.</a:t>
            </a:r>
          </a:p>
          <a:p>
            <a:pPr algn="ctr"/>
            <a:r>
              <a:rPr lang="ru-RU" sz="2400" dirty="0"/>
              <a:t>В январе 1526 г. Состоялось венчание Василия </a:t>
            </a:r>
            <a:r>
              <a:rPr lang="en-US" sz="2400" dirty="0"/>
              <a:t>III </a:t>
            </a:r>
            <a:r>
              <a:rPr lang="ru-RU" sz="2400" dirty="0"/>
              <a:t>и Елены Глинской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1696"/>
            <a:ext cx="4320480" cy="25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3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Елена Глинская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1530 г. Елена родила первенца Ивана, позже появился младший брат наследника Юрий.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508104" cy="40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7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304</TotalTime>
  <Words>537</Words>
  <Application>Microsoft Office PowerPoint</Application>
  <PresentationFormat>Экран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ВАСИЛИЙ III  И его время</vt:lpstr>
      <vt:lpstr>Государь и Великий князь всея Руси 27.10.1505 года — 3.12.1533 года Предшественник:  Иван III Преемник: Иван IV Грозный.</vt:lpstr>
      <vt:lpstr>План Урока:</vt:lpstr>
      <vt:lpstr>Задание №1.  Завершить схему (пользоваться учебником стр. 7-8)</vt:lpstr>
      <vt:lpstr>Задание №1.  Завершить схему (пользоваться учебником стр. 7-8)</vt:lpstr>
      <vt:lpstr>Задание №2. Заполнить таблицу (пользоваться учебником стр. 8-9, 10-11) </vt:lpstr>
      <vt:lpstr>Задание №2. </vt:lpstr>
      <vt:lpstr>П.4 Скандальный развод (стр.12)</vt:lpstr>
      <vt:lpstr>Елена Глинская</vt:lpstr>
      <vt:lpstr>Отмена удельной системы.</vt:lpstr>
      <vt:lpstr>Выводы урока: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III и его время.</dc:title>
  <dc:creator>Stalin</dc:creator>
  <cp:lastModifiedBy>Leon</cp:lastModifiedBy>
  <cp:revision>43</cp:revision>
  <dcterms:created xsi:type="dcterms:W3CDTF">2016-01-11T10:12:26Z</dcterms:created>
  <dcterms:modified xsi:type="dcterms:W3CDTF">2018-09-09T18:39:36Z</dcterms:modified>
</cp:coreProperties>
</file>