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4"/>
  </p:notesMasterIdLst>
  <p:sldIdLst>
    <p:sldId id="256" r:id="rId2"/>
    <p:sldId id="258" r:id="rId3"/>
    <p:sldId id="262" r:id="rId4"/>
    <p:sldId id="257" r:id="rId5"/>
    <p:sldId id="276" r:id="rId6"/>
    <p:sldId id="277" r:id="rId7"/>
    <p:sldId id="278" r:id="rId8"/>
    <p:sldId id="283" r:id="rId9"/>
    <p:sldId id="263" r:id="rId10"/>
    <p:sldId id="272" r:id="rId11"/>
    <p:sldId id="273" r:id="rId12"/>
    <p:sldId id="274" r:id="rId13"/>
    <p:sldId id="275" r:id="rId14"/>
    <p:sldId id="259" r:id="rId15"/>
    <p:sldId id="260" r:id="rId16"/>
    <p:sldId id="279" r:id="rId17"/>
    <p:sldId id="281" r:id="rId18"/>
    <p:sldId id="261" r:id="rId19"/>
    <p:sldId id="270" r:id="rId20"/>
    <p:sldId id="267" r:id="rId21"/>
    <p:sldId id="285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709" autoAdjust="0"/>
  </p:normalViewPr>
  <p:slideViewPr>
    <p:cSldViewPr>
      <p:cViewPr varScale="1">
        <p:scale>
          <a:sx n="71" d="100"/>
          <a:sy n="71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827CA-3131-4D93-B9C2-1F32854564F2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6DA66-FC5C-40F3-8477-880E3765B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3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4CFD-0E42-47EE-9C71-4EFDE74C0E87}" type="datetime1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DEB3-FABD-47F5-A0C2-167C088B5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2F2C8-325D-47B7-8606-7A54E9421D76}" type="datetime1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3E1A9-28EA-4715-ABA4-425E14D9F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4FD5-886A-4CC3-9B02-2A348221C0EA}" type="datetime1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8C85C-C4C6-4DF3-B406-055A0275D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D4971-076C-4565-BCAF-9A8D83A9604E}" type="datetime1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CFA4-FF2A-4C80-BBC6-B5CF04293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1C6CB-4C57-411D-9206-ED71C77CB06D}" type="datetime1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31EB6-107B-43B8-869D-D46852C1D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65452-A8C3-476D-ADAF-CFDB7BFFD694}" type="datetime1">
              <a:rPr lang="ru-RU" smtClean="0"/>
              <a:t>18.11.2018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1662-D82F-408B-9916-EE317FEC8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5A15B-61B9-4D9E-A6FB-7985EAB4EFCE}" type="datetime1">
              <a:rPr lang="ru-RU" smtClean="0"/>
              <a:t>18.11.2018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43E1-BD78-4F90-B8CE-4E173B2FB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7E79-0325-4440-9615-D3A402B69445}" type="datetime1">
              <a:rPr lang="ru-RU" smtClean="0"/>
              <a:t>18.11.2018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AAFDA-BAF1-404E-B04F-AE30602E4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75D3-8171-401E-97F0-6E4BE7F7753F}" type="datetime1">
              <a:rPr lang="ru-RU" smtClean="0"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366B-F994-480C-8432-8B405764D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E2A5-CDDB-4FAB-B3D5-7953A2DEE3FC}" type="datetime1">
              <a:rPr lang="ru-RU" smtClean="0"/>
              <a:t>18.11.2018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0A887-EDE8-41E4-8E37-A5367674E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D2F4-2230-4A07-AC9C-861393EF46C6}" type="datetime1">
              <a:rPr lang="ru-RU" smtClean="0"/>
              <a:t>18.11.2018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F37-D984-4AA2-98DD-4EFC02AFF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EABABC-D156-4AA0-9B8D-78906E2AAF6E}" type="datetime1">
              <a:rPr lang="ru-RU" smtClean="0"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FA6C18-2F0B-415B-96D2-2DF629B07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8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latin typeface="+mn-lt"/>
              </a:rPr>
              <a:t>Американцы и русские глазами друг друга</a:t>
            </a:r>
            <a:endParaRPr lang="ru-RU" i="1" dirty="0">
              <a:latin typeface="+mn-lt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313" y="3786188"/>
            <a:ext cx="6000750" cy="1298575"/>
          </a:xfrm>
        </p:spPr>
        <p:txBody>
          <a:bodyPr/>
          <a:lstStyle/>
          <a:p>
            <a:pPr eaLnBrk="1" hangingPunct="1"/>
            <a:r>
              <a:rPr lang="ru-RU" i="1" smtClean="0">
                <a:latin typeface="Arial" charset="0"/>
              </a:rPr>
              <a:t>Презентация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2) У американцев слабое школьное образование</a:t>
            </a:r>
            <a:endParaRPr lang="ru-RU" dirty="0"/>
          </a:p>
        </p:txBody>
      </p:sp>
      <p:pic>
        <p:nvPicPr>
          <p:cNvPr id="22530" name="Рисунок 2" descr="article-1158957-001EC1C900000258-95_468x4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643063"/>
            <a:ext cx="5222875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3)Американцы считают себя хозяевами планеты</a:t>
            </a:r>
            <a:endParaRPr lang="ru-RU" dirty="0"/>
          </a:p>
        </p:txBody>
      </p:sp>
      <p:pic>
        <p:nvPicPr>
          <p:cNvPr id="23554" name="Рисунок 3" descr="image-6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357438"/>
            <a:ext cx="75723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4) У американцев нет своей кухни</a:t>
            </a:r>
            <a:endParaRPr lang="ru-RU" dirty="0"/>
          </a:p>
        </p:txBody>
      </p:sp>
      <p:pic>
        <p:nvPicPr>
          <p:cNvPr id="24578" name="Рисунок 3" descr="fastfood_teenobesity-300x3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643063"/>
            <a:ext cx="4714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5) Американцы-патриоты</a:t>
            </a:r>
            <a:endParaRPr lang="ru-RU" dirty="0"/>
          </a:p>
        </p:txBody>
      </p:sp>
      <p:pic>
        <p:nvPicPr>
          <p:cNvPr id="25602" name="Рисунок 2" descr="во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598613"/>
            <a:ext cx="68834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</a:rPr>
              <a:t>Какие у вас возникают ассоциации при слове «Америка»?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26626" name="Диаграмма 2"/>
          <p:cNvGraphicFramePr>
            <a:graphicFrameLocks/>
          </p:cNvGraphicFramePr>
          <p:nvPr/>
        </p:nvGraphicFramePr>
        <p:xfrm>
          <a:off x="0" y="1571625"/>
          <a:ext cx="914400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r:id="rId3" imgW="9144793" imgH="5285690" progId="Excel.Chart.8">
                  <p:embed/>
                </p:oleObj>
              </mc:Choice>
              <mc:Fallback>
                <p:oleObj r:id="rId3" imgW="9144793" imgH="5285690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71625"/>
                        <a:ext cx="9144000" cy="528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Рисунок 3" descr="448460_90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429000"/>
            <a:ext cx="14478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4" descr="vred-fast-fud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5100" y="785813"/>
            <a:ext cx="26289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5" descr="1319149937_s640x480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14438"/>
            <a:ext cx="2286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6" descr="ceacecdb4561f3109681a84303c5f3bd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5524500"/>
            <a:ext cx="207168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Какие у вас возникают ассоциации при слове «Россия»?</a:t>
            </a:r>
            <a:endParaRPr lang="ru-RU" dirty="0"/>
          </a:p>
        </p:txBody>
      </p:sp>
      <p:graphicFrame>
        <p:nvGraphicFramePr>
          <p:cNvPr id="27650" name="Диаграмма 2"/>
          <p:cNvGraphicFramePr>
            <a:graphicFrameLocks/>
          </p:cNvGraphicFramePr>
          <p:nvPr/>
        </p:nvGraphicFramePr>
        <p:xfrm>
          <a:off x="1500188" y="1911350"/>
          <a:ext cx="61341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r:id="rId3" imgW="6133108" imgH="4084674" progId="Excel.Chart.8">
                  <p:embed/>
                </p:oleObj>
              </mc:Choice>
              <mc:Fallback>
                <p:oleObj r:id="rId3" imgW="6133108" imgH="4084674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911350"/>
                        <a:ext cx="6134100" cy="408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Рисунок 3" descr="01untitled(3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86313"/>
            <a:ext cx="17859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4" descr="red-square_thumb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142875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5" descr="HcJT87VPXDs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500188"/>
            <a:ext cx="1981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6" descr="74804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13" y="3500438"/>
            <a:ext cx="1500187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68" cy="107157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Основные различия между русскими и американцами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500188"/>
          <a:ext cx="8786812" cy="39497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8538"/>
                <a:gridCol w="4568336"/>
              </a:tblGrid>
              <a:tr h="5351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Россия   </a:t>
                      </a:r>
                      <a:r>
                        <a:rPr lang="ru-RU" sz="2800" b="1" dirty="0" smtClean="0"/>
                        <a:t>       </a:t>
                      </a:r>
                      <a:r>
                        <a:rPr lang="ru-RU" sz="2000" b="1" dirty="0" smtClean="0"/>
                        <a:t>                                                               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США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7829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Коллективисты 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 Индивидуалисты</a:t>
                      </a:r>
                      <a:endParaRPr lang="ru-RU" sz="2000" b="1" i="1" dirty="0"/>
                    </a:p>
                  </a:txBody>
                  <a:tcPr/>
                </a:tc>
              </a:tr>
              <a:tr h="1216665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Русские предпочитают                                           </a:t>
                      </a:r>
                    </a:p>
                    <a:p>
                      <a:r>
                        <a:rPr lang="ru-RU" sz="2000" b="1" i="1" dirty="0" smtClean="0"/>
                        <a:t>принимать коллективные решения и </a:t>
                      </a:r>
                      <a:r>
                        <a:rPr lang="ru-RU" sz="2000" b="1" i="1" dirty="0" err="1" smtClean="0"/>
                        <a:t>орентируются</a:t>
                      </a:r>
                      <a:r>
                        <a:rPr lang="ru-RU" sz="2000" b="1" i="1" dirty="0" smtClean="0"/>
                        <a:t> на группу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В американской культуре человек сам решает свои проблемы и отстаивает собственное  </a:t>
                      </a:r>
                    </a:p>
                    <a:p>
                      <a:r>
                        <a:rPr lang="ru-RU" sz="2000" b="1" i="1" dirty="0" smtClean="0"/>
                        <a:t>мнение</a:t>
                      </a:r>
                      <a:endParaRPr lang="ru-RU" sz="2000" b="1" i="1" dirty="0"/>
                    </a:p>
                  </a:txBody>
                  <a:tcPr/>
                </a:tc>
              </a:tr>
              <a:tr h="933720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Смешанные европейские</a:t>
                      </a:r>
                    </a:p>
                    <a:p>
                      <a:r>
                        <a:rPr lang="ru-RU" sz="2000" b="1" i="1" dirty="0" smtClean="0"/>
                        <a:t>и азиатские корни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Западноевропейские культурные корни</a:t>
                      </a:r>
                      <a:endParaRPr lang="ru-RU" sz="2000" dirty="0"/>
                    </a:p>
                  </a:txBody>
                  <a:tcPr/>
                </a:tc>
              </a:tr>
              <a:tr h="650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/>
                        <a:t>Проявляют осторожность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Любят рисковать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214313"/>
          <a:ext cx="8643937" cy="6340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6205"/>
                <a:gridCol w="4527793"/>
              </a:tblGrid>
              <a:tr h="392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/>
                        <a:t>Склонность к пессимизму и фатализму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Оптимистический взгляд на жизнь</a:t>
                      </a:r>
                      <a:endParaRPr lang="ru-RU" sz="2000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/>
                        <a:t>Эмоциональны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Прагматичны</a:t>
                      </a:r>
                      <a:endParaRPr lang="ru-RU" sz="2000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Общественная собственность может становиться частной, и наоборот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Четкое разделение между общественной и</a:t>
                      </a:r>
                      <a:r>
                        <a:rPr lang="ru-RU" sz="2000" b="1" i="1" baseline="0" dirty="0" smtClean="0"/>
                        <a:t> </a:t>
                      </a:r>
                      <a:r>
                        <a:rPr lang="ru-RU" sz="2000" b="1" i="1" dirty="0" smtClean="0"/>
                        <a:t>частной собственностью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Искренняя и глубокая дружба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Приятельские отношения редко переходят в</a:t>
                      </a:r>
                      <a:r>
                        <a:rPr lang="ru-RU" sz="2000" b="1" i="1" baseline="0" dirty="0" smtClean="0"/>
                        <a:t> </a:t>
                      </a:r>
                      <a:r>
                        <a:rPr lang="ru-RU" sz="2000" b="1" i="1" dirty="0" smtClean="0"/>
                        <a:t>дружбу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Темп жизни русских более медленный,                </a:t>
                      </a:r>
                    </a:p>
                    <a:p>
                      <a:r>
                        <a:rPr lang="ru-RU" sz="2000" b="1" i="1" dirty="0" smtClean="0"/>
                        <a:t>чем у американцев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Для американцев время – деньги. Они высоко                                                                                        ценят и бережно относятся ко времени</a:t>
                      </a:r>
                      <a:endParaRPr lang="ru-RU" sz="2000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Отношения в коллективе ценятся выше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/>
                        <a:t>Карьера для американцев важней отношений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effectLst/>
                <a:latin typeface="+mn-lt"/>
              </a:rPr>
              <a:t>Хотели бы вы жить…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30722" name="Диаграмма 2"/>
          <p:cNvGraphicFramePr>
            <a:graphicFrameLocks/>
          </p:cNvGraphicFramePr>
          <p:nvPr/>
        </p:nvGraphicFramePr>
        <p:xfrm>
          <a:off x="1285875" y="1643063"/>
          <a:ext cx="6572250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Диаграмма" r:id="rId3" imgW="6572058" imgH="4712616" progId="Excel.Chart.8">
                  <p:embed/>
                </p:oleObj>
              </mc:Choice>
              <mc:Fallback>
                <p:oleObj name="Диаграмма" r:id="rId3" imgW="6572058" imgH="4712616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1643063"/>
                        <a:ext cx="6572250" cy="471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14287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+mn-lt"/>
              </a:rPr>
              <a:t>Назовите известных людей из Америки</a:t>
            </a:r>
            <a:r>
              <a:rPr lang="en-US" sz="3600" dirty="0" smtClean="0">
                <a:latin typeface="+mn-lt"/>
              </a:rPr>
              <a:t>/</a:t>
            </a:r>
            <a:r>
              <a:rPr lang="ru-RU" sz="3600" dirty="0" smtClean="0">
                <a:latin typeface="+mn-lt"/>
              </a:rPr>
              <a:t>России</a:t>
            </a:r>
            <a:endParaRPr lang="ru-RU" sz="3600" dirty="0">
              <a:latin typeface="+mn-lt"/>
            </a:endParaRPr>
          </a:p>
        </p:txBody>
      </p:sp>
      <p:sp>
        <p:nvSpPr>
          <p:cNvPr id="31746" name="Текст 2"/>
          <p:cNvSpPr>
            <a:spLocks noGrp="1"/>
          </p:cNvSpPr>
          <p:nvPr>
            <p:ph type="body" idx="1"/>
          </p:nvPr>
        </p:nvSpPr>
        <p:spPr>
          <a:xfrm>
            <a:off x="142875" y="2071688"/>
            <a:ext cx="8543925" cy="1946275"/>
          </a:xfrm>
        </p:spPr>
        <p:txBody>
          <a:bodyPr/>
          <a:lstStyle/>
          <a:p>
            <a:pPr marL="73025" eaLnBrk="1" hangingPunct="1"/>
            <a:r>
              <a:rPr lang="ru-RU" sz="2800" b="1" i="1" smtClean="0">
                <a:solidFill>
                  <a:srgbClr val="FF0000"/>
                </a:solidFill>
              </a:rPr>
              <a:t>Для американцев</a:t>
            </a:r>
            <a:r>
              <a:rPr lang="ru-RU" sz="2800" b="1" i="1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800" b="1" i="1" smtClean="0">
                <a:solidFill>
                  <a:srgbClr val="FF0000"/>
                </a:solidFill>
              </a:rPr>
              <a:t>- </a:t>
            </a:r>
            <a:r>
              <a:rPr lang="ru-RU" sz="2800" i="1" smtClean="0"/>
              <a:t>Достоевский, Толстой, Сталин, Путин, Ленин.</a:t>
            </a:r>
          </a:p>
          <a:p>
            <a:pPr marL="73025" eaLnBrk="1" hangingPunct="1"/>
            <a:endParaRPr lang="ru-RU" sz="2800" i="1" smtClean="0"/>
          </a:p>
          <a:p>
            <a:pPr marL="73025" eaLnBrk="1" hangingPunct="1"/>
            <a:r>
              <a:rPr lang="ru-RU" sz="2800" b="1" i="1" smtClean="0">
                <a:solidFill>
                  <a:srgbClr val="FF0000"/>
                </a:solidFill>
              </a:rPr>
              <a:t>Для русских</a:t>
            </a:r>
            <a:r>
              <a:rPr lang="ru-RU" sz="2800" b="1" i="1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800" b="1" i="1" smtClean="0">
                <a:solidFill>
                  <a:srgbClr val="FF0000"/>
                </a:solidFill>
              </a:rPr>
              <a:t>-  </a:t>
            </a:r>
            <a:r>
              <a:rPr lang="ru-RU" sz="2800" i="1" smtClean="0"/>
              <a:t>Барак Обама, Стивен Кинг, Бред Питт, Чарли Чаплин, Джулия Робертс.</a:t>
            </a:r>
            <a:endParaRPr lang="ru-RU" sz="2800" b="1" i="1" smtClean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14290"/>
            <a:ext cx="5286412" cy="20002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Цель проекта:</a:t>
            </a:r>
            <a:r>
              <a:rPr lang="ru-RU" sz="2800" i="1" dirty="0" smtClean="0">
                <a:latin typeface="+mn-lt"/>
              </a:rPr>
              <a:t/>
            </a:r>
            <a:br>
              <a:rPr lang="ru-RU" sz="2800" i="1" dirty="0" smtClean="0">
                <a:latin typeface="+mn-lt"/>
              </a:rPr>
            </a:b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 изучение представлений русских и американцев друг о друге. </a:t>
            </a:r>
            <a:endParaRPr lang="ru-RU" sz="2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38" name="Текст 2"/>
          <p:cNvSpPr>
            <a:spLocks noGrp="1"/>
          </p:cNvSpPr>
          <p:nvPr>
            <p:ph type="body" idx="1"/>
          </p:nvPr>
        </p:nvSpPr>
        <p:spPr>
          <a:xfrm>
            <a:off x="285750" y="2857500"/>
            <a:ext cx="7358063" cy="3286125"/>
          </a:xfrm>
        </p:spPr>
        <p:txBody>
          <a:bodyPr/>
          <a:lstStyle/>
          <a:p>
            <a:pPr marL="73025" eaLnBrk="1" hangingPunct="1"/>
            <a:r>
              <a:rPr lang="ru-RU" sz="2400" b="1" i="1" smtClean="0">
                <a:solidFill>
                  <a:srgbClr val="FF0000"/>
                </a:solidFill>
              </a:rPr>
              <a:t>Основополагающий вопрос:</a:t>
            </a:r>
          </a:p>
          <a:p>
            <a:pPr marL="73025" eaLnBrk="1" hangingPunct="1"/>
            <a:r>
              <a:rPr lang="ru-RU" sz="2400" i="1" smtClean="0"/>
              <a:t>Какими видят друг друга русские и американцы?</a:t>
            </a:r>
            <a:br>
              <a:rPr lang="ru-RU" sz="2400" i="1" smtClean="0"/>
            </a:br>
            <a:r>
              <a:rPr lang="ru-RU" sz="2400" i="1" smtClean="0"/>
              <a:t/>
            </a:r>
            <a:br>
              <a:rPr lang="ru-RU" sz="2400" i="1" smtClean="0"/>
            </a:br>
            <a:r>
              <a:rPr lang="ru-RU" sz="2400" b="1" i="1" smtClean="0">
                <a:solidFill>
                  <a:srgbClr val="FF0000"/>
                </a:solidFill>
              </a:rPr>
              <a:t>Проблемные вопросы:</a:t>
            </a:r>
            <a:r>
              <a:rPr lang="ru-RU" sz="2400" i="1" smtClean="0"/>
              <a:t/>
            </a:r>
            <a:br>
              <a:rPr lang="ru-RU" sz="2400" i="1" smtClean="0"/>
            </a:br>
            <a:r>
              <a:rPr lang="ru-RU" sz="2400" i="1" smtClean="0"/>
              <a:t>Какие есть стереотипы у русских и американцев?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68288"/>
            <a:ext cx="8809038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908175" y="8826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7"/>
          <p:cNvSpPr txBox="1">
            <a:spLocks noChangeArrowheads="1"/>
          </p:cNvSpPr>
          <p:nvPr/>
        </p:nvSpPr>
        <p:spPr bwMode="auto">
          <a:xfrm>
            <a:off x="1979613" y="1125538"/>
            <a:ext cx="583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43399691_zz_THANK_YOU_4_SPASIB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642938"/>
            <a:ext cx="8786813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  <a:latin typeface="+mn-lt"/>
              </a:rPr>
              <a:t>Стереотип-</a:t>
            </a:r>
            <a:r>
              <a:rPr lang="ru-RU" sz="3600" b="0" i="1" dirty="0" smtClean="0">
                <a:latin typeface="+mn-lt"/>
              </a:rPr>
              <a:t> это устоявшееся отношение к происходящим событиям, действиям, поступкам и т.д.</a:t>
            </a:r>
            <a:endParaRPr lang="ru-RU" sz="3600" b="0" i="1" dirty="0">
              <a:latin typeface="+mn-lt"/>
            </a:endParaRPr>
          </a:p>
        </p:txBody>
      </p:sp>
      <p:pic>
        <p:nvPicPr>
          <p:cNvPr id="15362" name="Рисунок 2" descr="bVSoq81xj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168650"/>
            <a:ext cx="7940675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7298"/>
            <a:ext cx="9001188" cy="857256"/>
          </a:xfrm>
        </p:spPr>
        <p:txBody>
          <a:bodyPr>
            <a:normAutofit fontScale="90000"/>
          </a:bodyPr>
          <a:lstStyle/>
          <a:p>
            <a:pPr eaLnBrk="1" fontAlgn="t" hangingPunct="1"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</a:rPr>
              <a:t>О русских существуют такие стереотипы как: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1)Русские очень грустные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Рисунок 2" descr="6883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00188"/>
            <a:ext cx="4583113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2) Путин - диктатор</a:t>
            </a:r>
            <a:endParaRPr lang="ru-RU" dirty="0">
              <a:latin typeface="+mn-lt"/>
            </a:endParaRPr>
          </a:p>
        </p:txBody>
      </p:sp>
      <p:pic>
        <p:nvPicPr>
          <p:cNvPr id="17410" name="Рисунок 2" descr="b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00188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3) По улицам </a:t>
            </a:r>
            <a:r>
              <a:rPr lang="ru-RU" dirty="0" err="1" smtClean="0">
                <a:latin typeface="+mn-lt"/>
              </a:rPr>
              <a:t>Росии</a:t>
            </a:r>
            <a:r>
              <a:rPr lang="ru-RU" dirty="0" smtClean="0">
                <a:latin typeface="+mn-lt"/>
              </a:rPr>
              <a:t> гуляют медведи</a:t>
            </a:r>
            <a:endParaRPr lang="ru-RU" dirty="0">
              <a:latin typeface="+mn-lt"/>
            </a:endParaRPr>
          </a:p>
        </p:txBody>
      </p:sp>
      <p:pic>
        <p:nvPicPr>
          <p:cNvPr id="18434" name="Рисунок 3" descr="uzn_13927306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643063"/>
            <a:ext cx="62055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4)Русские много пьют</a:t>
            </a:r>
            <a:endParaRPr lang="ru-RU" dirty="0">
              <a:latin typeface="+mn-lt"/>
            </a:endParaRPr>
          </a:p>
        </p:txBody>
      </p:sp>
      <p:pic>
        <p:nvPicPr>
          <p:cNvPr id="19458" name="Рисунок 3" descr="13715743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500188"/>
            <a:ext cx="7643812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5)В России очень холодно</a:t>
            </a:r>
            <a:endParaRPr lang="ru-RU" dirty="0">
              <a:latin typeface="+mn-lt"/>
            </a:endParaRPr>
          </a:p>
        </p:txBody>
      </p:sp>
      <p:pic>
        <p:nvPicPr>
          <p:cNvPr id="20482" name="Рисунок 2" descr="904e225badd72f08ca76f1562bc_pre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1357313"/>
            <a:ext cx="713581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6643710"/>
          </a:xfrm>
        </p:spPr>
        <p:txBody>
          <a:bodyPr/>
          <a:lstStyle/>
          <a:p>
            <a:pPr eaLnBrk="1" fontAlgn="t" hangingPunct="1"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</a:rPr>
              <a:t>О Американцах существуют такие стереотипы как: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1)Излишний вес у большинства населения. 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21506" name="Рисунок 2" descr="image_thumb2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714500"/>
            <a:ext cx="6389688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2">
      <a:dk1>
        <a:srgbClr val="FF0000"/>
      </a:dk1>
      <a:lt1>
        <a:srgbClr val="FFFFFF"/>
      </a:lt1>
      <a:dk2>
        <a:srgbClr val="00B0F0"/>
      </a:dk2>
      <a:lt2>
        <a:srgbClr val="40AFFF"/>
      </a:lt2>
      <a:accent1>
        <a:srgbClr val="FFFFFF"/>
      </a:accent1>
      <a:accent2>
        <a:srgbClr val="FF0000"/>
      </a:accent2>
      <a:accent3>
        <a:srgbClr val="0070C0"/>
      </a:accent3>
      <a:accent4>
        <a:srgbClr val="5DD3FF"/>
      </a:accent4>
      <a:accent5>
        <a:srgbClr val="FFFFFF"/>
      </a:accent5>
      <a:accent6>
        <a:srgbClr val="00B0F0"/>
      </a:accent6>
      <a:hlink>
        <a:srgbClr val="FF0000"/>
      </a:hlink>
      <a:folHlink>
        <a:srgbClr val="00B0F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474</TotalTime>
  <Words>288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Апекс</vt:lpstr>
      <vt:lpstr>Диаграмма Microsoft Excel</vt:lpstr>
      <vt:lpstr>Диаграмма</vt:lpstr>
      <vt:lpstr>Американцы и русские глазами друг друга</vt:lpstr>
      <vt:lpstr>Цель проекта:  изучение представлений русских и американцев друг о друге. </vt:lpstr>
      <vt:lpstr>Стереотип- это устоявшееся отношение к происходящим событиям, действиям, поступкам и т.д.</vt:lpstr>
      <vt:lpstr>О русских существуют такие стереотипы как: 1)Русские очень грустные    </vt:lpstr>
      <vt:lpstr>2) Путин - диктатор</vt:lpstr>
      <vt:lpstr>3) По улицам Росии гуляют медведи</vt:lpstr>
      <vt:lpstr>4)Русские много пьют</vt:lpstr>
      <vt:lpstr>5)В России очень холодно</vt:lpstr>
      <vt:lpstr>О Американцах существуют такие стереотипы как: 1)Излишний вес у большинства населения.           </vt:lpstr>
      <vt:lpstr>2) У американцев слабое школьное образование</vt:lpstr>
      <vt:lpstr>3)Американцы считают себя хозяевами планеты</vt:lpstr>
      <vt:lpstr>4) У американцев нет своей кухни</vt:lpstr>
      <vt:lpstr>5) Американцы-патриоты</vt:lpstr>
      <vt:lpstr>Какие у вас возникают ассоциации при слове «Америка»?</vt:lpstr>
      <vt:lpstr>Какие у вас возникают ассоциации при слове «Россия»?</vt:lpstr>
      <vt:lpstr>Основные различия между русскими и американцами</vt:lpstr>
      <vt:lpstr>Презентация PowerPoint</vt:lpstr>
      <vt:lpstr>Хотели бы вы жить…</vt:lpstr>
      <vt:lpstr>Назовите известных людей из Америки/России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Leon</cp:lastModifiedBy>
  <cp:revision>52</cp:revision>
  <dcterms:created xsi:type="dcterms:W3CDTF">2014-09-18T14:08:00Z</dcterms:created>
  <dcterms:modified xsi:type="dcterms:W3CDTF">2018-11-18T18:55:46Z</dcterms:modified>
</cp:coreProperties>
</file>