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3" r:id="rId2"/>
    <p:sldId id="302" r:id="rId3"/>
    <p:sldId id="264" r:id="rId4"/>
    <p:sldId id="259" r:id="rId5"/>
    <p:sldId id="265" r:id="rId6"/>
    <p:sldId id="266" r:id="rId7"/>
    <p:sldId id="260" r:id="rId8"/>
    <p:sldId id="257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71" r:id="rId23"/>
    <p:sldId id="256" r:id="rId24"/>
    <p:sldId id="275" r:id="rId25"/>
    <p:sldId id="272" r:id="rId26"/>
    <p:sldId id="273" r:id="rId27"/>
    <p:sldId id="269" r:id="rId28"/>
    <p:sldId id="270" r:id="rId29"/>
    <p:sldId id="301" r:id="rId30"/>
    <p:sldId id="300" r:id="rId31"/>
    <p:sldId id="294" r:id="rId32"/>
    <p:sldId id="295" r:id="rId33"/>
    <p:sldId id="277" r:id="rId34"/>
    <p:sldId id="274" r:id="rId35"/>
    <p:sldId id="276" r:id="rId36"/>
    <p:sldId id="268" r:id="rId37"/>
    <p:sldId id="296" r:id="rId38"/>
    <p:sldId id="267" r:id="rId39"/>
    <p:sldId id="297" r:id="rId40"/>
    <p:sldId id="298" r:id="rId41"/>
    <p:sldId id="299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2E995-49E3-4902-9219-7D68F1AD15AF}" type="datetimeFigureOut">
              <a:rPr lang="ru-RU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7B87B-4BE3-404F-86D9-AA88A4D9B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058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2F8DC-891D-44DB-BCC8-D24CED8C4273}" type="datetimeFigureOut">
              <a:rPr lang="ru-RU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631D4-A5A2-4BC4-8931-924FEF0A4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50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6811E-6000-4928-AEC4-727F44C76C35}" type="datetimeFigureOut">
              <a:rPr lang="ru-RU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5B359-F745-4329-ADB1-D2D3D649B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18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38372-B770-4482-B92F-ED69D3CBFE16}" type="datetimeFigureOut">
              <a:rPr lang="ru-RU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35711-B8D9-4181-A9BC-0AD9636FD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05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6D849-F04B-4DAA-BBA8-31DA1F2E05F3}" type="datetimeFigureOut">
              <a:rPr lang="ru-RU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BF758-A6F1-4390-8520-674CDB464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4A8BE-48E8-4017-AB1C-380A011DD860}" type="datetimeFigureOut">
              <a:rPr lang="ru-RU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29A05-2E74-479B-803B-CCF1E20C8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52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BD44-7994-4C3A-9DA8-E310312E6E2E}" type="datetimeFigureOut">
              <a:rPr lang="ru-RU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416D9-03A8-433C-8219-22F90FB01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305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6F57F-1A8B-471B-A906-58106265ADFE}" type="datetimeFigureOut">
              <a:rPr lang="ru-RU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898CC-A0A6-4BC5-A50B-D2DFBF291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6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F6CA8-DDED-4770-B1BE-88D9BCB7FB58}" type="datetimeFigureOut">
              <a:rPr lang="ru-RU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4CE68-0F0B-4B04-AFF5-545AA0B85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06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4803B-C240-4038-A160-C346A08FD1C6}" type="datetimeFigureOut">
              <a:rPr lang="ru-RU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0FCF8-A744-4C00-867B-C12CB6382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8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7162B-BAF8-4F47-83DE-874AA4B62A4D}" type="datetimeFigureOut">
              <a:rPr lang="ru-RU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5EDAC-5724-4142-A92D-8B6184D06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392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59F895-B4EE-4F81-A0B3-4DEF1E73D540}" type="datetimeFigureOut">
              <a:rPr lang="ru-RU"/>
              <a:pPr>
                <a:defRPr/>
              </a:pPr>
              <a:t>24.12.2018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43F852-FC0C-4CA4-A33F-BDCCC6D6D5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2.png"/><Relationship Id="rId7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642938"/>
            <a:ext cx="7886700" cy="12779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987550"/>
            <a:ext cx="8497888" cy="36512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урока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«Россия , устремленная в будущее»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Прямоугольник 3"/>
          <p:cNvSpPr>
            <a:spLocks noChangeArrowheads="1"/>
          </p:cNvSpPr>
          <p:nvPr/>
        </p:nvSpPr>
        <p:spPr bwMode="auto">
          <a:xfrm>
            <a:off x="4333875" y="6115050"/>
            <a:ext cx="955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>
                <a:solidFill>
                  <a:srgbClr val="3333CC"/>
                </a:solidFill>
                <a:latin typeface="Arial" pitchFamily="34" charset="0"/>
              </a:rPr>
              <a:t>У4У.рф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1126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063" y="247650"/>
            <a:ext cx="8397875" cy="62976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7100"/>
            <a:ext cx="8229600" cy="51990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/>
              <a:t>Какую роль знания играют в жизни человека?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000" b="1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sz="4000" b="1" dirty="0" smtClean="0"/>
              <a:t>Как вы понимаете слова: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/>
              <a:t> «Знание – сила»?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291" name="Рисунок 3" descr="0_361ed_ff95850f_X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9250" y="4140200"/>
            <a:ext cx="3233738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smtClean="0"/>
              <a:t>Давайте окунемся в историю…</a:t>
            </a:r>
          </a:p>
        </p:txBody>
      </p:sp>
      <p:pic>
        <p:nvPicPr>
          <p:cNvPr id="13315" name="Содержимое 5" descr="092e203e27fa0a00b0a07e3bfa9_prev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" y="1497013"/>
            <a:ext cx="8218488" cy="4860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/>
              <a:t>Борис Кустодиев Земская школа в Московской Руси 1907 г.</a:t>
            </a:r>
          </a:p>
        </p:txBody>
      </p:sp>
      <p:pic>
        <p:nvPicPr>
          <p:cNvPr id="14339" name="Содержимое 3" descr="1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268413"/>
            <a:ext cx="7780338" cy="5289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/>
              <a:t>Александр Морозов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Сельская </a:t>
            </a:r>
            <a:r>
              <a:rPr lang="ru-RU" b="1" dirty="0"/>
              <a:t>бесплатная школа 1865 г</a:t>
            </a:r>
          </a:p>
        </p:txBody>
      </p:sp>
      <p:pic>
        <p:nvPicPr>
          <p:cNvPr id="1536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138" y="1628775"/>
            <a:ext cx="7705725" cy="469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6084888" y="274638"/>
            <a:ext cx="2601912" cy="6034087"/>
          </a:xfrm>
        </p:spPr>
        <p:txBody>
          <a:bodyPr/>
          <a:lstStyle/>
          <a:p>
            <a:r>
              <a:rPr lang="ru-RU" altLang="ru-RU" b="1" smtClean="0"/>
              <a:t>Николай Богданов-Бельский </a:t>
            </a:r>
            <a:br>
              <a:rPr lang="ru-RU" altLang="ru-RU" b="1" smtClean="0"/>
            </a:br>
            <a:r>
              <a:rPr lang="ru-RU" altLang="ru-RU" sz="3200" b="1" smtClean="0">
                <a:solidFill>
                  <a:srgbClr val="FF0000"/>
                </a:solidFill>
              </a:rPr>
              <a:t>«Сочинение»</a:t>
            </a:r>
          </a:p>
        </p:txBody>
      </p:sp>
      <p:pic>
        <p:nvPicPr>
          <p:cNvPr id="16387" name="Содержимое 3" descr="82d435701ac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392113"/>
            <a:ext cx="5072063" cy="647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2300" y="396875"/>
            <a:ext cx="7978775" cy="6229350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/>
              <a:t>Вся история человечества доказывает – в мире постоянно происходят изменения. Без них человек не смог бы выжить. «Подверженность изменениям – удел всего живого», –  утверждал  французский  поэт Николо </a:t>
            </a:r>
            <a:r>
              <a:rPr lang="ru-RU" sz="3600" b="1" dirty="0" err="1" smtClean="0"/>
              <a:t>Буало</a:t>
            </a:r>
            <a:r>
              <a:rPr lang="ru-RU" sz="3600" b="1" dirty="0" smtClean="0"/>
              <a:t>,  а мы добавим:  особенно – это удел человека – существа, характеризующегося стремлением изменить окружающий мир</a:t>
            </a:r>
            <a:r>
              <a:rPr lang="ru-RU" b="1" dirty="0" smtClean="0"/>
              <a:t>. 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628650" y="2081213"/>
            <a:ext cx="7886700" cy="4133850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ru-RU" altLang="ru-RU" b="1" smtClean="0"/>
              <a:t>Реформа</a:t>
            </a:r>
            <a:r>
              <a:rPr lang="ru-RU" altLang="ru-RU" smtClean="0"/>
              <a:t> (франц. réforme, от лат. reformo — преобразовываю), преобразование, изменение, переустройство какой-либо стороны общественной жизни (порядков, институтов, учреждений), не уничтожающее основ существующей социальной структуры.</a:t>
            </a:r>
          </a:p>
        </p:txBody>
      </p:sp>
      <p:pic>
        <p:nvPicPr>
          <p:cNvPr id="1843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0075" y="125413"/>
            <a:ext cx="2598738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52413"/>
            <a:ext cx="8258175" cy="4465637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Наше общество сегодня проходит сложный этап реформирования. Большинство российских граждан хорошо понимают важность этого и принимают реформы . </a:t>
            </a:r>
            <a:r>
              <a:rPr lang="ru-RU" b="1" dirty="0" smtClean="0"/>
              <a:t>Образование как важнейший элемент </a:t>
            </a:r>
            <a:r>
              <a:rPr lang="ru-RU" dirty="0" smtClean="0"/>
              <a:t>системы под названием  «общество» также живет в режиме серьезных перемен, обязательность которых диктует время.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9459" name="Picture 2" descr="http://mayaksbor.ru/upload/iblock/540/5408f772bb3699e2770693a3b65b50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9275" y="3910013"/>
            <a:ext cx="409575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3" y="274638"/>
            <a:ext cx="390048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Прошлое и настоящее</a:t>
            </a:r>
            <a:endParaRPr lang="ru-RU" b="1" dirty="0"/>
          </a:p>
        </p:txBody>
      </p:sp>
      <p:pic>
        <p:nvPicPr>
          <p:cNvPr id="20483" name="Содержимое 3" descr="82d435701ac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3" y="285750"/>
            <a:ext cx="3443287" cy="4525963"/>
          </a:xfrm>
        </p:spPr>
      </p:pic>
      <p:pic>
        <p:nvPicPr>
          <p:cNvPr id="20484" name="Рисунок 4" descr="2009-06-0134__ro__za__copil-la-calculat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2286000"/>
            <a:ext cx="4714875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skpkpss.ru/wp-content/uploads/ccc84e_1sentabr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1121" y="774551"/>
            <a:ext cx="6491419" cy="564513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marL="0" indent="0">
              <a:lnSpc>
                <a:spcPct val="200000"/>
              </a:lnSpc>
              <a:buFont typeface="Arial" pitchFamily="34" charset="0"/>
              <a:buNone/>
            </a:pPr>
            <a:r>
              <a:rPr lang="ru-RU" altLang="ru-RU" sz="3200" b="1" smtClean="0"/>
              <a:t>Сегодня, здесь и сейчас. Эти понятия мы используем, когда говорим о настоящем. Сегодня нас собрала школа, мы находимся в своём кабинете в кругу своих одноклассников.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331788" y="365125"/>
            <a:ext cx="8183562" cy="1325563"/>
          </a:xfrm>
        </p:spPr>
        <p:txBody>
          <a:bodyPr/>
          <a:lstStyle/>
          <a:p>
            <a:pPr algn="ctr"/>
            <a:r>
              <a:rPr lang="ru-RU" altLang="ru-RU" b="1" smtClean="0"/>
              <a:t>Мы живем с Вами в великой стране !</a:t>
            </a:r>
          </a:p>
        </p:txBody>
      </p:sp>
      <p:pic>
        <p:nvPicPr>
          <p:cNvPr id="2253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1338" y="1600200"/>
            <a:ext cx="80613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 descr="http://freeppt.ru/Prew2/23Feb/EagleSlaidPrew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http://shkolnye-prezentacii.ru/wp-content/uploads/2014/07/shablony-dlya-prezentacii012.jpgSlid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57738"/>
            <a:ext cx="91440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 descr="http://ic-energy.ru/wp-content/uploads/2015/10/russ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3675" y="-187325"/>
            <a:ext cx="9175750" cy="594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200" y="428625"/>
            <a:ext cx="8983663" cy="55102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444444"/>
                </a:solidFill>
                <a:latin typeface="Arial" panose="020B0604020202020204" pitchFamily="34" charset="0"/>
                <a:cs typeface="+mn-cs"/>
              </a:rPr>
              <a:t> </a:t>
            </a:r>
            <a:r>
              <a:rPr lang="ru-RU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+mn-cs"/>
              </a:rPr>
              <a:t>Самая большая площадь территории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+mn-cs"/>
              </a:rPr>
              <a:t>Самая большая в мире площадь тундры, тайги, вечной мерзлоты, арктических земель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+mn-cs"/>
              </a:rPr>
              <a:t>Самая большая в мире площадь лесов и чернозёмов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http://freeppt.ru/Prew2/23Feb/EagleSlaidPrew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 descr="http://shkolnye-prezentacii.ru/wp-content/uploads/2014/07/shablony-dlya-prezentacii012.jpgSlid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57738"/>
            <a:ext cx="91440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Прямоугольник 3"/>
          <p:cNvSpPr>
            <a:spLocks noChangeArrowheads="1"/>
          </p:cNvSpPr>
          <p:nvPr/>
        </p:nvSpPr>
        <p:spPr bwMode="auto">
          <a:xfrm>
            <a:off x="211138" y="3911600"/>
            <a:ext cx="843280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>
                <a:solidFill>
                  <a:srgbClr val="000000"/>
                </a:solidFill>
                <a:latin typeface="Century Schoolbook" pitchFamily="18" charset="0"/>
              </a:rPr>
              <a:t>	</a:t>
            </a:r>
            <a:r>
              <a:rPr lang="ru-RU" altLang="ru-RU" sz="2000">
                <a:solidFill>
                  <a:srgbClr val="000000"/>
                </a:solidFill>
                <a:latin typeface="Century Schoolbook" pitchFamily="18" charset="0"/>
              </a:rPr>
              <a:t>Добыча нефти и </a:t>
            </a:r>
            <a:r>
              <a:rPr lang="ru-RU" altLang="ru-RU" sz="2000">
                <a:latin typeface="Century Schoolbook" pitchFamily="18" charset="0"/>
              </a:rPr>
              <a:t>производство</a:t>
            </a:r>
            <a:r>
              <a:rPr lang="ru-RU" altLang="ru-RU" sz="2000">
                <a:solidFill>
                  <a:srgbClr val="000000"/>
                </a:solidFill>
                <a:latin typeface="Century Schoolbook" pitchFamily="18" charset="0"/>
              </a:rPr>
              <a:t> нефтепродуктов всегда было приоритетным направлением в отечественной экономике. К началу нынешнего десятилетия российские нефтяники вышли на высокие темпы добычи нефти – более 10 млн баррелей в сутки. В сфере нефтедобычи, таким образом, Российская Федерация обеспечила себе звание крупнейшего производителя, заняв к 2013 </a:t>
            </a:r>
            <a:r>
              <a:rPr lang="ru-RU" altLang="ru-RU" sz="2000">
                <a:latin typeface="Century Schoolbook" pitchFamily="18" charset="0"/>
              </a:rPr>
              <a:t>году</a:t>
            </a:r>
            <a:r>
              <a:rPr lang="ru-RU" altLang="ru-RU" sz="2000">
                <a:solidFill>
                  <a:schemeClr val="bg1"/>
                </a:solidFill>
                <a:latin typeface="Century Schoolbook" pitchFamily="18" charset="0"/>
              </a:rPr>
              <a:t> первое место </a:t>
            </a:r>
            <a:r>
              <a:rPr lang="ru-RU" altLang="ru-RU" sz="2000">
                <a:solidFill>
                  <a:srgbClr val="000000"/>
                </a:solidFill>
                <a:latin typeface="Century Schoolbook" pitchFamily="18" charset="0"/>
              </a:rPr>
              <a:t>в мире.</a:t>
            </a:r>
            <a:br>
              <a:rPr lang="ru-RU" altLang="ru-RU" sz="2000">
                <a:solidFill>
                  <a:srgbClr val="000000"/>
                </a:solidFill>
                <a:latin typeface="Century Schoolbook" pitchFamily="18" charset="0"/>
              </a:rPr>
            </a:br>
            <a:r>
              <a:rPr lang="ru-RU" altLang="ru-RU">
                <a:solidFill>
                  <a:srgbClr val="000000"/>
                </a:solidFill>
                <a:latin typeface="Open Sans"/>
              </a:rPr>
              <a:t/>
            </a:r>
            <a:br>
              <a:rPr lang="ru-RU" altLang="ru-RU">
                <a:solidFill>
                  <a:srgbClr val="000000"/>
                </a:solidFill>
                <a:latin typeface="Open Sans"/>
              </a:rPr>
            </a:br>
            <a:endParaRPr lang="ru-RU" altLang="ru-RU"/>
          </a:p>
        </p:txBody>
      </p:sp>
      <p:sp>
        <p:nvSpPr>
          <p:cNvPr id="5" name="TextBox 4"/>
          <p:cNvSpPr txBox="1"/>
          <p:nvPr/>
        </p:nvSpPr>
        <p:spPr>
          <a:xfrm>
            <a:off x="808038" y="93663"/>
            <a:ext cx="72390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+mn-cs"/>
              </a:rPr>
              <a:t>1 место в мире по добыче нефти</a:t>
            </a:r>
          </a:p>
        </p:txBody>
      </p:sp>
      <p:pic>
        <p:nvPicPr>
          <p:cNvPr id="24582" name="Picture 10" descr="http://arzuw.news/uploads/news/2015/11/17/02eb1a9e782b2a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0788" y="854075"/>
            <a:ext cx="4214812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http://freeppt.ru/Prew2/23Feb/EagleSlaidPrew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 descr="http://shkolnye-prezentacii.ru/wp-content/uploads/2014/07/shablony-dlya-prezentacii012.jpgSlid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57738"/>
            <a:ext cx="91440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Прямоугольник 1"/>
          <p:cNvSpPr>
            <a:spLocks noChangeArrowheads="1"/>
          </p:cNvSpPr>
          <p:nvPr/>
        </p:nvSpPr>
        <p:spPr bwMode="auto">
          <a:xfrm>
            <a:off x="250825" y="417513"/>
            <a:ext cx="8504238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buFontTx/>
              <a:buChar char="-"/>
            </a:pPr>
            <a:r>
              <a:rPr lang="ru-RU" altLang="ru-RU" sz="2800" b="1">
                <a:latin typeface="Century Schoolbook" pitchFamily="18" charset="0"/>
              </a:rPr>
              <a:t>Самый большой в мире ледокольный флот, также единственный атомный ледокольный флот в мире. </a:t>
            </a:r>
          </a:p>
          <a:p>
            <a:pPr algn="just">
              <a:buFontTx/>
              <a:buChar char="-"/>
            </a:pPr>
            <a:r>
              <a:rPr lang="ru-RU" altLang="ru-RU" sz="2800" b="1">
                <a:latin typeface="Century Schoolbook" pitchFamily="18" charset="0"/>
              </a:rPr>
              <a:t>Самая протяжённая в мире сеть электрифицированных железных дорог. </a:t>
            </a:r>
          </a:p>
          <a:p>
            <a:pPr algn="just">
              <a:buFontTx/>
              <a:buChar char="-"/>
            </a:pPr>
            <a:r>
              <a:rPr lang="ru-RU" altLang="ru-RU" sz="2800" b="1">
                <a:latin typeface="Century Schoolbook" pitchFamily="18" charset="0"/>
              </a:rPr>
              <a:t>Первое место по количеству телевизионных станций. </a:t>
            </a:r>
          </a:p>
          <a:p>
            <a:pPr algn="just">
              <a:buFontTx/>
              <a:buChar char="-"/>
            </a:pPr>
            <a:r>
              <a:rPr lang="ru-RU" altLang="ru-RU" sz="2800" b="1">
                <a:latin typeface="Century Schoolbook" pitchFamily="18" charset="0"/>
              </a:rPr>
              <a:t>Первое место в Европе по числу пользователей интернета. </a:t>
            </a:r>
          </a:p>
          <a:p>
            <a:pPr algn="just">
              <a:buFontTx/>
              <a:buChar char="-"/>
            </a:pPr>
            <a:r>
              <a:rPr lang="ru-RU" altLang="ru-RU" sz="2800" b="1">
                <a:latin typeface="Century Schoolbook" pitchFamily="18" charset="0"/>
              </a:rPr>
              <a:t>Крупнейшая энергосистема в мире. </a:t>
            </a:r>
          </a:p>
          <a:p>
            <a:pPr algn="just">
              <a:buFontTx/>
              <a:buChar char="-"/>
            </a:pPr>
            <a:r>
              <a:rPr lang="ru-RU" altLang="ru-RU" sz="2800" b="1">
                <a:latin typeface="Century Schoolbook" pitchFamily="18" charset="0"/>
              </a:rPr>
              <a:t>Первое место в мире по количеству ядерных боеголовок.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http://freeppt.ru/Prew2/23Feb/EagleSlaidPrew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http://shkolnye-prezentacii.ru/wp-content/uploads/2014/07/shablony-dlya-prezentacii012.jpgSlid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57738"/>
            <a:ext cx="91440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1038" y="-63500"/>
            <a:ext cx="7962900" cy="10779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+mn-cs"/>
              </a:rPr>
              <a:t>1 место в мире по запасам питьевой воды и лесным ресурсам</a:t>
            </a:r>
          </a:p>
        </p:txBody>
      </p:sp>
      <p:pic>
        <p:nvPicPr>
          <p:cNvPr id="26629" name="Picture 2" descr="http://www.sensetravel.org/home/images/uploads/Oksana/AA%20ACE%20HIKJ/joga-tur-na-bajkal-1024x5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963" y="1403350"/>
            <a:ext cx="7204075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 descr="http://freeppt.ru/Prew2/23Feb/EagleSlaidPrew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http://shkolnye-prezentacii.ru/wp-content/uploads/2014/07/shablony-dlya-prezentacii012.jpgSlid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57738"/>
            <a:ext cx="91440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8900" y="93663"/>
            <a:ext cx="8758238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+mn-cs"/>
              </a:rPr>
              <a:t>1 место в мире по производству ржи, ячменя, сахарной свеклы, подсолнечника, гречихи, смородины, малины</a:t>
            </a:r>
          </a:p>
        </p:txBody>
      </p:sp>
      <p:pic>
        <p:nvPicPr>
          <p:cNvPr id="27653" name="Picture 2" descr="http://ukrapk.com/abton/spaw2/uploads/images/adw/309981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6850" y="2514600"/>
            <a:ext cx="36703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 descr="http://galerey-room.ru/images/202005_138393120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" y="1547813"/>
            <a:ext cx="29845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" descr="https://avatanplus.com/files/resources/original/5845360d105fc158ce5b230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3188" y="1652588"/>
            <a:ext cx="24257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 descr="http://kaliningrad-kenigsberg.market-fmcg.ru/media/a/originals/yf8n3_phot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000" y="3792538"/>
            <a:ext cx="2122488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0" descr="https://ds03.infourok.ru/uploads/ex/09e3/0005d642-d5ea0952/hello_html_1ed080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6538" y="3944938"/>
            <a:ext cx="1871662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http://freeppt.ru/Prew2/23Feb/EagleSlaidPrew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4" descr="http://shkolnye-prezentacii.ru/wp-content/uploads/2014/07/shablony-dlya-prezentacii012.jpgSlid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57738"/>
            <a:ext cx="91440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Прямоугольник 1"/>
          <p:cNvSpPr>
            <a:spLocks noChangeArrowheads="1"/>
          </p:cNvSpPr>
          <p:nvPr/>
        </p:nvSpPr>
        <p:spPr bwMode="auto">
          <a:xfrm>
            <a:off x="198438" y="3881438"/>
            <a:ext cx="87471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>
                <a:solidFill>
                  <a:srgbClr val="000000"/>
                </a:solidFill>
                <a:latin typeface="Century Schoolbook" pitchFamily="18" charset="0"/>
              </a:rPr>
              <a:t>	</a:t>
            </a:r>
            <a:r>
              <a:rPr lang="ru-RU" altLang="ru-RU" b="1">
                <a:solidFill>
                  <a:srgbClr val="000000"/>
                </a:solidFill>
                <a:latin typeface="Century Schoolbook" pitchFamily="18" charset="0"/>
              </a:rPr>
              <a:t>В атомной отрасли Россия считается мировым лидером по уровню научных и технических разработок, связанных с проектированием реакторов, а также по разработке ядерного топлива. Атомные энергетические установки отечественного производства считаются в мире одними из самых надежных и безопасных. Спрос </a:t>
            </a:r>
            <a:r>
              <a:rPr lang="ru-RU" altLang="ru-RU" b="1">
                <a:latin typeface="Century Schoolbook" pitchFamily="18" charset="0"/>
              </a:rPr>
              <a:t>на продукцию</a:t>
            </a:r>
            <a:r>
              <a:rPr lang="ru-RU" altLang="ru-RU" b="1">
                <a:solidFill>
                  <a:srgbClr val="000000"/>
                </a:solidFill>
                <a:latin typeface="Century Schoolbook" pitchFamily="18" charset="0"/>
              </a:rPr>
              <a:t> атомной </a:t>
            </a:r>
            <a:r>
              <a:rPr lang="ru-RU" altLang="ru-RU" b="1">
                <a:latin typeface="Century Schoolbook" pitchFamily="18" charset="0"/>
              </a:rPr>
              <a:t>промышленности</a:t>
            </a:r>
            <a:r>
              <a:rPr lang="ru-RU" altLang="ru-RU" b="1">
                <a:solidFill>
                  <a:srgbClr val="000000"/>
                </a:solidFill>
                <a:latin typeface="Century Schoolbook" pitchFamily="18" charset="0"/>
              </a:rPr>
              <a:t> неуклонно растет, что </a:t>
            </a:r>
            <a:r>
              <a:rPr lang="ru-RU" altLang="ru-RU" b="1">
                <a:latin typeface="Century Schoolbook" pitchFamily="18" charset="0"/>
              </a:rPr>
              <a:t>делает</a:t>
            </a:r>
            <a:r>
              <a:rPr lang="ru-RU" altLang="ru-RU" b="1">
                <a:solidFill>
                  <a:srgbClr val="000000"/>
                </a:solidFill>
                <a:latin typeface="Century Schoolbook" pitchFamily="18" charset="0"/>
              </a:rPr>
              <a:t> эту отрасль одной из наиболее перспективных в стране.</a:t>
            </a:r>
            <a:endParaRPr lang="ru-RU" altLang="ru-RU" b="1"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6975" y="93663"/>
            <a:ext cx="39211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+mn-cs"/>
              </a:rPr>
              <a:t>Атомная отрасль</a:t>
            </a:r>
          </a:p>
        </p:txBody>
      </p:sp>
      <p:pic>
        <p:nvPicPr>
          <p:cNvPr id="28678" name="Picture 2" descr="http://xn--b1agjasmlcka4m.xn--p1ai/sites/default/files/styles/head_image_article/public/atomnaya_otrasl_70_let.jpg?itok=iFRJvsK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00" y="771525"/>
            <a:ext cx="7570788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 descr="http://freeppt.ru/Prew2/23Feb/EagleSlaidPrew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 descr="http://shkolnye-prezentacii.ru/wp-content/uploads/2014/07/shablony-dlya-prezentacii012.jpgSlid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57738"/>
            <a:ext cx="91440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Прямоугольник 1"/>
          <p:cNvSpPr>
            <a:spLocks noChangeArrowheads="1"/>
          </p:cNvSpPr>
          <p:nvPr/>
        </p:nvSpPr>
        <p:spPr bwMode="auto">
          <a:xfrm>
            <a:off x="173038" y="3392488"/>
            <a:ext cx="8812212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>
                <a:solidFill>
                  <a:srgbClr val="000000"/>
                </a:solidFill>
                <a:latin typeface="Century Schoolbook" pitchFamily="18" charset="0"/>
              </a:rPr>
              <a:t>    </a:t>
            </a:r>
            <a:r>
              <a:rPr lang="ru-RU" altLang="ru-RU" b="1">
                <a:solidFill>
                  <a:srgbClr val="000000"/>
                </a:solidFill>
                <a:latin typeface="Century Schoolbook" pitchFamily="18" charset="0"/>
              </a:rPr>
              <a:t>Очень прочное положение Российская Федерация занимает в области освоения космического пространства. </a:t>
            </a:r>
            <a:r>
              <a:rPr lang="ru-RU" altLang="ru-RU" b="1">
                <a:latin typeface="Century Schoolbook" pitchFamily="18" charset="0"/>
              </a:rPr>
              <a:t>В России действует концепция развития космической отрасли, рассчитанная на несколько десятилетий вперед.</a:t>
            </a:r>
          </a:p>
          <a:p>
            <a:r>
              <a:rPr lang="ru-RU" altLang="ru-RU" b="1">
                <a:latin typeface="Century Schoolbook" pitchFamily="18" charset="0"/>
              </a:rPr>
              <a:t>- Единственный в мире плавучий космодром </a:t>
            </a:r>
          </a:p>
          <a:p>
            <a:r>
              <a:rPr lang="ru-RU" altLang="ru-RU" b="1">
                <a:latin typeface="Century Schoolbook" pitchFamily="18" charset="0"/>
              </a:rPr>
              <a:t>- Единственная в мире страна, владеющая технологиями создания быстровозводимых радиолокационных станций (РЛС) для отслеживания стартов ракет.</a:t>
            </a:r>
          </a:p>
          <a:p>
            <a:r>
              <a:rPr lang="ru-RU" altLang="ru-RU" b="1">
                <a:latin typeface="Century Schoolbook" pitchFamily="18" charset="0"/>
              </a:rPr>
              <a:t>- Первое место по количеству ежегодных космических запусков </a:t>
            </a:r>
          </a:p>
          <a:p>
            <a:pPr algn="just"/>
            <a:endParaRPr lang="ru-RU" altLang="ru-RU"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6913" y="93663"/>
            <a:ext cx="49228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+mn-cs"/>
              </a:rPr>
              <a:t>Космическая отрасль</a:t>
            </a:r>
          </a:p>
        </p:txBody>
      </p:sp>
      <p:pic>
        <p:nvPicPr>
          <p:cNvPr id="29702" name="Picture 2" descr="http://cluster.hse.ru/upload/iblock/485/485f3000f6d06f08e5c4400c4161ba0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88" y="771525"/>
            <a:ext cx="4024312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4" descr="http://www.wallpapermaven.com/i/aeronautics/57/Soyuz-Launch-1600x1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988" y="771525"/>
            <a:ext cx="3370262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25" y="2430463"/>
            <a:ext cx="5168900" cy="4164012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Правительство России разрабатывает социально-экономическую стратегию развития страны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2035 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3" name="Picture 2" descr="http://old.admgalich.ru/images/news/2017/03/30/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 descr="http://d-russia.ru/wp-content/uploads/2017/01/strategy20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4325" y="3273425"/>
            <a:ext cx="3570288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us.znate.ru/pars_docs/refs/18/17193/17193-1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http://kartinkahd.net/wp-content/img/2014/08/buryj-medved-na-lug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75" y="977900"/>
            <a:ext cx="4460875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blog.onemissionsociety.org.uk/wp-content/uploads/2016/01/Matryoshka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8825" y="977900"/>
            <a:ext cx="26289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1335088" y="92075"/>
            <a:ext cx="6170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000" b="1">
                <a:solidFill>
                  <a:srgbClr val="C00000"/>
                </a:solidFill>
                <a:latin typeface="Century Schoolbook" pitchFamily="18" charset="0"/>
              </a:rPr>
              <a:t>Назови одним словом</a:t>
            </a:r>
          </a:p>
        </p:txBody>
      </p:sp>
      <p:pic>
        <p:nvPicPr>
          <p:cNvPr id="4102" name="Picture 6" descr="http://tvpodolsk.ru/upload/kartinki-dlya-statey/New%20Folder/%D0%B1%D0%B0%D0%BB%D0%B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795426">
            <a:off x="1282700" y="3819525"/>
            <a:ext cx="3763963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https://ds03.infourok.ru/uploads/ex/00a8/000655bf-8267711a/img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2438" y="3752850"/>
            <a:ext cx="4665662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0920" y="6199141"/>
            <a:ext cx="216918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entury Schoolbook" panose="02040604050505020304" pitchFamily="18" charset="0"/>
                <a:cs typeface="+mn-cs"/>
              </a:rPr>
              <a:t>РОССИЯ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http://pupils.ru/upload/pupils/information_system_70/1/6/5/8/2/item_165826/information_items_165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088" y="1441450"/>
            <a:ext cx="8074025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6088" y="227013"/>
            <a:ext cx="8074025" cy="17541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+mn-cs"/>
              </a:rPr>
              <a:t>Стратегия социально-экономического развития России-2035 является документом стратегического планирования, содержащим систему долгосрочных приоритетов, целей и задач государственного управления, направленных на обеспечение устойчивого и сбалансированного социально-экономического развития Российской Федерации.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1 июня 2016 года </a:t>
            </a:r>
          </a:p>
        </p:txBody>
      </p:sp>
      <p:pic>
        <p:nvPicPr>
          <p:cNvPr id="3277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1633538"/>
            <a:ext cx="7620000" cy="4457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5649912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«Закон о дальневосточном гектаре» — федеральный закон Российской </a:t>
            </a:r>
            <a:r>
              <a:rPr lang="ru-RU" b="1" dirty="0" smtClean="0"/>
              <a:t>Федерации, </a:t>
            </a:r>
            <a:r>
              <a:rPr lang="ru-RU" b="1" dirty="0"/>
              <a:t>действующий с 1 июня 2016 года и регулирующий земельные, лесные и иные отношения, связанные с предоставлением гражданам Российской Федерации земельных участков, находящихся в государственной или муниципальной собственности и расположенных на территории Дальневосточного федерального </a:t>
            </a:r>
            <a:r>
              <a:rPr lang="ru-RU" b="1" dirty="0" smtClean="0"/>
              <a:t>округа.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" descr="http://freeppt.ru/Prew2/23Feb/EagleSlaidPrew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4" descr="http://shkolnye-prezentacii.ru/wp-content/uploads/2014/07/shablony-dlya-prezentacii012.jpgSlid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57738"/>
            <a:ext cx="91440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2" descr="http://www.businessclass.md/materials/2014/06/02/1401702576_83031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1063" y="2933700"/>
            <a:ext cx="7569200" cy="2616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+mn-cs"/>
              </a:rPr>
              <a:t>Продолжи фразу: </a:t>
            </a:r>
            <a:r>
              <a:rPr lang="ru-RU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+mn-cs"/>
              </a:rPr>
              <a:t>«Когда я вырасту, я стану…..»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 descr="http://freeppt.ru/Prew2/23Feb/EagleSlaidPrew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4" descr="http://shkolnye-prezentacii.ru/wp-content/uploads/2014/07/shablony-dlya-prezentacii012.jpgSlid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57738"/>
            <a:ext cx="91440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1638" y="0"/>
            <a:ext cx="62579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+mn-cs"/>
              </a:rPr>
              <a:t>Задание «Гордость России»</a:t>
            </a:r>
          </a:p>
        </p:txBody>
      </p:sp>
      <p:sp>
        <p:nvSpPr>
          <p:cNvPr id="35845" name="TextBox 2"/>
          <p:cNvSpPr txBox="1">
            <a:spLocks noChangeArrowheads="1"/>
          </p:cNvSpPr>
          <p:nvPr/>
        </p:nvSpPr>
        <p:spPr bwMode="auto">
          <a:xfrm>
            <a:off x="254000" y="1649413"/>
            <a:ext cx="8755063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  <a:p>
            <a:r>
              <a:rPr lang="ru-RU" altLang="ru-RU" sz="3600" i="1">
                <a:latin typeface="Century Schoolbook" pitchFamily="18" charset="0"/>
              </a:rPr>
              <a:t>Олваицовпаигербрпкаиоцпнгимнрапуцарцпутингпвурцйисофлагтовлнгцакремльвырпапдмоскваироукпркосмосенуцграцнефтьзуцапитсшцракетаркуцкгрелесирцпиможивотныеирцкурбайкалищсьгагаринргоцоудпушкинишу</a:t>
            </a:r>
          </a:p>
        </p:txBody>
      </p:sp>
      <p:sp>
        <p:nvSpPr>
          <p:cNvPr id="35846" name="Прямоугольник 4"/>
          <p:cNvSpPr>
            <a:spLocks noChangeArrowheads="1"/>
          </p:cNvSpPr>
          <p:nvPr/>
        </p:nvSpPr>
        <p:spPr bwMode="auto">
          <a:xfrm>
            <a:off x="850900" y="912813"/>
            <a:ext cx="7442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400">
                <a:latin typeface="Century Schoolbook" pitchFamily="18" charset="0"/>
              </a:rPr>
              <a:t>Среди массы букв, найдите термины, которыми может гордиться наша страна, в том числе и 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 descr="http://freeppt.ru/Prew2/23Feb/EagleSlaidPrew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4" descr="http://shkolnye-prezentacii.ru/wp-content/uploads/2014/07/shablony-dlya-prezentacii012.jpgSlid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57738"/>
            <a:ext cx="91440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1638" y="0"/>
            <a:ext cx="62579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+mn-cs"/>
              </a:rPr>
              <a:t>Задание «Гордость России»</a:t>
            </a: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195263" y="854075"/>
            <a:ext cx="875347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  <a:p>
            <a:r>
              <a:rPr lang="ru-RU" altLang="ru-RU" sz="3600" i="1">
                <a:latin typeface="Century Schoolbook" pitchFamily="18" charset="0"/>
              </a:rPr>
              <a:t>Олваицовпаи</a:t>
            </a:r>
            <a:r>
              <a:rPr lang="ru-RU" altLang="ru-RU" sz="3600" b="1" i="1">
                <a:solidFill>
                  <a:srgbClr val="C00000"/>
                </a:solidFill>
                <a:latin typeface="Century Schoolbook" pitchFamily="18" charset="0"/>
              </a:rPr>
              <a:t>герб</a:t>
            </a:r>
            <a:r>
              <a:rPr lang="ru-RU" altLang="ru-RU" sz="3600" i="1">
                <a:latin typeface="Century Schoolbook" pitchFamily="18" charset="0"/>
              </a:rPr>
              <a:t>рпкаиоцпн</a:t>
            </a:r>
            <a:r>
              <a:rPr lang="ru-RU" altLang="ru-RU" sz="3600" b="1" i="1">
                <a:solidFill>
                  <a:srgbClr val="C00000"/>
                </a:solidFill>
                <a:latin typeface="Century Schoolbook" pitchFamily="18" charset="0"/>
              </a:rPr>
              <a:t>гимн</a:t>
            </a:r>
            <a:r>
              <a:rPr lang="ru-RU" altLang="ru-RU" sz="3600" i="1">
                <a:latin typeface="Century Schoolbook" pitchFamily="18" charset="0"/>
              </a:rPr>
              <a:t>рапуцарц</a:t>
            </a:r>
            <a:r>
              <a:rPr lang="ru-RU" altLang="ru-RU" sz="3600" b="1" i="1">
                <a:solidFill>
                  <a:srgbClr val="C00000"/>
                </a:solidFill>
                <a:latin typeface="Century Schoolbook" pitchFamily="18" charset="0"/>
              </a:rPr>
              <a:t>путин</a:t>
            </a:r>
            <a:r>
              <a:rPr lang="ru-RU" altLang="ru-RU" sz="3600" i="1">
                <a:latin typeface="Century Schoolbook" pitchFamily="18" charset="0"/>
              </a:rPr>
              <a:t>гпвурцйисо</a:t>
            </a:r>
            <a:r>
              <a:rPr lang="ru-RU" altLang="ru-RU" sz="3600" b="1" i="1">
                <a:solidFill>
                  <a:srgbClr val="C00000"/>
                </a:solidFill>
                <a:latin typeface="Century Schoolbook" pitchFamily="18" charset="0"/>
              </a:rPr>
              <a:t>флаг</a:t>
            </a:r>
            <a:r>
              <a:rPr lang="ru-RU" altLang="ru-RU" sz="3600" i="1">
                <a:latin typeface="Century Schoolbook" pitchFamily="18" charset="0"/>
              </a:rPr>
              <a:t>товлнгца</a:t>
            </a:r>
            <a:r>
              <a:rPr lang="ru-RU" altLang="ru-RU" sz="3600" b="1" i="1">
                <a:solidFill>
                  <a:srgbClr val="C00000"/>
                </a:solidFill>
                <a:latin typeface="Century Schoolbook" pitchFamily="18" charset="0"/>
              </a:rPr>
              <a:t>кремль</a:t>
            </a:r>
            <a:r>
              <a:rPr lang="ru-RU" altLang="ru-RU" sz="3600" i="1">
                <a:latin typeface="Century Schoolbook" pitchFamily="18" charset="0"/>
              </a:rPr>
              <a:t>вырпапд</a:t>
            </a:r>
            <a:r>
              <a:rPr lang="ru-RU" altLang="ru-RU" sz="3600" b="1" i="1">
                <a:solidFill>
                  <a:srgbClr val="C00000"/>
                </a:solidFill>
                <a:latin typeface="Century Schoolbook" pitchFamily="18" charset="0"/>
              </a:rPr>
              <a:t>москва</a:t>
            </a:r>
            <a:r>
              <a:rPr lang="ru-RU" altLang="ru-RU" sz="3600" i="1">
                <a:latin typeface="Century Schoolbook" pitchFamily="18" charset="0"/>
              </a:rPr>
              <a:t>ироукпр</a:t>
            </a:r>
            <a:r>
              <a:rPr lang="ru-RU" altLang="ru-RU" sz="3600" b="1" i="1">
                <a:solidFill>
                  <a:srgbClr val="C00000"/>
                </a:solidFill>
                <a:latin typeface="Century Schoolbook" pitchFamily="18" charset="0"/>
              </a:rPr>
              <a:t>космос</a:t>
            </a:r>
            <a:r>
              <a:rPr lang="ru-RU" altLang="ru-RU" sz="3600" i="1">
                <a:latin typeface="Century Schoolbook" pitchFamily="18" charset="0"/>
              </a:rPr>
              <a:t>енуцграц</a:t>
            </a:r>
            <a:r>
              <a:rPr lang="ru-RU" altLang="ru-RU" sz="3600" b="1" i="1">
                <a:solidFill>
                  <a:srgbClr val="C00000"/>
                </a:solidFill>
                <a:latin typeface="Century Schoolbook" pitchFamily="18" charset="0"/>
              </a:rPr>
              <a:t>нефть</a:t>
            </a:r>
            <a:r>
              <a:rPr lang="ru-RU" altLang="ru-RU" sz="3600" i="1">
                <a:latin typeface="Century Schoolbook" pitchFamily="18" charset="0"/>
              </a:rPr>
              <a:t>зуцапитсшц</a:t>
            </a:r>
            <a:r>
              <a:rPr lang="ru-RU" altLang="ru-RU" sz="3600" b="1" i="1">
                <a:solidFill>
                  <a:srgbClr val="C00000"/>
                </a:solidFill>
                <a:latin typeface="Century Schoolbook" pitchFamily="18" charset="0"/>
              </a:rPr>
              <a:t>ракета</a:t>
            </a:r>
            <a:r>
              <a:rPr lang="ru-RU" altLang="ru-RU" sz="3600" i="1">
                <a:latin typeface="Century Schoolbook" pitchFamily="18" charset="0"/>
              </a:rPr>
              <a:t>ркуцкгре</a:t>
            </a:r>
            <a:r>
              <a:rPr lang="ru-RU" altLang="ru-RU" sz="3600" b="1" i="1">
                <a:solidFill>
                  <a:srgbClr val="C00000"/>
                </a:solidFill>
                <a:latin typeface="Century Schoolbook" pitchFamily="18" charset="0"/>
              </a:rPr>
              <a:t>лес</a:t>
            </a:r>
            <a:r>
              <a:rPr lang="ru-RU" altLang="ru-RU" sz="3600" i="1">
                <a:latin typeface="Century Schoolbook" pitchFamily="18" charset="0"/>
              </a:rPr>
              <a:t>ирцпимо</a:t>
            </a:r>
            <a:r>
              <a:rPr lang="ru-RU" altLang="ru-RU" sz="3600" b="1" i="1">
                <a:solidFill>
                  <a:srgbClr val="C00000"/>
                </a:solidFill>
                <a:latin typeface="Century Schoolbook" pitchFamily="18" charset="0"/>
              </a:rPr>
              <a:t>животные</a:t>
            </a:r>
            <a:r>
              <a:rPr lang="ru-RU" altLang="ru-RU" sz="3600" i="1">
                <a:latin typeface="Century Schoolbook" pitchFamily="18" charset="0"/>
              </a:rPr>
              <a:t>ирцкур</a:t>
            </a:r>
            <a:r>
              <a:rPr lang="ru-RU" altLang="ru-RU" sz="3600" b="1" i="1">
                <a:solidFill>
                  <a:srgbClr val="C00000"/>
                </a:solidFill>
                <a:latin typeface="Century Schoolbook" pitchFamily="18" charset="0"/>
              </a:rPr>
              <a:t>байкал</a:t>
            </a:r>
            <a:r>
              <a:rPr lang="ru-RU" altLang="ru-RU" sz="3600" i="1">
                <a:latin typeface="Century Schoolbook" pitchFamily="18" charset="0"/>
              </a:rPr>
              <a:t>ищсь</a:t>
            </a:r>
            <a:r>
              <a:rPr lang="ru-RU" altLang="ru-RU" sz="3600" b="1" i="1">
                <a:solidFill>
                  <a:srgbClr val="C00000"/>
                </a:solidFill>
                <a:latin typeface="Century Schoolbook" pitchFamily="18" charset="0"/>
              </a:rPr>
              <a:t>гагарин</a:t>
            </a:r>
            <a:r>
              <a:rPr lang="ru-RU" altLang="ru-RU" sz="3600" i="1">
                <a:latin typeface="Century Schoolbook" pitchFamily="18" charset="0"/>
              </a:rPr>
              <a:t>ргоцоуд</a:t>
            </a:r>
            <a:r>
              <a:rPr lang="ru-RU" altLang="ru-RU" sz="3600" b="1" i="1">
                <a:solidFill>
                  <a:srgbClr val="C00000"/>
                </a:solidFill>
                <a:latin typeface="Century Schoolbook" pitchFamily="18" charset="0"/>
              </a:rPr>
              <a:t>пушкин</a:t>
            </a:r>
            <a:r>
              <a:rPr lang="ru-RU" altLang="ru-RU" sz="3600" i="1">
                <a:latin typeface="Century Schoolbook" pitchFamily="18" charset="0"/>
              </a:rPr>
              <a:t>ишу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http://freeppt.ru/Prew2/23Feb/EagleSlaidPrew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4" descr="http://shkolnye-prezentacii.ru/wp-content/uploads/2014/07/shablony-dlya-prezentacii012.jpgSlid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57738"/>
            <a:ext cx="9144000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Объект 2"/>
          <p:cNvSpPr>
            <a:spLocks noGrp="1"/>
          </p:cNvSpPr>
          <p:nvPr>
            <p:ph idx="1"/>
          </p:nvPr>
        </p:nvSpPr>
        <p:spPr>
          <a:xfrm>
            <a:off x="0" y="74613"/>
            <a:ext cx="9220200" cy="5851525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ru-RU" altLang="ru-RU" sz="4400" b="1" smtClean="0">
                <a:solidFill>
                  <a:srgbClr val="C00000"/>
                </a:solidFill>
                <a:latin typeface="Century Schoolbook" pitchFamily="18" charset="0"/>
              </a:rPr>
              <a:t>Сегодня вы – дети, сидящие за партами, а завтра – вы - врачи, музыканты, программисты, учителя, военные, инженеры.</a:t>
            </a:r>
          </a:p>
        </p:txBody>
      </p:sp>
      <p:pic>
        <p:nvPicPr>
          <p:cNvPr id="37893" name="Picture 2" descr="https://pbs.twimg.com/media/CmheUQhWYAAWo1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5688" y="3367088"/>
            <a:ext cx="4178300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/>
              <a:t>Какой будет наша планета???</a:t>
            </a:r>
          </a:p>
        </p:txBody>
      </p:sp>
      <p:pic>
        <p:nvPicPr>
          <p:cNvPr id="3891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33525" y="1776413"/>
            <a:ext cx="6076950" cy="4171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http://freeppt.ru/Prew2/23Feb/EagleSlaidPrew.jp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Объект 2"/>
          <p:cNvSpPr>
            <a:spLocks noGrp="1"/>
          </p:cNvSpPr>
          <p:nvPr>
            <p:ph idx="1"/>
          </p:nvPr>
        </p:nvSpPr>
        <p:spPr>
          <a:xfrm>
            <a:off x="357188" y="231775"/>
            <a:ext cx="8229600" cy="4525963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ru-RU" altLang="ru-RU" sz="3600" b="1" smtClean="0">
                <a:solidFill>
                  <a:srgbClr val="C00000"/>
                </a:solidFill>
                <a:latin typeface="Century Schoolbook" pitchFamily="18" charset="0"/>
              </a:rPr>
              <a:t>Именно Вам жить в стране будущего. Вы-основа нашего государства.</a:t>
            </a:r>
            <a:endParaRPr lang="ru-RU" altLang="ru-RU" smtClean="0"/>
          </a:p>
        </p:txBody>
      </p:sp>
      <p:pic>
        <p:nvPicPr>
          <p:cNvPr id="39940" name="Picture 2" descr="http://thetriumph.xyz/wp-content/uploads/2017/03/city-of-the-future-hd-wallpa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588" y="1851025"/>
            <a:ext cx="7108825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shkolnye-prezentacii.ru/wp-content/uploads/2014/07/shablony-dlya-prezentacii012.jpgSlide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758266"/>
            <a:ext cx="9143998" cy="20997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b="1" smtClean="0"/>
              <a:t>К новым свершениям, новым победам, к новым знаниям!!!</a:t>
            </a:r>
          </a:p>
        </p:txBody>
      </p:sp>
      <p:pic>
        <p:nvPicPr>
          <p:cNvPr id="40963" name="Содержимое 3" descr="photos0-800x600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us.znate.ru/pars_docs/refs/18/17193/17193-1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335088" y="92075"/>
            <a:ext cx="6170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000" b="1">
                <a:solidFill>
                  <a:srgbClr val="C00000"/>
                </a:solidFill>
                <a:latin typeface="Century Schoolbook" pitchFamily="18" charset="0"/>
              </a:rPr>
              <a:t>Назови одним словом</a:t>
            </a:r>
          </a:p>
        </p:txBody>
      </p:sp>
      <p:pic>
        <p:nvPicPr>
          <p:cNvPr id="5124" name="Picture 6" descr="https://mota.ru/upload/wallpapers/2010/05/26/08/01/22184/mota_ru_0052612-1920x1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788988"/>
            <a:ext cx="5119688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http://goldwallpapers.com/uploads/posts/water-wallpaper/water_wallpaper_0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9350" y="2532063"/>
            <a:ext cx="4776788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http://4vector.com/i/free-vector-beautiful-flame-vector-clip-03_003171_3%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13" t="27332" r="12956" b="17061"/>
          <a:stretch>
            <a:fillRect/>
          </a:stretch>
        </p:blipFill>
        <p:spPr bwMode="auto">
          <a:xfrm>
            <a:off x="5003800" y="4518025"/>
            <a:ext cx="4064000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4920" y="6199141"/>
            <a:ext cx="152477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entury Schoolbook" panose="02040604050505020304" pitchFamily="18" charset="0"/>
                <a:cs typeface="+mn-cs"/>
              </a:rPr>
              <a:t>ФЛАГ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198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292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td3.mycdn.me/image?id=814558916328&amp;t=20&amp;plc=WEB&amp;tkn=*Pri4FQDHcwvwXb3ZaUzhasVF4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542378" y="1116092"/>
            <a:ext cx="5953013" cy="666989"/>
          </a:xfrm>
          <a:prstGeom prst="rect">
            <a:avLst/>
          </a:prstGeom>
          <a:solidFill>
            <a:schemeClr val="bg1"/>
          </a:solidFill>
          <a:effectLst>
            <a:softEdge rad="635000"/>
          </a:effectLst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РАБОТУ! 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us.znate.ru/pars_docs/refs/18/17193/17193-1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335088" y="92075"/>
            <a:ext cx="6170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000" b="1">
                <a:solidFill>
                  <a:srgbClr val="C00000"/>
                </a:solidFill>
                <a:latin typeface="Century Schoolbook" pitchFamily="18" charset="0"/>
              </a:rPr>
              <a:t>Назови одним словом</a:t>
            </a:r>
          </a:p>
        </p:txBody>
      </p:sp>
      <p:pic>
        <p:nvPicPr>
          <p:cNvPr id="6148" name="Picture 2" descr="http://bigplanet.media/sites/default/files/foto_kreml_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00" y="1089025"/>
            <a:ext cx="3538538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4" descr="https://marionetki.net/wp-content/uploads/2016/10/1238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1188" y="1089025"/>
            <a:ext cx="4383087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www.gtoil.ru/images/gerb/%D0%B3%D0%B5%D1%80%D0%B1-%D0%9C%D0%BE%D1%81%D0%BA%D0%B2%D1%8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1575" y="3962400"/>
            <a:ext cx="201295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https://s3.eu-central-1.amazonaws.com/marshrutiks/images/files/000/007/461/original/mavzolej_lenina_chasy_raboty.jpg?14799687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8063" y="4022725"/>
            <a:ext cx="3962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6377" y="6125184"/>
            <a:ext cx="22092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entury Schoolbook" panose="02040604050505020304" pitchFamily="18" charset="0"/>
                <a:cs typeface="+mn-cs"/>
              </a:rPr>
              <a:t>МОСКВА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us.znate.ru/pars_docs/refs/18/17193/17193-1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335088" y="92075"/>
            <a:ext cx="6170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000" b="1">
                <a:solidFill>
                  <a:srgbClr val="C00000"/>
                </a:solidFill>
                <a:latin typeface="Century Schoolbook" pitchFamily="18" charset="0"/>
              </a:rPr>
              <a:t>Назови одним словом</a:t>
            </a:r>
          </a:p>
        </p:txBody>
      </p:sp>
      <p:pic>
        <p:nvPicPr>
          <p:cNvPr id="7172" name="Picture 2" descr="https://i.siteapi.org/Tw15gsj8HrIj-m7WJD3M5skWcIw=/fit-in/900x1000/center/top/filters:format(png)/83944ca391dfcb3.s.siteapi.org/img/6555ecce9097f6b8a93e339d4cc7c7b877465b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38" y="893763"/>
            <a:ext cx="494823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 descr="http://2.bp.blogspot.com/-DoG2o83_nFE/VocJgjpjDYI/AAAAAAAAADo/te1LOt9G3S4/s1600/logo_backtotoproket_advas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2074863"/>
            <a:ext cx="5499100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416" y="5749925"/>
            <a:ext cx="6715300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entury Schoolbook" panose="02040604050505020304" pitchFamily="18" charset="0"/>
                <a:cs typeface="+mn-cs"/>
              </a:rPr>
              <a:t>ЮРИЙ ГАГАРИН или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entury Schoolbook" panose="02040604050505020304" pitchFamily="18" charset="0"/>
                <a:cs typeface="+mn-cs"/>
              </a:rPr>
              <a:t>ПЕРВЫЙ ПОЛЕТ В КОСМОС</a:t>
            </a:r>
          </a:p>
        </p:txBody>
      </p:sp>
      <p:sp>
        <p:nvSpPr>
          <p:cNvPr id="7175" name="TextBox 1"/>
          <p:cNvSpPr txBox="1">
            <a:spLocks noChangeArrowheads="1"/>
          </p:cNvSpPr>
          <p:nvPr/>
        </p:nvSpPr>
        <p:spPr bwMode="auto">
          <a:xfrm>
            <a:off x="1074738" y="4141788"/>
            <a:ext cx="26225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4400" b="1">
                <a:solidFill>
                  <a:srgbClr val="C00000"/>
                </a:solidFill>
                <a:latin typeface="Century Schoolbook" pitchFamily="18" charset="0"/>
              </a:rPr>
              <a:t>1961 год</a:t>
            </a:r>
          </a:p>
        </p:txBody>
      </p:sp>
      <p:pic>
        <p:nvPicPr>
          <p:cNvPr id="7176" name="Picture 6" descr="http://kiss-kids.ru/wp-content/uploads/2014/12/apri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1850" y="1085850"/>
            <a:ext cx="2525713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 descr="http://ma-re.ru/upload/iblock/ffc/ffc41b7f95d2ae68bbfc2cd283bd4b4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1325" y="3675063"/>
            <a:ext cx="3505200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us.znate.ru/pars_docs/refs/18/17193/17193-1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5" name="Группа 2"/>
          <p:cNvGrpSpPr>
            <a:grpSpLocks/>
          </p:cNvGrpSpPr>
          <p:nvPr/>
        </p:nvGrpSpPr>
        <p:grpSpPr bwMode="auto">
          <a:xfrm>
            <a:off x="1312863" y="1435100"/>
            <a:ext cx="3657600" cy="4275138"/>
            <a:chOff x="982133" y="575733"/>
            <a:chExt cx="3657601" cy="4275667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982133" y="1998309"/>
              <a:ext cx="744537" cy="7112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У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726670" y="1998309"/>
              <a:ext cx="746125" cy="7112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Н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437870" y="1998309"/>
              <a:ext cx="746125" cy="7112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О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174471" y="1998309"/>
              <a:ext cx="746125" cy="7112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Т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895196" y="1998309"/>
              <a:ext cx="744538" cy="7112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Ё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982133" y="2709597"/>
              <a:ext cx="744537" cy="7112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Б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726670" y="2709597"/>
              <a:ext cx="746125" cy="7112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С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437870" y="2709597"/>
              <a:ext cx="746125" cy="7112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Р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174471" y="2709597"/>
              <a:ext cx="746125" cy="7112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Н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895196" y="2709597"/>
              <a:ext cx="744538" cy="7112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Д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82133" y="3428824"/>
              <a:ext cx="744537" cy="711288"/>
            </a:xfrm>
            <a:prstGeom prst="rect">
              <a:avLst/>
            </a:prstGeom>
            <a:solidFill>
              <a:srgbClr val="FF3300">
                <a:alpha val="54902"/>
              </a:srgb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У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726670" y="3428824"/>
              <a:ext cx="728663" cy="711288"/>
            </a:xfrm>
            <a:prstGeom prst="rect">
              <a:avLst/>
            </a:prstGeom>
            <a:solidFill>
              <a:srgbClr val="FF3300">
                <a:alpha val="54902"/>
              </a:srgb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Е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437870" y="3428824"/>
              <a:ext cx="746125" cy="711288"/>
            </a:xfrm>
            <a:prstGeom prst="rect">
              <a:avLst/>
            </a:prstGeom>
            <a:solidFill>
              <a:srgbClr val="FF3300">
                <a:alpha val="54902"/>
              </a:srgb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С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174471" y="3428824"/>
              <a:ext cx="720725" cy="711288"/>
            </a:xfrm>
            <a:prstGeom prst="rect">
              <a:avLst/>
            </a:prstGeom>
            <a:solidFill>
              <a:srgbClr val="FF3300">
                <a:alpha val="54902"/>
              </a:srgb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Л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895196" y="3428824"/>
              <a:ext cx="744538" cy="711288"/>
            </a:xfrm>
            <a:prstGeom prst="rect">
              <a:avLst/>
            </a:prstGeom>
            <a:solidFill>
              <a:srgbClr val="FF3300">
                <a:alpha val="54902"/>
              </a:srgb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Щ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82133" y="4140112"/>
              <a:ext cx="744537" cy="711288"/>
            </a:xfrm>
            <a:prstGeom prst="rect">
              <a:avLst/>
            </a:prstGeom>
            <a:solidFill>
              <a:srgbClr val="FF3300">
                <a:alpha val="54902"/>
              </a:srgb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Я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1726670" y="4140112"/>
              <a:ext cx="728663" cy="711288"/>
            </a:xfrm>
            <a:prstGeom prst="rect">
              <a:avLst/>
            </a:prstGeom>
            <a:solidFill>
              <a:srgbClr val="FF3300">
                <a:alpha val="54902"/>
              </a:srgb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Е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437870" y="4140112"/>
              <a:ext cx="746125" cy="711288"/>
            </a:xfrm>
            <a:prstGeom prst="rect">
              <a:avLst/>
            </a:prstGeom>
            <a:solidFill>
              <a:srgbClr val="FF3300">
                <a:alpha val="54902"/>
              </a:srgb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М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174471" y="4140112"/>
              <a:ext cx="720725" cy="711288"/>
            </a:xfrm>
            <a:prstGeom prst="rect">
              <a:avLst/>
            </a:prstGeom>
            <a:solidFill>
              <a:srgbClr val="FF3300">
                <a:alpha val="54902"/>
              </a:srgb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И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895196" y="4140112"/>
              <a:ext cx="744538" cy="711288"/>
            </a:xfrm>
            <a:prstGeom prst="rect">
              <a:avLst/>
            </a:prstGeom>
            <a:solidFill>
              <a:srgbClr val="FF3300">
                <a:alpha val="54902"/>
              </a:srgb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Е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718733" y="1287021"/>
              <a:ext cx="744537" cy="7112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У</a:t>
              </a: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429933" y="1287021"/>
              <a:ext cx="744537" cy="7112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А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166534" y="1287021"/>
              <a:ext cx="744537" cy="7112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С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710795" y="575733"/>
              <a:ext cx="744538" cy="7112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Р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429933" y="575733"/>
              <a:ext cx="744537" cy="7112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В</a:t>
              </a: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3158596" y="575733"/>
              <a:ext cx="744538" cy="71128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Я</a:t>
              </a:r>
            </a:p>
          </p:txBody>
        </p:sp>
      </p:grpSp>
      <p:grpSp>
        <p:nvGrpSpPr>
          <p:cNvPr id="8196" name="Группа 33"/>
          <p:cNvGrpSpPr>
            <a:grpSpLocks/>
          </p:cNvGrpSpPr>
          <p:nvPr/>
        </p:nvGrpSpPr>
        <p:grpSpPr bwMode="auto">
          <a:xfrm>
            <a:off x="5227638" y="1430338"/>
            <a:ext cx="3657600" cy="4276725"/>
            <a:chOff x="982133" y="575733"/>
            <a:chExt cx="3657601" cy="4275667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982133" y="1997781"/>
              <a:ext cx="744537" cy="711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21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726670" y="1997781"/>
              <a:ext cx="746125" cy="711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16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437870" y="1997781"/>
              <a:ext cx="746125" cy="711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2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174471" y="1997781"/>
              <a:ext cx="746125" cy="711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9</a:t>
              </a: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3895196" y="1997781"/>
              <a:ext cx="744538" cy="711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14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982133" y="2708805"/>
              <a:ext cx="744537" cy="711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20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726670" y="2708805"/>
              <a:ext cx="746125" cy="711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3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437870" y="2708805"/>
              <a:ext cx="746125" cy="711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10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174471" y="2708805"/>
              <a:ext cx="746125" cy="711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15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3895196" y="2708805"/>
              <a:ext cx="744538" cy="7110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22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982133" y="3429352"/>
              <a:ext cx="744537" cy="711024"/>
            </a:xfrm>
            <a:prstGeom prst="rect">
              <a:avLst/>
            </a:prstGeom>
            <a:solidFill>
              <a:srgbClr val="FF3300">
                <a:alpha val="54902"/>
              </a:srgb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23</a:t>
              </a: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726670" y="3429352"/>
              <a:ext cx="695325" cy="711024"/>
            </a:xfrm>
            <a:prstGeom prst="rect">
              <a:avLst/>
            </a:prstGeom>
            <a:solidFill>
              <a:srgbClr val="FF3300">
                <a:alpha val="54902"/>
              </a:srgb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11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437870" y="3429352"/>
              <a:ext cx="746125" cy="711024"/>
            </a:xfrm>
            <a:prstGeom prst="rect">
              <a:avLst/>
            </a:prstGeom>
            <a:solidFill>
              <a:srgbClr val="FF3300">
                <a:alpha val="54902"/>
              </a:srgb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4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174471" y="3429352"/>
              <a:ext cx="723900" cy="711024"/>
            </a:xfrm>
            <a:prstGeom prst="rect">
              <a:avLst/>
            </a:prstGeom>
            <a:solidFill>
              <a:srgbClr val="FF3300">
                <a:alpha val="54902"/>
              </a:srgb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13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895196" y="3429352"/>
              <a:ext cx="744538" cy="711024"/>
            </a:xfrm>
            <a:prstGeom prst="rect">
              <a:avLst/>
            </a:prstGeom>
            <a:solidFill>
              <a:srgbClr val="FF3300">
                <a:alpha val="54902"/>
              </a:srgb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24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82133" y="4140376"/>
              <a:ext cx="744537" cy="711024"/>
            </a:xfrm>
            <a:prstGeom prst="rect">
              <a:avLst/>
            </a:prstGeom>
            <a:solidFill>
              <a:srgbClr val="FF3300">
                <a:alpha val="54902"/>
              </a:srgb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6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726670" y="4140376"/>
              <a:ext cx="711200" cy="711024"/>
            </a:xfrm>
            <a:prstGeom prst="rect">
              <a:avLst/>
            </a:prstGeom>
            <a:solidFill>
              <a:srgbClr val="FF3300">
                <a:alpha val="54902"/>
              </a:srgb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25</a:t>
              </a: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2437870" y="4140376"/>
              <a:ext cx="746125" cy="711024"/>
            </a:xfrm>
            <a:prstGeom prst="rect">
              <a:avLst/>
            </a:prstGeom>
            <a:solidFill>
              <a:srgbClr val="FF3300">
                <a:alpha val="54902"/>
              </a:srgb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12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3174471" y="4140376"/>
              <a:ext cx="720725" cy="711024"/>
            </a:xfrm>
            <a:prstGeom prst="rect">
              <a:avLst/>
            </a:prstGeom>
            <a:solidFill>
              <a:srgbClr val="FF3300">
                <a:alpha val="54902"/>
              </a:srgb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5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3895196" y="4140376"/>
              <a:ext cx="744538" cy="711024"/>
            </a:xfrm>
            <a:prstGeom prst="rect">
              <a:avLst/>
            </a:prstGeom>
            <a:solidFill>
              <a:srgbClr val="FF3300">
                <a:alpha val="54902"/>
              </a:srgb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26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718733" y="1286757"/>
              <a:ext cx="744537" cy="7110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7</a:t>
              </a: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2429933" y="1286757"/>
              <a:ext cx="744537" cy="7110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17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166534" y="1286757"/>
              <a:ext cx="744537" cy="7110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8</a:t>
              </a: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1710795" y="575733"/>
              <a:ext cx="744538" cy="7110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1</a:t>
              </a: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2429933" y="575733"/>
              <a:ext cx="744537" cy="7110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19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3158596" y="575733"/>
              <a:ext cx="744538" cy="71102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latin typeface="Century Schoolbook" panose="02040604050505020304" pitchFamily="18" charset="0"/>
                </a:rPr>
                <a:t>18</a:t>
              </a:r>
            </a:p>
          </p:txBody>
        </p:sp>
      </p:grpSp>
      <p:sp>
        <p:nvSpPr>
          <p:cNvPr id="8197" name="TextBox 60"/>
          <p:cNvSpPr txBox="1">
            <a:spLocks noChangeArrowheads="1"/>
          </p:cNvSpPr>
          <p:nvPr/>
        </p:nvSpPr>
        <p:spPr bwMode="auto">
          <a:xfrm>
            <a:off x="1733550" y="92075"/>
            <a:ext cx="5373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4000" b="1">
                <a:solidFill>
                  <a:srgbClr val="C00000"/>
                </a:solidFill>
                <a:latin typeface="Century Schoolbook" pitchFamily="18" charset="0"/>
              </a:rPr>
              <a:t>Реши головоломку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op-pics.ru/images/1607399_simvolika-rossii-p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188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4138" y="2786063"/>
            <a:ext cx="91440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0" dirty="0"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entury Schoolbook" panose="02040604050505020304" pitchFamily="18" charset="0"/>
                <a:cs typeface="+mn-cs"/>
              </a:rPr>
              <a:t>РОССИЯ, УСТРЕМЛЕННАЯ В БУДУЩЕЕ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600075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altLang="ru-RU" b="1" smtClean="0"/>
              <a:t>           </a:t>
            </a:r>
            <a:r>
              <a:rPr lang="ru-RU" altLang="ru-RU" sz="3200" b="1" smtClean="0"/>
              <a:t>С 1984 г. в нашей стране первого сентября отмечается государственный праздник. Как он называется? </a:t>
            </a:r>
          </a:p>
          <a:p>
            <a:endParaRPr lang="ru-RU" altLang="ru-RU" smtClean="0"/>
          </a:p>
        </p:txBody>
      </p:sp>
      <p:pic>
        <p:nvPicPr>
          <p:cNvPr id="10243" name="Рисунок 3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5" y="2214563"/>
            <a:ext cx="4811713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</TotalTime>
  <Words>578</Words>
  <Application>Microsoft Office PowerPoint</Application>
  <PresentationFormat>Экран (4:3)</PresentationFormat>
  <Paragraphs>124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Давайте окунемся в историю…</vt:lpstr>
      <vt:lpstr>Борис Кустодиев Земская школа в Московской Руси 1907 г.</vt:lpstr>
      <vt:lpstr>Александр Морозов  Сельская бесплатная школа 1865 г</vt:lpstr>
      <vt:lpstr>Николай Богданов-Бельский  «Сочинение»</vt:lpstr>
      <vt:lpstr>Презентация PowerPoint</vt:lpstr>
      <vt:lpstr>Презентация PowerPoint</vt:lpstr>
      <vt:lpstr>Презентация PowerPoint</vt:lpstr>
      <vt:lpstr>Прошлое и настоящее</vt:lpstr>
      <vt:lpstr>Презентация PowerPoint</vt:lpstr>
      <vt:lpstr>Мы живем с Вами в великой стране 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Правительство России разрабатывает социально-экономическую стратегию развития страны до 2035 года </vt:lpstr>
      <vt:lpstr>Презентация PowerPoint</vt:lpstr>
      <vt:lpstr>1 июня 2016 года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Какой будет наша планета???</vt:lpstr>
      <vt:lpstr>Презентация PowerPoint</vt:lpstr>
      <vt:lpstr>К новым свершениям, новым победам, к новым знаниям!!!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Leon</cp:lastModifiedBy>
  <cp:revision>41</cp:revision>
  <dcterms:created xsi:type="dcterms:W3CDTF">2017-08-25T19:37:57Z</dcterms:created>
  <dcterms:modified xsi:type="dcterms:W3CDTF">2018-12-24T16:54:08Z</dcterms:modified>
</cp:coreProperties>
</file>