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32"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60000"/>
    <a:srgbClr val="A40000"/>
    <a:srgbClr val="170B01"/>
    <a:srgbClr val="4C2504"/>
    <a:srgbClr val="5428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49" autoAdjust="0"/>
    <p:restoredTop sz="94671" autoAdjust="0"/>
  </p:normalViewPr>
  <p:slideViewPr>
    <p:cSldViewPr>
      <p:cViewPr>
        <p:scale>
          <a:sx n="76" d="100"/>
          <a:sy n="76" d="100"/>
        </p:scale>
        <p:origin x="-102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14C23-6930-4FC4-B835-03F6C81CE439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F22FE-67E2-47AE-85F9-E920D12C6E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E4D1-B034-4750-ACBB-BC74B44B20A5}" type="datetime1">
              <a:rPr lang="ru-RU" smtClean="0"/>
              <a:t>07.01.2019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297E-6996-415F-BFDB-D275FD56D58E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5C3F-CFDD-418C-8A6B-1EED9D2B4E75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77228D-7428-4E19-A6AD-B45387FABA8D}" type="datetime1">
              <a:rPr lang="ru-RU" smtClean="0"/>
              <a:t>07.01.2019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99D7-1D92-4F8B-B88F-88EEF1755D87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7034-6F97-4F2F-9CF0-2F607DC92152}" type="datetime1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7FA3-E99C-4572-88B2-66BE4375741D}" type="datetime1">
              <a:rPr lang="ru-RU" smtClean="0"/>
              <a:t>07.01.2019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C6AF-A31E-49DA-B700-FA36AA7BD122}" type="datetime1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2C545-4217-4025-82E0-F03D400035B2}" type="datetime1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823739-19B6-4E52-B630-8F7F233E9D93}" type="datetime1">
              <a:rPr lang="ru-RU" smtClean="0"/>
              <a:t>07.01.2019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23FA-1CCB-40CE-A9F8-6F8CC173E850}" type="datetime1">
              <a:rPr lang="ru-RU" smtClean="0"/>
              <a:t>07.01.2019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25CF26-9256-4FA8-AA77-0937D3E6F553}" type="datetime1">
              <a:rPr lang="ru-RU" smtClean="0"/>
              <a:t>07.01.2019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A%D0%BE%D0%BD%D0%BE%D0%BF%D0%BB%D1%8F#&#1058;&#1080;&#1083;&#1100;&#1079;&#1080;&#1090;&#1089;&#1082;&#1080;&#1081;_&#1084;&#1080;&#1088;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5%D1%80%D1%86%D0%BE%D0%B3%D1%81%D1%82%D0%B2%D0%BE_%D0%92%D0%B0%D1%80%D1%88%D0%B0%D0%B2%D1%81%D0%BA%D0%BE%D0%B5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hyperlink" Target="https://ru.wikipedia.org/wiki/%D0%92%D0%B0%D0%BB%D0%B0%D1%85%D0%B8%D1%8F_(%D0%BA%D0%BD%D1%8F%D0%B6%D0%B5%D1%81%D1%82%D0%B2%D0%BE)" TargetMode="External"/><Relationship Id="rId4" Type="http://schemas.openxmlformats.org/officeDocument/2006/relationships/hyperlink" Target="https://ru.wikipedia.org/wiki/%D0%9C%D0%BE%D0%BB%D0%B4%D0%B0%D0%B2%D1%81%D0%BA%D0%BE%D0%B5_%D0%BA%D0%BD%D1%8F%D0%B6%D0%B5%D1%81%D1%82%D0%B2%D0%BE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0%D0%B5%D0%B9%D0%BD%D1%81%D0%BA%D0%B8%D0%B9_%D0%A1%D0%BE%D1%8E%D0%B7" TargetMode="External"/><Relationship Id="rId3" Type="http://schemas.openxmlformats.org/officeDocument/2006/relationships/hyperlink" Target="https://ru.wikipedia.org/wiki/%D0%98%D0%BB%D0%BB%D0%B8%D1%80%D0%B8%D0%B9%D1%81%D0%BA%D0%B8%D0%B5_%D0%BF%D1%80%D0%BE%D0%B2%D0%B8%D0%BD%D1%86%D0%B8%D0%B8" TargetMode="External"/><Relationship Id="rId7" Type="http://schemas.openxmlformats.org/officeDocument/2006/relationships/hyperlink" Target="https://ru.wikipedia.org/wiki/%D0%96%D0%B5%D1%80%D0%BE%D0%BC_%D0%91%D0%BE%D0%BD%D0%B0%D0%BF%D0%B0%D1%80%D1%82" TargetMode="External"/><Relationship Id="rId2" Type="http://schemas.openxmlformats.org/officeDocument/2006/relationships/hyperlink" Target="https://ru.wikipedia.org/wiki/%D0%98%D0%BE%D0%BD%D0%B8%D1%87%D0%B5%D1%81%D0%BA%D0%B8%D0%B5_%D0%BE%D1%81%D1%82%D1%80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B%D1%8E%D0%B4%D0%BE%D0%B2%D0%B8%D0%BA_%D0%91%D0%BE%D0%BD%D0%B0%D0%BF%D0%B0%D1%80%D1%82" TargetMode="External"/><Relationship Id="rId5" Type="http://schemas.openxmlformats.org/officeDocument/2006/relationships/hyperlink" Target="https://ru.wikipedia.org/wiki/%D0%96%D0%BE%D0%B7%D0%B5%D1%84_%D0%91%D0%BE%D0%BD%D0%B0%D0%BF%D0%B0%D1%80%D1%82" TargetMode="External"/><Relationship Id="rId4" Type="http://schemas.openxmlformats.org/officeDocument/2006/relationships/hyperlink" Target="https://ru.wikipedia.org/wiki/%D0%A0%D1%83%D1%81%D1%81%D0%BA%D0%BE-%D1%82%D1%83%D1%80%D0%B5%D1%86%D0%BA%D0%B0%D1%8F_%D0%B2%D0%BE%D0%B9%D0%BD%D0%B0_(1806%E2%80%941812)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44670" y="714356"/>
            <a:ext cx="10618994" cy="2766707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Русско-турецкая</a:t>
            </a:r>
            <a:b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война</a:t>
            </a:r>
            <a:endParaRPr lang="ru-RU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2125"/>
    </mc:Choice>
    <mc:Fallback>
      <p:transition advClick="0" advTm="212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928662" y="1857364"/>
            <a:ext cx="6500858" cy="571504"/>
          </a:xfrm>
          <a:prstGeom prst="roundRect">
            <a:avLst/>
          </a:prstGeom>
          <a:solidFill>
            <a:srgbClr val="A40000"/>
          </a:solidFill>
          <a:ln>
            <a:solidFill>
              <a:srgbClr val="4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7659" y="1894942"/>
            <a:ext cx="7740352" cy="35433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/>
              <a:t>Поражения Османской империи в </a:t>
            </a:r>
            <a:r>
              <a:rPr lang="ru-RU" dirty="0" err="1"/>
              <a:t>XVIIIв</a:t>
            </a:r>
            <a:r>
              <a:rPr lang="ru-RU" dirty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Турция </a:t>
            </a:r>
            <a:r>
              <a:rPr lang="ru-RU" dirty="0"/>
              <a:t>не смирилась с потерей обширных территорий Северного Причерноморья.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Укрепление </a:t>
            </a:r>
            <a:r>
              <a:rPr lang="ru-RU" dirty="0"/>
              <a:t>стратегических позиций России на Черном море и на Кавказе. </a:t>
            </a:r>
            <a:endParaRPr lang="ru-RU" dirty="0">
              <a:solidFill>
                <a:srgbClr val="46000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rgbClr val="460000"/>
              </a:solidFill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Причины войны: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14813"/>
    </mc:Choice>
    <mc:Fallback>
      <p:transition advClick="0" advTm="1481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9765"/>
            <a:ext cx="10386061" cy="1075560"/>
          </a:xfrm>
        </p:spPr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Михаил Илларионович Кутузов </a:t>
            </a:r>
            <a:endParaRPr lang="ru-RU" sz="4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Объект 3"/>
          <p:cNvSpPr>
            <a:spLocks noGrp="1"/>
          </p:cNvSpPr>
          <p:nvPr>
            <p:ph sz="half" idx="1"/>
          </p:nvPr>
        </p:nvSpPr>
        <p:spPr>
          <a:xfrm>
            <a:off x="0" y="1500188"/>
            <a:ext cx="4500563" cy="4881140"/>
          </a:xfrm>
        </p:spPr>
        <p:txBody>
          <a:bodyPr>
            <a:normAutofit fontScale="92500"/>
          </a:bodyPr>
          <a:lstStyle/>
          <a:p>
            <a:r>
              <a:rPr lang="ru-RU" dirty="0"/>
              <a:t>Кутузов (Голенищев-Кутузов, светлейший князь Смоленский) , Михаил Илларионович - знаменитый полководец (1745 - 1813гг</a:t>
            </a:r>
            <a:r>
              <a:rPr lang="ru-RU" dirty="0" smtClean="0"/>
              <a:t>.). </a:t>
            </a:r>
            <a:r>
              <a:rPr lang="ru-RU" dirty="0"/>
              <a:t>Отличался во время 1-й турецкой войны в боях при Рябой Могиле, Ларге и </a:t>
            </a:r>
            <a:r>
              <a:rPr lang="ru-RU" dirty="0" err="1"/>
              <a:t>Кагуле</a:t>
            </a:r>
            <a:r>
              <a:rPr lang="ru-RU" dirty="0"/>
              <a:t>. В 1774 г. при атаке деревни Шумы (близ Алушты) тяжело ранен (пуля ударила в левый висок и вышла у правого глаза) .</a:t>
            </a:r>
          </a:p>
        </p:txBody>
      </p:sp>
      <p:pic>
        <p:nvPicPr>
          <p:cNvPr id="1026" name="Picture 2" descr="C:\Users\Ирина\Desktop\254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12776"/>
            <a:ext cx="3380309" cy="463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14938"/>
    </mc:Choice>
    <mc:Fallback>
      <p:transition advTm="1493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b="1" u="sng" dirty="0" smtClean="0">
                <a:solidFill>
                  <a:srgbClr val="C00000"/>
                </a:solidFill>
                <a:latin typeface="Bookman Old Style" pitchFamily="18" charset="0"/>
              </a:rPr>
              <a:t>Итоги войны:</a:t>
            </a:r>
            <a:endParaRPr lang="ru-RU" b="1" u="sng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377" y="1628800"/>
            <a:ext cx="85711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1806—1812гг</a:t>
            </a:r>
            <a:r>
              <a:rPr lang="ru-RU" sz="2400" dirty="0"/>
              <a:t>. — русско-турецкая война, начата Турцией с целью возврата бывших владений в Северном Причерноморье и на Кавказе. Победы русских войск и дипломатическое искусство Кутузова привели к Бухарестскому миру 1812г. </a:t>
            </a:r>
            <a:br>
              <a:rPr lang="ru-RU" sz="2400" dirty="0"/>
            </a:br>
            <a:r>
              <a:rPr lang="ru-RU" sz="2400" dirty="0"/>
              <a:t>16 мая 1812 года заключен Бухарестский мирный договор. </a:t>
            </a:r>
            <a:br>
              <a:rPr lang="ru-RU" sz="2400" dirty="0"/>
            </a:br>
            <a:r>
              <a:rPr lang="ru-RU" sz="2400" dirty="0"/>
              <a:t>К России переходила восточная часть Молдавского княжества — территория </a:t>
            </a:r>
            <a:r>
              <a:rPr lang="ru-RU" sz="2400" dirty="0" err="1"/>
              <a:t>Пруто</a:t>
            </a:r>
            <a:r>
              <a:rPr lang="ru-RU" sz="2400" dirty="0"/>
              <a:t>-Днестровского междуречья, получившая затем статус Бессарабской области. </a:t>
            </a:r>
            <a:br>
              <a:rPr lang="ru-RU" sz="2400" dirty="0"/>
            </a:br>
            <a:r>
              <a:rPr lang="ru-RU" sz="2400" dirty="0"/>
              <a:t>В Закавказье Турция признала расширение русских владений, но ей возвращалась крепость Анапа.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13000"/>
    </mc:Choice>
    <mc:Fallback>
      <p:transition advTm="1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Тильзитский</a:t>
            </a:r>
            <a:r>
              <a:rPr lang="ru-RU" b="1" dirty="0"/>
              <a:t> мир был заключен в 1807 году между императором Александром I и Наполеоном после поражения русской армии под </a:t>
            </a:r>
            <a:r>
              <a:rPr lang="ru-RU" b="1" dirty="0" err="1"/>
              <a:t>Фридландом</a:t>
            </a:r>
            <a:r>
              <a:rPr lang="ru-RU" b="1" dirty="0"/>
              <a:t> в ходе русско-прусско-французской войны (1806-1807), где Россия выступала на стороне Пруссии.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Тильзитский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мир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22281"/>
    </mc:Choice>
    <mc:Fallback>
      <p:transition advTm="2228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Россия признала все завоевания Наполеона.</a:t>
            </a:r>
          </a:p>
          <a:p>
            <a:r>
              <a:rPr lang="ru-RU" dirty="0"/>
              <a:t>Присоединение России к континентальной блокаде против Англии (секретное соглашение). Россия должна полностью отказаться от торговли со своим главным партнёром (в частности, условия мирного договора предписывали России полностью </a:t>
            </a:r>
            <a:r>
              <a:rPr lang="ru-RU" dirty="0">
                <a:hlinkClick r:id="rId2" tooltip="Конопля"/>
              </a:rPr>
              <a:t>исключить экспорт пеньки</a:t>
            </a:r>
            <a:r>
              <a:rPr lang="ru-RU" dirty="0"/>
              <a:t> в Великобританию) и совместно с Францией воздействовать на Австрию, Данию, Швецию и Португалию с теми же целями.</a:t>
            </a:r>
          </a:p>
          <a:p>
            <a:r>
              <a:rPr lang="ru-RU" dirty="0"/>
              <a:t>Россия и Франция обязались помогать друг другу во всякой наступательной и оборонительной войне, где только это потребуется обстоятельствами. Так в ходе войны со Швецией (1808—1809 гг.) при поддержке Франции Россия приобрела Финляндию. В то же время помощь Франции в её войне с Австрией 1809 г., вспомогательный корпус по условиям мира, фактически Россией не была оказана.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9582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Условия </a:t>
            </a:r>
            <a:r>
              <a:rPr lang="ru-RU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Тильзитского</a:t>
            </a: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мира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11906"/>
    </mc:Choice>
    <mc:Fallback>
      <p:transition advTm="1190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7"/>
          <p:cNvSpPr>
            <a:spLocks noGrp="1"/>
          </p:cNvSpPr>
          <p:nvPr>
            <p:ph idx="1"/>
          </p:nvPr>
        </p:nvSpPr>
        <p:spPr>
          <a:xfrm>
            <a:off x="251521" y="836613"/>
            <a:ext cx="8435280" cy="5289550"/>
          </a:xfrm>
        </p:spPr>
        <p:txBody>
          <a:bodyPr>
            <a:noAutofit/>
          </a:bodyPr>
          <a:lstStyle/>
          <a:p>
            <a:r>
              <a:rPr lang="ru-RU" sz="2400" dirty="0"/>
              <a:t>На территории польских владений Пруссии образовано </a:t>
            </a:r>
            <a:r>
              <a:rPr lang="ru-RU" sz="2400" dirty="0">
                <a:hlinkClick r:id="rId3" tooltip="Герцогство Варшавское"/>
              </a:rPr>
              <a:t>Герцогство Варшавское</a:t>
            </a:r>
            <a:r>
              <a:rPr lang="ru-RU" sz="2400" dirty="0"/>
              <a:t>, зависимое от Франции.</a:t>
            </a:r>
          </a:p>
          <a:p>
            <a:r>
              <a:rPr lang="ru-RU" sz="2400" dirty="0"/>
              <a:t>Значительно урезалась территория Пруссии (отторгались польские области, а также оккупированные Пруссией в 1806 году Ганновер, Графство Марк, с городами Эссен, Верден и </a:t>
            </a:r>
            <a:r>
              <a:rPr lang="ru-RU" sz="2400" dirty="0" err="1"/>
              <a:t>Липпстадт</a:t>
            </a:r>
            <a:r>
              <a:rPr lang="ru-RU" sz="2400" dirty="0"/>
              <a:t>, Графство </a:t>
            </a:r>
            <a:r>
              <a:rPr lang="ru-RU" sz="2400" dirty="0" err="1"/>
              <a:t>Равенсберг</a:t>
            </a:r>
            <a:r>
              <a:rPr lang="ru-RU" sz="2400" dirty="0"/>
              <a:t>, города </a:t>
            </a:r>
            <a:r>
              <a:rPr lang="ru-RU" sz="2400" dirty="0" err="1"/>
              <a:t>Линген</a:t>
            </a:r>
            <a:r>
              <a:rPr lang="ru-RU" sz="2400" dirty="0"/>
              <a:t> и </a:t>
            </a:r>
            <a:r>
              <a:rPr lang="ru-RU" sz="2400" dirty="0" err="1"/>
              <a:t>Текленбург</a:t>
            </a:r>
            <a:r>
              <a:rPr lang="ru-RU" sz="2400" dirty="0"/>
              <a:t>, Княжества </a:t>
            </a:r>
            <a:r>
              <a:rPr lang="ru-RU" sz="2400" dirty="0" err="1"/>
              <a:t>Минден</a:t>
            </a:r>
            <a:r>
              <a:rPr lang="ru-RU" sz="2400" dirty="0"/>
              <a:t>, Восточная </a:t>
            </a:r>
            <a:r>
              <a:rPr lang="ru-RU" sz="2400" dirty="0" err="1"/>
              <a:t>Фризия</a:t>
            </a:r>
            <a:r>
              <a:rPr lang="ru-RU" sz="2400" dirty="0"/>
              <a:t>, </a:t>
            </a:r>
            <a:r>
              <a:rPr lang="ru-RU" sz="2400" dirty="0" err="1"/>
              <a:t>Мюнстер</a:t>
            </a:r>
            <a:r>
              <a:rPr lang="ru-RU" sz="2400" dirty="0"/>
              <a:t>, </a:t>
            </a:r>
            <a:r>
              <a:rPr lang="ru-RU" sz="2400" dirty="0" err="1"/>
              <a:t>Падерборн</a:t>
            </a:r>
            <a:r>
              <a:rPr lang="ru-RU" sz="2400" dirty="0"/>
              <a:t>,  Клеве и восточный берег Рейна), хотя она была сохранена в качестве самостоятельного государства и превращалась в зависимое от Франции государство.</a:t>
            </a:r>
          </a:p>
          <a:p>
            <a:r>
              <a:rPr lang="ru-RU" sz="2400" dirty="0"/>
              <a:t>Россия выводила свои войска из </a:t>
            </a:r>
            <a:r>
              <a:rPr lang="ru-RU" sz="2400" dirty="0">
                <a:hlinkClick r:id="rId4" tooltip="Молдавское княжество"/>
              </a:rPr>
              <a:t>Молдавии</a:t>
            </a:r>
            <a:r>
              <a:rPr lang="ru-RU" sz="2400" dirty="0"/>
              <a:t> и </a:t>
            </a:r>
            <a:r>
              <a:rPr lang="ru-RU" sz="2400" dirty="0">
                <a:hlinkClick r:id="rId5" tooltip="Валахия (княжество)"/>
              </a:rPr>
              <a:t>Валахии</a:t>
            </a:r>
            <a:r>
              <a:rPr lang="ru-RU" sz="2400" dirty="0"/>
              <a:t>, завоёванных у Турции.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21094"/>
    </mc:Choice>
    <mc:Fallback>
      <p:transition advTm="2109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289451"/>
          </a:xfrm>
        </p:spPr>
        <p:txBody>
          <a:bodyPr>
            <a:normAutofit/>
          </a:bodyPr>
          <a:lstStyle/>
          <a:p>
            <a:r>
              <a:rPr lang="ru-RU" dirty="0"/>
              <a:t>Россия негласно обязалась не препятствовать Наполеону в установлении контроля над </a:t>
            </a:r>
            <a:r>
              <a:rPr lang="ru-RU" dirty="0">
                <a:hlinkClick r:id="rId2" tooltip="Ионические острова"/>
              </a:rPr>
              <a:t>Ионическими островами</a:t>
            </a:r>
            <a:r>
              <a:rPr lang="ru-RU" dirty="0"/>
              <a:t>, и несколько месяцев спустя они вошли в состав </a:t>
            </a:r>
            <a:r>
              <a:rPr lang="ru-RU" dirty="0">
                <a:hlinkClick r:id="rId3" tooltip="Иллирийские провинции"/>
              </a:rPr>
              <a:t>Иллирийских провинций</a:t>
            </a:r>
            <a:r>
              <a:rPr lang="ru-RU" dirty="0"/>
              <a:t> Франции.</a:t>
            </a:r>
          </a:p>
          <a:p>
            <a:r>
              <a:rPr lang="ru-RU" dirty="0"/>
              <a:t>Франция переставала оказывать помощь Турции в </a:t>
            </a:r>
            <a:r>
              <a:rPr lang="ru-RU" dirty="0">
                <a:hlinkClick r:id="rId4" tooltip="Русско-турецкая война (1806—1812)"/>
              </a:rPr>
              <a:t>русско-турецкой войне 1806—1812 годов</a:t>
            </a:r>
            <a:r>
              <a:rPr lang="ru-RU" dirty="0"/>
              <a:t>.</a:t>
            </a:r>
          </a:p>
          <a:p>
            <a:r>
              <a:rPr lang="ru-RU" dirty="0"/>
              <a:t>Признание Россией </a:t>
            </a:r>
            <a:r>
              <a:rPr lang="ru-RU" dirty="0">
                <a:hlinkClick r:id="rId5" tooltip="Жозеф Бонапарт"/>
              </a:rPr>
              <a:t>Жозефа Бонапарта</a:t>
            </a:r>
            <a:r>
              <a:rPr lang="ru-RU" dirty="0"/>
              <a:t> королём неаполитанским и </a:t>
            </a:r>
            <a:r>
              <a:rPr lang="ru-RU" dirty="0">
                <a:hlinkClick r:id="rId6" tooltip="Людовик Бонапарт"/>
              </a:rPr>
              <a:t>Людовика Бонапарта</a:t>
            </a:r>
            <a:r>
              <a:rPr lang="ru-RU" dirty="0"/>
              <a:t> — королём голландским, </a:t>
            </a:r>
            <a:r>
              <a:rPr lang="ru-RU" dirty="0" err="1">
                <a:hlinkClick r:id="rId7" tooltip="Жером Бонапарт"/>
              </a:rPr>
              <a:t>Жерома</a:t>
            </a:r>
            <a:r>
              <a:rPr lang="ru-RU" dirty="0">
                <a:hlinkClick r:id="rId7" tooltip="Жером Бонапарт"/>
              </a:rPr>
              <a:t> Бонапарта</a:t>
            </a:r>
            <a:r>
              <a:rPr lang="ru-RU" dirty="0"/>
              <a:t> — королём вестфальским.</a:t>
            </a:r>
          </a:p>
          <a:p>
            <a:r>
              <a:rPr lang="ru-RU" dirty="0"/>
              <a:t>Признание Россией </a:t>
            </a:r>
            <a:r>
              <a:rPr lang="ru-RU" dirty="0">
                <a:hlinkClick r:id="rId8" tooltip="Рейнский Союз"/>
              </a:rPr>
              <a:t>Рейнского союза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11328"/>
    </mc:Choice>
    <mc:Fallback>
      <p:transition advTm="1132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83568" y="1484784"/>
            <a:ext cx="87929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Спасибо за       внимание!</a:t>
            </a:r>
            <a:endParaRPr lang="ru-RU" sz="960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972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2.8|2.6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1.5|2.2|1.5|1.9|1.2|1.5|1.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617</TotalTime>
  <Words>236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Русско-турецкая война</vt:lpstr>
      <vt:lpstr>Причины войны:</vt:lpstr>
      <vt:lpstr>Михаил Илларионович Кутузов </vt:lpstr>
      <vt:lpstr>Итоги войны:</vt:lpstr>
      <vt:lpstr>Тильзитский мир</vt:lpstr>
      <vt:lpstr>Условия Тильзитского мира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Великий реформатор П.А.Столыпин</dc:title>
  <dc:creator>Марина Киселева</dc:creator>
  <cp:lastModifiedBy>c400</cp:lastModifiedBy>
  <cp:revision>70</cp:revision>
  <dcterms:created xsi:type="dcterms:W3CDTF">2017-09-21T12:45:40Z</dcterms:created>
  <dcterms:modified xsi:type="dcterms:W3CDTF">2019-01-07T09:14:15Z</dcterms:modified>
</cp:coreProperties>
</file>