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60" r:id="rId8"/>
    <p:sldId id="261" r:id="rId9"/>
    <p:sldId id="262" r:id="rId10"/>
    <p:sldId id="277" r:id="rId11"/>
    <p:sldId id="263" r:id="rId12"/>
    <p:sldId id="278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9" r:id="rId25"/>
    <p:sldId id="281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49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349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49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0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351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351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35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351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1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351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FC228AF-79D4-41C3-A866-568867FD4E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1EA079-A082-46AD-949D-C58A0777A77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FC52D0-893A-4B72-9166-F87BB89BDDD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8F57E1B-B055-432A-BCE7-A97CBCB3F07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75BE655-6BDB-4A59-A596-58A0B8B0E5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5DE723-38F0-4F6A-9DFA-94F8F4A9C3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A1ED5A-5E43-45A7-B377-CDE9D82BC6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507D39-79A3-44E1-9028-D9C89162E77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E6715C-AF5F-40E9-9F3F-45D3F0F2A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DFB581-0A5A-4CD0-954C-8D40427D05E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5B058A-2E54-4386-9016-8AE863559D8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C14537-625A-4B2C-AC3A-125EEEE8BF7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1AB6D6-32F8-4E41-A954-F7B8FA41F26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24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6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6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48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4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24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888551-40E9-4C3D-AE56-B963593CB41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9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280400" cy="908050"/>
          </a:xfrm>
        </p:spPr>
        <p:txBody>
          <a:bodyPr/>
          <a:lstStyle/>
          <a:p>
            <a:r>
              <a:rPr lang="ru-RU" sz="6000"/>
              <a:t>«Воланд и его свита»</a:t>
            </a:r>
          </a:p>
        </p:txBody>
      </p:sp>
      <p:pic>
        <p:nvPicPr>
          <p:cNvPr id="2053" name="Picture 5" descr="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908050"/>
            <a:ext cx="6624638" cy="5949950"/>
          </a:xfrm>
          <a:noFill/>
          <a:ln/>
        </p:spPr>
      </p:pic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555776" y="6309320"/>
            <a:ext cx="1211262" cy="37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dirty="0">
                <a:latin typeface="Arial" charset="0"/>
              </a:rPr>
              <a:t>Pptshki.ru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85225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Фамилия Коровьев сконструирована по образцу фамилии персонажа повести А. К. Толстого “Упырь” (1841). Кроме того, в повести Ф. М. Достоевского “Село Степанчиково и его обитатели” есть персонаж по фамилии Коровкин, весьма похожий на нашего героя. Второе его имя происходит от названия музыкального инструмента фагот, изобретенного итальянским монахом. У Коровьева-Фагота есть некоторое сходство с фаготом – длинной тонкой трубкой, сложенной втрое. Булгаковский персонаж худ, высок и в мнимом подобострастии, кажется, готов сложиться перед собеседником втрое (чтобы потом спокойно ему напакостить).</a:t>
            </a:r>
            <a:r>
              <a:rPr lang="ru-RU" sz="2000"/>
              <a:t> </a:t>
            </a:r>
            <a:r>
              <a:rPr lang="ru-RU" sz="2400"/>
              <a:t>Вот его портрет: “…прозрачный гражданин престранного вида, На маленькой головке жокейский картузик, клетчатый кургузый пиджачок…, гражданин ростом в сажень, но в плечах узок, худ неимоверно, и физиономия, прошу заметить, глумливая” ; “…усики у него, как куриные перья, глазки маленькие, иронические и полупьяные”.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3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5473700" cy="765175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20713"/>
            <a:ext cx="5076825" cy="62372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И кажется, что Коровьев, он же Фагот, - самый старший из подчиненных Воланду демонов, представляющийся москвичам переводчиком при профессоре-иностранце и бывшим регентом церковного хора, имеет немало сходства с традиционным воплощение мелкого беса. Всей логикой романа читатель подводится к мысли не судить о героях по внешности, и как подтверждение правильности невольно возникающих догадок выглядит заключительная сцена «преображения» нечистой силы. Подручный Воланда только по необходимости надевает на себя различные маски-личины: пьяницы-регента, гаера, ловкого мошенника. И только в финальных главах романа Коровьев сбрасывает свою личину и предстает перед читателем темно-фиолетовым рыцарем с никогда не улыбающимся лицом.</a:t>
            </a:r>
          </a:p>
        </p:txBody>
      </p:sp>
      <p:pic>
        <p:nvPicPr>
          <p:cNvPr id="73735" name="Picture 7" descr="nf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3800" y="1628775"/>
            <a:ext cx="4140200" cy="38163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Воланд и его свита</a:t>
            </a:r>
          </a:p>
        </p:txBody>
      </p:sp>
      <p:pic>
        <p:nvPicPr>
          <p:cNvPr id="106501" name="Picture 5" descr="kot_korovye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484313"/>
            <a:ext cx="6840538" cy="4608512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5842000" cy="774700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506913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Кот-оборотень и любимый шут сатаны, пожалуй, самый забавный и запоминающийся из свиты Воланда. Сведения о Бегемоте автор «Мастера и Маргариты» почерпнул из книги М.А. Орлова «История сношений человека с дьяволом» (1904г.), выписки из которой сохранились в булгаковском архиве. Там, в частности, описывалось дело французской игуменьи, жившей в XVII в. и одержимой семью дьяволами, причем пятый бес был Бегемот. </a:t>
            </a:r>
          </a:p>
        </p:txBody>
      </p:sp>
      <p:pic>
        <p:nvPicPr>
          <p:cNvPr id="74759" name="Picture 7" descr="1760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125538"/>
            <a:ext cx="4716462" cy="5256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7848600" cy="774700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44958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Этот бес изображался в виде чудовища со слоновой головой, с хоботом и клыками. Руки у него были человеческого фасона, а громаднейший живот, коротенький хвостик и толстые задние лапы, как у бегемота, напоминали о носимом им имени. У Булгакова Бегемот стал громадных размеров черным котом-оборотнем, так как именно черные коты по традиции считаются связанными с нечистой силой. Вот каким мы видим его впервые: «…на ювелиршином пуфе в развязной позе развалился некто третий, именно - жутких размеров черный кот со стопкой водки в одной лапе и вилкой, на которую он успел поддеть маринованный гриб, в другой»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75783" name="Picture 7" descr="17603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1125538"/>
            <a:ext cx="4716462" cy="53990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5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5402263" cy="963613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25538"/>
            <a:ext cx="4716463" cy="5732462"/>
          </a:xfrm>
        </p:spPr>
        <p:txBody>
          <a:bodyPr/>
          <a:lstStyle/>
          <a:p>
            <a:r>
              <a:rPr lang="ru-RU" sz="2400"/>
              <a:t>Имя Азазелло образовано Булгаковым от ветхозаветного имени Азазел. Так зовут отрицательного героя ветхозаветной книги, падшего ангела, который научил людей изготовлять оружие и украшения. Вероятно, Булгакова привлекло сочетание в одном персонаже способности к обольщению и к убийству. </a:t>
            </a:r>
          </a:p>
        </p:txBody>
      </p:sp>
      <p:pic>
        <p:nvPicPr>
          <p:cNvPr id="79879" name="Picture 7" descr="azazelkorovbegemot64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1125538"/>
            <a:ext cx="4500562" cy="55435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0403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Именно за коварного обольстителя принимаем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Азазелло Маргарита во время их первой встречи в Александровском саду: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«Сосед этот оказался маленького роста, пламенно-рыжим, с клыком, в крахмальном белье, в полосатом добротном костюме, в лакированных туфлях и с котелком на голове. «Совершенно разбойничья рожа!» - подумала Маргарита» Но главная функция Азазелло в романе связана с насилием. Он выбрасывает Стёпу Лиходеева из Москвы в Ялту, изгоняет из Нехорошей квартиры дядю Берлиоза, убивает из револьвера предателя Барона Майгеля. Азазелло также изобрёл крем, который он дарит Маргарите. Волшебный крем не только делает героиню невидимой и способной летать, но и одаривает её новой, ведьминой красотой.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В эпилоге романа этот падший ангел предстаёт перед нами в новом обличии: «Сбоку всех летел, блистая сталью доспехов, Азазелло. Луна изменила и его лицо. Исчез бесследно нелепый безобразный клык, и кривоглазие оказалось фальшивым. Оба глаза Азазелло были одинаковые, пустые и черные, а лицо белое и холодное. Теперь Азазелло летел в своем настоящем виде, как демон безводной пустыни, демон-убийца».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/>
      <p:bldP spid="8192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77813"/>
            <a:ext cx="6337300" cy="630237"/>
          </a:xfrm>
        </p:spPr>
        <p:txBody>
          <a:bodyPr/>
          <a:lstStyle/>
          <a:p>
            <a:r>
              <a:rPr lang="ru-RU" sz="3800"/>
              <a:t>Воланд и его свита</a:t>
            </a: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4495800" cy="602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Гелла является членом свиты Воланда, женщиной-вампиром: «Служанку мою Геллу рекомендую. Расторопна, понятлива и нет такой услуги, которую она не сумела бы оказать». Имя «Гелла» Булгаков почерпнул из статьи «Чародейство» Энциклопедического словаря Брокгауза и Эфрона, где отмечалось, что на Лесбосе этим именем называли безвременно погибших девушек, после смерти ставших вампирами.</a:t>
            </a:r>
          </a:p>
        </p:txBody>
      </p:sp>
      <p:pic>
        <p:nvPicPr>
          <p:cNvPr id="83974" name="Picture 6" descr="1192398212_masteroblozhkaud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836613"/>
            <a:ext cx="4716462" cy="60213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5543550" cy="647700"/>
          </a:xfrm>
        </p:spPr>
        <p:txBody>
          <a:bodyPr/>
          <a:lstStyle/>
          <a:p>
            <a:r>
              <a:rPr lang="ru-RU" sz="3800"/>
              <a:t>Воланд и его свита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81075"/>
            <a:ext cx="4495800" cy="62642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Зеленоглазая красавица Гелла свободно перемещается по воздуху, тем самым обретая сходство и с ведьмой. Характерные черты поведения вампиров - щелканье зубами и причмокивание Булгаков, возможно, позаимствовал из повести А.К. Толстого «Упырь». Там девушка-вампир поцелуем обращает в вампира своего возлюбленного - отсюда, очевидно, роковой для Варенухи поцелуй Геллы.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84998" name="Picture 6" descr="2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836613"/>
            <a:ext cx="4465637" cy="5400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93175" cy="981075"/>
          </a:xfrm>
        </p:spPr>
        <p:txBody>
          <a:bodyPr/>
          <a:lstStyle/>
          <a:p>
            <a:r>
              <a:rPr lang="ru-RU"/>
              <a:t>Немного  о романе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472112"/>
          </a:xfrm>
        </p:spPr>
        <p:txBody>
          <a:bodyPr/>
          <a:lstStyle/>
          <a:p>
            <a:r>
              <a:rPr lang="ru-RU" sz="2800"/>
              <a:t>Роман Михаила Афанасьевича Булгакова «Мастер и Маргарита» не был завершен и при жизни автора не публиковался. Впервые он был опубликован только в 1966 году, через 26 лет после смерти Булгакова, и то в сокращенном журнальном варианте. Тем, что это величайшее литературное произведение дошло до читателя, мы обязаны жене писателя Елене Сергеевне Булгаковой, которая в тяжелые сталинские времена сумела сохранить рукопись романа. В  общей сложности Булгаков писал «Мастера и Маргариту» более 10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0"/>
            <a:ext cx="6408737" cy="620713"/>
          </a:xfrm>
        </p:spPr>
        <p:txBody>
          <a:bodyPr/>
          <a:lstStyle/>
          <a:p>
            <a:r>
              <a:rPr lang="ru-RU" sz="3800"/>
              <a:t>Воланд и его свита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495800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Гелла, единственная из свиты Воланда, отсутствует в сцене последнего полета. «Третья жена писателя считала, что это - результат незавершенности работы над «Мастером Маргаритой». Скорее всего, Булгаков сознательно убрал её как самого младшего члена свиты, исполняющего только вспомогательные функции и в театре Варьете, и в Нехорошей квартире, и на Великом балу у сатаны. Вампиры - это традиционно низший разряд нечистой силы. К тому же Гелле не в кого было бы превращаться в последнем полёте - когда ночь «разоблачила все обманы», она могла только снова стать мёртвой девушкой.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88071" name="Picture 7" descr="1192398212_masteroblozhkaud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765175"/>
            <a:ext cx="4787900" cy="6092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88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0"/>
            <a:ext cx="6624638" cy="703263"/>
          </a:xfrm>
        </p:spPr>
        <p:txBody>
          <a:bodyPr/>
          <a:lstStyle/>
          <a:p>
            <a:r>
              <a:rPr lang="ru-RU" sz="3800"/>
              <a:t>Воланд и его свита</a:t>
            </a:r>
          </a:p>
        </p:txBody>
      </p:sp>
      <p:pic>
        <p:nvPicPr>
          <p:cNvPr id="91144" name="Picture 8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350" y="908050"/>
            <a:ext cx="5905500" cy="5949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0"/>
            <a:ext cx="5543550" cy="981075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pic>
        <p:nvPicPr>
          <p:cNvPr id="92165" name="Picture 5" descr="1214160635_the_dancing_feast_of_satan_by_mordau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765175"/>
            <a:ext cx="7129463" cy="6092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277813"/>
            <a:ext cx="6048375" cy="774700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pic>
        <p:nvPicPr>
          <p:cNvPr id="93189" name="Picture 5" descr="1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125538"/>
            <a:ext cx="5689600" cy="5589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ru-RU"/>
              <a:t>Заключение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569325" cy="5329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Один из ярких парадоксов романа заключается в том, что, изрядно набедокурив в Москве, шайка Воланда в то же время возвращала к жизни порядочность, честность и жестоко наказывала зло и неправду, служа как бы тем самым утверждению тысячелетних нравственных заповедей. Воланд разрушает рутину и несет наказание пошлякам и приспособленцам. И если ещё его свита предстает в личине мелких бесов, неравнодушных к поджогам, разрушению и пакостничеству, то сам мессир неизменно сохраняет некоторую величавость. Он наблюдает булгаковскую Москву как исследователь, ставящий научный опыт, словно он и впрямь послан в командировку от небесной канцелярии.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r>
              <a:rPr lang="ru-RU"/>
              <a:t>Заключение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963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В одной из редакций романа последние слова Воланда таковы: “…У него мужественное лицо, он правильно делает свое дело, и вообще всё кончено здесь. Нам пора!” Воланд приказывает своей свите покинуть Москву, поскольку уверен, что этот город и страна останутся в его власти, пока здесь господствует “человек с мужественным лицом” . Этот человек – Сталин. Очевидно, что столь прямой намёк, что “великий вождь и учитель” пользуется благорасположением дьявола, особенно напугал слушателей последних глав романа 15 мая 1939 года. Интересно, что это место в не меньшей степени страшило и последующих издателей булгаковского романа. Хотя цитированный фрагмент содержался в последней машинописи “Мастера и Маргариты” и не был отменён последующей правкой, он не попал в основной текст ни в одном из осуществленных до сих пор изданий.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Немного  о романе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r>
              <a:rPr lang="ru-RU"/>
              <a:t>Из истории создания романа мы видим, что он был задуман и создавался как «роман о дьяволе». Некоторые исследователи видят в нём апологию дьявола, любование мрачной силой, капитуляцию перед миром зла. В самом деле, Булгаков называл себя «мистическим писателем», но мистика эта не помрачала рассудок и не запугивала читателя.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125538"/>
          </a:xfrm>
        </p:spPr>
        <p:txBody>
          <a:bodyPr/>
          <a:lstStyle/>
          <a:p>
            <a:r>
              <a:rPr lang="ru-RU"/>
              <a:t>Немного  о романе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589587"/>
          </a:xfrm>
        </p:spPr>
        <p:txBody>
          <a:bodyPr/>
          <a:lstStyle/>
          <a:p>
            <a:r>
              <a:rPr lang="ru-RU"/>
              <a:t>Персонажи и сюжеты «Мастера и Маргариты» проецируются одновременно на и Евангелие, и на легенду о Фаусте, на конкретные исторические личности современников Булгакова что придает роману парадоксальный и порой противоречивый характер. В одном поле неразрывно соединяются святость и демонизм, чудо и магия, искушение и предательство.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81075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908050"/>
            <a:ext cx="4321175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Воланд - персонаж романа “Мастер и Маргарита” , возглавляющий мир потусторонних сил. Воланд – это дьявол, сатана, “князь тьмы” , “дух зла и повелитель теней” (все эти определения встречаются в тексте романа) . Воланд во многом ориентирован на Мефистофеля “Фауста” Иоганна Вольфганга Гёте. Само имя Воланд взято из поэмы Гёте, где оно упоминается лишь однажды и в русских переводах обычно опускается. </a:t>
            </a:r>
          </a:p>
        </p:txBody>
      </p:sp>
      <p:pic>
        <p:nvPicPr>
          <p:cNvPr id="98312" name="Picture 8" descr="volan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7900" y="981075"/>
            <a:ext cx="3889375" cy="54721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4824412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Портрет Воланда показан перед началом Великого бала “Два глаза упёрлись Маргарите в лицо. Правый с золотою искрой на дне, сверлящий любого до дна души, и левый – пустой и чёрный, вроде как узкое игольное ухо, как выход в бездонный колодец всякой тьмы и теней. Лицо Воланда было скошено на сторону, правый угол рта оттянут к низу, на высоком облысевшим лбу были прорезаны глубокие параллельные острым бровям морщины. Кожу на лице Воланда как будто навеки сжёг загар” </a:t>
            </a:r>
          </a:p>
        </p:txBody>
      </p:sp>
      <p:pic>
        <p:nvPicPr>
          <p:cNvPr id="101382" name="Picture 6" descr="i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1196975"/>
            <a:ext cx="3492500" cy="4967288"/>
          </a:xfrm>
          <a:noFill/>
          <a:ln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13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8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77813"/>
            <a:ext cx="6192837" cy="774700"/>
          </a:xfrm>
        </p:spPr>
        <p:txBody>
          <a:bodyPr/>
          <a:lstStyle/>
          <a:p>
            <a:r>
              <a:rPr lang="ru-RU"/>
              <a:t> Воланд и его свита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4427538" cy="594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Воланд наблюдает булгаковскую Москву как исследователь, ставящий научный опыт, словно он и впрямь послан в командировку от небесной канцелярии. В начале книги, дурача Берлиоза, он утверждает, что прибыл в Москву для изучения рукописей Герберта Аврилакского,- ему идет роль ученого, экспериментатора, мага. А полномочия его велики: он обладает привилегией наказующего деяния, что никак не с руки высшему созерцательному добру.</a:t>
            </a:r>
          </a:p>
        </p:txBody>
      </p:sp>
      <p:pic>
        <p:nvPicPr>
          <p:cNvPr id="67589" name="Picture 5" descr="voland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7538" y="908050"/>
            <a:ext cx="4716462" cy="561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0"/>
            <a:ext cx="5843588" cy="774700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36613"/>
            <a:ext cx="4356100" cy="602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Нечистая сила учиняет в Москве, по воле Булгакова, немало разных безобразий. К Воланду недаром приставлена буйная свита. В ней собраны специалисты разных профилей: мастер озорных проделок и розыгрышей - кот Бегемот, красноречивый Коровьев, владеющий всеми наречиями и жаргонами - от полублатного до великосветского, мрачный Азазелло, чрезвычайно изобретательный в смысле вышибания разного рода грешников из квартиры № 50, из Москвы, даже с этого на тот свет. И то чередуясь, то выступая вдвоем или втроем, они создают ситуации, порою и жутковатые, как в случае с Римским, но чаще комические, несмотря на разрушительные последствия их действий.</a:t>
            </a:r>
          </a:p>
        </p:txBody>
      </p:sp>
      <p:pic>
        <p:nvPicPr>
          <p:cNvPr id="68613" name="Picture 5" descr="17607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6100" y="765175"/>
            <a:ext cx="4537075" cy="6092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277813"/>
            <a:ext cx="6697663" cy="847725"/>
          </a:xfrm>
        </p:spPr>
        <p:txBody>
          <a:bodyPr/>
          <a:lstStyle/>
          <a:p>
            <a:r>
              <a:rPr lang="ru-RU"/>
              <a:t>Воланд и его свита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140200" cy="5661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То что Воланд является в Москву не один, а в окружении свиты необычно для традиционного воплощения черта в литературе. Ведь обычно сатана, предстает сам по себе - без сообщников. У Булгаковского черта есть свита, причем свита, в которой царит строгая иерархия, и у каждого - своя функция. Самый близкий к дьяволу по положению - Коровьев-Фагот, первый по рангу среди демонов, главный помощник сатаны. Фаготу подчиняются Азазелло и Гелла. Несколько особое положение занимает кот-оборотень Бегемот, любимый шут и своего рода наперсник «князя тьмы».</a:t>
            </a:r>
          </a:p>
        </p:txBody>
      </p:sp>
      <p:pic>
        <p:nvPicPr>
          <p:cNvPr id="69638" name="Picture 6" descr="master-im2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11638" y="1700213"/>
            <a:ext cx="4932362" cy="48244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/>
    </p:bld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136</TotalTime>
  <Words>1892</Words>
  <Application>Microsoft Office PowerPoint</Application>
  <PresentationFormat>Экран (4:3)</PresentationFormat>
  <Paragraphs>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Занавес</vt:lpstr>
      <vt:lpstr>«Воланд и его свита»</vt:lpstr>
      <vt:lpstr>Немного  о романе</vt:lpstr>
      <vt:lpstr>Немного  о романе</vt:lpstr>
      <vt:lpstr>Немного  о романе</vt:lpstr>
      <vt:lpstr>Воланд и его свита</vt:lpstr>
      <vt:lpstr>Воланд и его свита</vt:lpstr>
      <vt:lpstr> 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Воланд и его свита</vt:lpstr>
      <vt:lpstr>Заключение</vt:lpstr>
      <vt:lpstr>Заключение</vt:lpstr>
    </vt:vector>
  </TitlesOfParts>
  <Company>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«Воланд и его свита»</dc:title>
  <dc:creator>USER</dc:creator>
  <cp:lastModifiedBy>Admin 6PK</cp:lastModifiedBy>
  <cp:revision>6</cp:revision>
  <dcterms:created xsi:type="dcterms:W3CDTF">2009-02-12T06:03:36Z</dcterms:created>
  <dcterms:modified xsi:type="dcterms:W3CDTF">2018-11-16T11:20:21Z</dcterms:modified>
</cp:coreProperties>
</file>