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66" r:id="rId5"/>
    <p:sldId id="264" r:id="rId6"/>
    <p:sldId id="271" r:id="rId7"/>
    <p:sldId id="263" r:id="rId8"/>
    <p:sldId id="265" r:id="rId9"/>
    <p:sldId id="261" r:id="rId10"/>
    <p:sldId id="260" r:id="rId11"/>
    <p:sldId id="262" r:id="rId12"/>
    <p:sldId id="273" r:id="rId13"/>
    <p:sldId id="267" r:id="rId14"/>
    <p:sldId id="268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2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D422F-636B-4879-8B3E-29EF8F979B1B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C3C212-4157-4B47-B25D-32BEB3777C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7B2A-A527-4A3F-AD86-526BE14DB92C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124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8E123-626C-417C-9D08-431C2027DF43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978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61257-409B-4B42-A5B2-C98177CC4B68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87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1D9AD-8963-4B67-B076-DBF502F85DC3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10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B735B-90B1-488F-9756-7FB6AAB95BEA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004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56883-A178-465E-AEEF-39A460BBB8FC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951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54EE-6391-42CB-AB1F-20B4CCFC6955}" type="datetime1">
              <a:rPr lang="ru-RU" smtClean="0"/>
              <a:t>07.01.2019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060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25EA1-2E3A-4640-A305-EA4E95E3129C}" type="datetime1">
              <a:rPr lang="ru-RU" smtClean="0"/>
              <a:t>07.01.2019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97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5952-5B3F-4EC1-995A-6A2D442FF032}" type="datetime1">
              <a:rPr lang="ru-RU" smtClean="0"/>
              <a:t>07.01.2019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640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3DF7-29BA-466E-B17B-ABACB5292D73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88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FB5F-DD05-4DAC-975D-EE758DA91430}" type="datetime1">
              <a:rPr lang="ru-RU" smtClean="0"/>
              <a:t>07.01.2019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046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51F6-706C-4E84-A630-1F461A09D09D}" type="datetime1">
              <a:rPr lang="ru-RU" smtClean="0"/>
              <a:t>07.01.2019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A9A8A-0EC2-4EB7-AEEA-78B0119A773D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7592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ltinfo.ru/fulltext/1/001/009/001/216609255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500042"/>
            <a:ext cx="8458200" cy="337187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Мутационная изменчивость. Виды мутаций. Мутагены</a:t>
            </a:r>
            <a:endParaRPr lang="ru-RU" sz="6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6962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Классификация мутаций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2984"/>
            <a:ext cx="8629680" cy="5214974"/>
          </a:xfrm>
        </p:spPr>
        <p:txBody>
          <a:bodyPr>
            <a:noAutofit/>
          </a:bodyPr>
          <a:lstStyle/>
          <a:p>
            <a:pPr marL="449263" lvl="1" indent="-261938" eaLnBrk="1" hangingPunct="1"/>
            <a:r>
              <a:rPr lang="ru-RU" sz="3200" dirty="0" smtClean="0"/>
              <a:t>Генные или точковые ( происходят на молекулярном уровне)</a:t>
            </a:r>
          </a:p>
          <a:p>
            <a:pPr marL="449263" lvl="1" indent="-284163" eaLnBrk="1" hangingPunct="1"/>
            <a:r>
              <a:rPr lang="ru-RU" sz="3200" dirty="0" smtClean="0"/>
              <a:t>Хромосомные ( изменяется структура хромосом)</a:t>
            </a:r>
          </a:p>
          <a:p>
            <a:pPr marL="442913" lvl="1" eaLnBrk="1" hangingPunct="1"/>
            <a:r>
              <a:rPr lang="ru-RU" sz="3200" dirty="0" smtClean="0"/>
              <a:t>Геномные ( изменение количества хромосом)</a:t>
            </a:r>
          </a:p>
          <a:p>
            <a:pPr marL="809625" lvl="1" indent="-179388">
              <a:buFont typeface="Wingdings" pitchFamily="2" charset="2"/>
              <a:buChar char="§"/>
            </a:pPr>
            <a:r>
              <a:rPr lang="ru-RU" sz="3200" dirty="0" smtClean="0"/>
              <a:t>Полиплоидия ( кратное увеличение числа хромосом)</a:t>
            </a:r>
          </a:p>
          <a:p>
            <a:pPr marL="809625" lvl="1" indent="-179388">
              <a:buFont typeface="Wingdings" pitchFamily="2" charset="2"/>
              <a:buChar char="§"/>
            </a:pPr>
            <a:r>
              <a:rPr lang="ru-RU" sz="3200" dirty="0" smtClean="0"/>
              <a:t>Анеуплоидия( увеличение или нехватка одной хромосомы)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5000660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Синдром </a:t>
            </a:r>
            <a:r>
              <a:rPr lang="ru-RU" b="1" dirty="0" err="1" smtClean="0"/>
              <a:t>Туретта</a:t>
            </a:r>
            <a:r>
              <a:rPr lang="ru-RU" dirty="0" smtClean="0"/>
              <a:t> (болезнь </a:t>
            </a:r>
            <a:r>
              <a:rPr lang="ru-RU" dirty="0" err="1" smtClean="0"/>
              <a:t>Туретта</a:t>
            </a:r>
            <a:r>
              <a:rPr lang="ru-RU" dirty="0" smtClean="0"/>
              <a:t>, синдром Жиль де </a:t>
            </a:r>
            <a:r>
              <a:rPr lang="ru-RU" dirty="0" err="1" smtClean="0"/>
              <a:t>ла</a:t>
            </a:r>
            <a:r>
              <a:rPr lang="ru-RU" dirty="0" smtClean="0"/>
              <a:t> </a:t>
            </a:r>
            <a:r>
              <a:rPr lang="ru-RU" dirty="0" err="1" smtClean="0"/>
              <a:t>Туретта</a:t>
            </a:r>
            <a:r>
              <a:rPr lang="ru-RU" dirty="0" smtClean="0"/>
              <a:t>) — расстройство центральной нервной системы, в виде сочетания </a:t>
            </a:r>
            <a:r>
              <a:rPr lang="ru-RU" dirty="0" err="1" smtClean="0"/>
              <a:t>тикообразных</a:t>
            </a:r>
            <a:r>
              <a:rPr lang="ru-RU" dirty="0" smtClean="0"/>
              <a:t> подёргиваний мышц лица, шеи и плечевого пояса, непроизвольных движений губ и языка.</a:t>
            </a:r>
          </a:p>
          <a:p>
            <a:r>
              <a:rPr lang="ru-RU" b="1" dirty="0" smtClean="0"/>
              <a:t>Синдром Шерешевского — Тернера</a:t>
            </a:r>
            <a:r>
              <a:rPr lang="ru-RU" dirty="0" smtClean="0"/>
              <a:t> — хромосомная болезнь, сопровождающаяся характерными аномалиями физического развития, низкорослостью.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00042"/>
            <a:ext cx="55721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Генные мутации</a:t>
            </a: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66092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28604"/>
            <a:ext cx="6350000" cy="36195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786182" y="4429132"/>
            <a:ext cx="4929222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Мутации окраски шерсти у домовой мыши: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1 — дикий тип — серая окраска;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       мутантные </a:t>
            </a:r>
            <a:r>
              <a:rPr lang="ru-RU" dirty="0"/>
              <a:t>формы: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2 — белая,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3 </a:t>
            </a:r>
            <a:r>
              <a:rPr lang="ru-RU" dirty="0"/>
              <a:t>— желтая,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4 — чёрная,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5 — коричневая,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6 </a:t>
            </a:r>
            <a:r>
              <a:rPr lang="ru-RU" dirty="0"/>
              <a:t>— </a:t>
            </a:r>
            <a:r>
              <a:rPr lang="ru-RU" dirty="0" err="1"/>
              <a:t>мелкокрапчатая</a:t>
            </a:r>
            <a:r>
              <a:rPr lang="ru-RU" dirty="0"/>
              <a:t>.</a:t>
            </a:r>
            <a:endParaRPr lang="ru-RU" dirty="0">
              <a:hlinkClick r:id="rId3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97886"/>
            <a:ext cx="8229600" cy="5002948"/>
          </a:xfrm>
        </p:spPr>
        <p:txBody>
          <a:bodyPr/>
          <a:lstStyle/>
          <a:p>
            <a:r>
              <a:rPr lang="ru-RU" b="1" dirty="0" smtClean="0"/>
              <a:t>Синдром </a:t>
            </a:r>
            <a:r>
              <a:rPr lang="ru-RU" b="1" dirty="0" err="1" smtClean="0"/>
              <a:t>Марфана</a:t>
            </a:r>
            <a:r>
              <a:rPr lang="ru-RU" dirty="0" smtClean="0"/>
              <a:t> - изменения скелета с высоким ростом с относительно коротким туловищем , длинными паукообразными пальцами (</a:t>
            </a:r>
            <a:r>
              <a:rPr lang="ru-RU" dirty="0" err="1" smtClean="0"/>
              <a:t>арахнодактилия</a:t>
            </a:r>
            <a:r>
              <a:rPr lang="ru-RU" dirty="0" smtClean="0"/>
              <a:t> ), разболтанностью суставов , часто сколиозом , кифозом , деформациями грудной клетки.</a:t>
            </a:r>
          </a:p>
          <a:p>
            <a:r>
              <a:rPr lang="ru-RU" b="1" dirty="0" err="1" smtClean="0"/>
              <a:t>Прогерия</a:t>
            </a:r>
            <a:r>
              <a:rPr lang="ru-RU" b="1" dirty="0" smtClean="0"/>
              <a:t> </a:t>
            </a:r>
            <a:r>
              <a:rPr lang="ru-RU" dirty="0" smtClean="0"/>
              <a:t>(греч. </a:t>
            </a:r>
            <a:r>
              <a:rPr lang="ru-RU" dirty="0" err="1" smtClean="0"/>
              <a:t>progērōs</a:t>
            </a:r>
            <a:r>
              <a:rPr lang="ru-RU" dirty="0" smtClean="0"/>
              <a:t> преждевременно состарившийся) — патологическое состояние, характеризующееся комплексом изменений кожи, внутренних органов, обусловленных преждевременным старением организма.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500042"/>
            <a:ext cx="53623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Хромосомные мутации</a:t>
            </a: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21645"/>
            <a:ext cx="8229600" cy="3214710"/>
          </a:xfrm>
        </p:spPr>
        <p:txBody>
          <a:bodyPr/>
          <a:lstStyle/>
          <a:p>
            <a:r>
              <a:rPr lang="ru-RU" b="1" dirty="0" smtClean="0"/>
              <a:t>Синдром</a:t>
            </a:r>
            <a:r>
              <a:rPr lang="ru-RU" b="1" dirty="0" smtClean="0">
                <a:solidFill>
                  <a:srgbClr val="0E2442"/>
                </a:solidFill>
              </a:rPr>
              <a:t> Дауна - </a:t>
            </a:r>
            <a:r>
              <a:rPr lang="ru-RU" dirty="0" smtClean="0">
                <a:solidFill>
                  <a:srgbClr val="0E2442"/>
                </a:solidFill>
              </a:rPr>
              <a:t>б</a:t>
            </a:r>
            <a:r>
              <a:rPr lang="ru-RU" dirty="0" smtClean="0"/>
              <a:t>олезнь проявляется в резком слабоумии, скошенном разрезе глаз, уродливом телосложении, пороках  развития внутренних  органов. </a:t>
            </a:r>
          </a:p>
          <a:p>
            <a:r>
              <a:rPr lang="ru-RU" b="1" dirty="0" smtClean="0"/>
              <a:t>Синдром </a:t>
            </a:r>
            <a:r>
              <a:rPr lang="ru-RU" b="1" dirty="0" err="1" smtClean="0"/>
              <a:t>Клайнфельтера</a:t>
            </a:r>
            <a:r>
              <a:rPr lang="ru-RU" b="1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высокорослость</a:t>
            </a:r>
            <a:r>
              <a:rPr lang="ru-RU" dirty="0" smtClean="0"/>
              <a:t>,  непропорционально  длинные  ноги.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500042"/>
            <a:ext cx="44855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Геномные мутации</a:t>
            </a:r>
            <a:endParaRPr lang="ru-RU" sz="32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i="1" dirty="0" smtClean="0">
                <a:solidFill>
                  <a:schemeClr val="tx2">
                    <a:lumMod val="75000"/>
                  </a:schemeClr>
                </a:solidFill>
              </a:rPr>
              <a:t>Полиплоидия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– увеличение числа хромосом, кратное генному. Полиплоидия чаще наблюдается у простейших и у растений.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Полиплоидные мутанты обычно характеризуются увеличением размеров клеток и всего организма.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6" name="Рисунок 5" descr="plum-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88" y="3071813"/>
            <a:ext cx="1643062" cy="2112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4214813" y="3571875"/>
            <a:ext cx="6365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Franklin Gothic Book" pitchFamily="34" charset="0"/>
              </a:rPr>
              <a:t>=</a:t>
            </a:r>
          </a:p>
        </p:txBody>
      </p:sp>
      <p:pic>
        <p:nvPicPr>
          <p:cNvPr id="8" name="Рисунок 7" descr="04_01_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000372"/>
            <a:ext cx="1587511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6632" name="TextBox 8"/>
          <p:cNvSpPr txBox="1">
            <a:spLocks noChangeArrowheads="1"/>
          </p:cNvSpPr>
          <p:nvPr/>
        </p:nvSpPr>
        <p:spPr bwMode="auto">
          <a:xfrm>
            <a:off x="6429375" y="3643313"/>
            <a:ext cx="6365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latin typeface="Franklin Gothic Book" pitchFamily="34" charset="0"/>
              </a:rPr>
              <a:t>+</a:t>
            </a:r>
          </a:p>
        </p:txBody>
      </p:sp>
      <p:pic>
        <p:nvPicPr>
          <p:cNvPr id="10" name="Рисунок 9" descr="images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330" y="3071809"/>
            <a:ext cx="1571636" cy="223810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noFill/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26634" name="TextBox 10"/>
          <p:cNvSpPr txBox="1">
            <a:spLocks noChangeArrowheads="1"/>
          </p:cNvSpPr>
          <p:nvPr/>
        </p:nvSpPr>
        <p:spPr bwMode="auto">
          <a:xfrm>
            <a:off x="2928938" y="5286375"/>
            <a:ext cx="758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слива</a:t>
            </a:r>
          </a:p>
        </p:txBody>
      </p:sp>
      <p:sp>
        <p:nvSpPr>
          <p:cNvPr id="26635" name="TextBox 11"/>
          <p:cNvSpPr txBox="1">
            <a:spLocks noChangeArrowheads="1"/>
          </p:cNvSpPr>
          <p:nvPr/>
        </p:nvSpPr>
        <p:spPr bwMode="auto">
          <a:xfrm>
            <a:off x="5286375" y="5357813"/>
            <a:ext cx="630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терн</a:t>
            </a:r>
          </a:p>
        </p:txBody>
      </p:sp>
      <p:sp>
        <p:nvSpPr>
          <p:cNvPr id="26636" name="TextBox 12"/>
          <p:cNvSpPr txBox="1">
            <a:spLocks noChangeArrowheads="1"/>
          </p:cNvSpPr>
          <p:nvPr/>
        </p:nvSpPr>
        <p:spPr bwMode="auto">
          <a:xfrm>
            <a:off x="7500938" y="5357813"/>
            <a:ext cx="7985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Franklin Gothic Book" pitchFamily="34" charset="0"/>
              </a:rPr>
              <a:t>алыча</a:t>
            </a:r>
          </a:p>
        </p:txBody>
      </p:sp>
      <p:sp>
        <p:nvSpPr>
          <p:cNvPr id="26637" name="TextBox 13"/>
          <p:cNvSpPr txBox="1">
            <a:spLocks noChangeArrowheads="1"/>
          </p:cNvSpPr>
          <p:nvPr/>
        </p:nvSpPr>
        <p:spPr bwMode="auto">
          <a:xfrm>
            <a:off x="5214938" y="5929313"/>
            <a:ext cx="84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2n=32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6638" name="TextBox 14"/>
          <p:cNvSpPr txBox="1">
            <a:spLocks noChangeArrowheads="1"/>
          </p:cNvSpPr>
          <p:nvPr/>
        </p:nvSpPr>
        <p:spPr bwMode="auto">
          <a:xfrm>
            <a:off x="7500938" y="5857875"/>
            <a:ext cx="8397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2n=16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26639" name="TextBox 15"/>
          <p:cNvSpPr txBox="1">
            <a:spLocks noChangeArrowheads="1"/>
          </p:cNvSpPr>
          <p:nvPr/>
        </p:nvSpPr>
        <p:spPr bwMode="auto">
          <a:xfrm>
            <a:off x="3000375" y="5929313"/>
            <a:ext cx="84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Franklin Gothic Book" pitchFamily="34" charset="0"/>
              </a:rPr>
              <a:t>2n=48</a:t>
            </a:r>
            <a:endParaRPr lang="ru-RU">
              <a:latin typeface="Franklin Gothic Book" pitchFamily="34" charset="0"/>
            </a:endParaRPr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85729"/>
          <a:ext cx="8643998" cy="6308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151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84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Название группы</a:t>
                      </a:r>
                      <a:b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мутагенов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Примеры</a:t>
                      </a:r>
                      <a:endParaRPr lang="ru-RU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847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Физические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Рентгеновские лучи, гамма лучи, ультрафиолетовое излучение, высокие и низкие температуры и др.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15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Химические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Соли тяжелых металлов, алкалоиды, чужеродные ДНК и РНК, аналоги азотистых оснований нуклеиновых кислот, мн. </a:t>
                      </a:r>
                      <a:r>
                        <a:rPr lang="ru-RU" sz="2800" dirty="0" err="1">
                          <a:latin typeface="Times New Roman"/>
                          <a:ea typeface="Times New Roman"/>
                          <a:cs typeface="Times New Roman"/>
                        </a:rPr>
                        <a:t>алкилирующие</a:t>
                      </a: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 соединения и др.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3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Биологические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987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Times New Roman"/>
                          <a:cs typeface="Times New Roman"/>
                        </a:rPr>
                        <a:t>Вирусы, бактерии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4"/>
          <p:cNvSpPr>
            <a:spLocks noChangeShapeType="1"/>
          </p:cNvSpPr>
          <p:nvPr/>
        </p:nvSpPr>
        <p:spPr bwMode="auto">
          <a:xfrm flipH="1">
            <a:off x="2500298" y="1428736"/>
            <a:ext cx="500066" cy="571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5786446" y="1428736"/>
            <a:ext cx="500066" cy="5000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8" name="Text Box 10"/>
          <p:cNvSpPr txBox="1">
            <a:spLocks noChangeArrowheads="1"/>
          </p:cNvSpPr>
          <p:nvPr/>
        </p:nvSpPr>
        <p:spPr bwMode="auto">
          <a:xfrm>
            <a:off x="857224" y="2071678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наследственная</a:t>
            </a:r>
          </a:p>
        </p:txBody>
      </p:sp>
      <p:sp>
        <p:nvSpPr>
          <p:cNvPr id="8200" name="Text Box 12"/>
          <p:cNvSpPr txBox="1">
            <a:spLocks noChangeArrowheads="1"/>
          </p:cNvSpPr>
          <p:nvPr/>
        </p:nvSpPr>
        <p:spPr bwMode="auto">
          <a:xfrm>
            <a:off x="5072066" y="2143116"/>
            <a:ext cx="278608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ненаследственная</a:t>
            </a:r>
          </a:p>
          <a:p>
            <a:r>
              <a:rPr lang="ru-RU" sz="2400" dirty="0" smtClean="0">
                <a:latin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</a:rPr>
              <a:t>фенотипная</a:t>
            </a:r>
            <a:r>
              <a:rPr lang="ru-RU" sz="2400" dirty="0" smtClean="0">
                <a:latin typeface="Times New Roman" pitchFamily="18" charset="0"/>
              </a:rPr>
              <a:t>,  </a:t>
            </a:r>
            <a:r>
              <a:rPr lang="ru-RU" sz="2400" dirty="0" err="1" smtClean="0">
                <a:latin typeface="Times New Roman" pitchFamily="18" charset="0"/>
              </a:rPr>
              <a:t>модификационная</a:t>
            </a:r>
            <a:r>
              <a:rPr lang="ru-RU" sz="2400" dirty="0" smtClean="0">
                <a:latin typeface="Times New Roman" pitchFamily="18" charset="0"/>
              </a:rPr>
              <a:t>)</a:t>
            </a:r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928662" y="2643182"/>
            <a:ext cx="22860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(генотипная)</a:t>
            </a:r>
            <a:endParaRPr lang="ru-RU" sz="2400" dirty="0">
              <a:latin typeface="Times New Roman" pitchFamily="18" charset="0"/>
            </a:endParaRPr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 flipH="1">
            <a:off x="1071538" y="3286124"/>
            <a:ext cx="285752" cy="1000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>
            <a:off x="3214678" y="3286124"/>
            <a:ext cx="500066" cy="7143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206" name="Text Box 19"/>
          <p:cNvSpPr txBox="1">
            <a:spLocks noChangeArrowheads="1"/>
          </p:cNvSpPr>
          <p:nvPr/>
        </p:nvSpPr>
        <p:spPr bwMode="auto">
          <a:xfrm>
            <a:off x="428596" y="4500570"/>
            <a:ext cx="2174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комбинативная</a:t>
            </a:r>
          </a:p>
        </p:txBody>
      </p:sp>
      <p:sp>
        <p:nvSpPr>
          <p:cNvPr id="8207" name="Text Box 20"/>
          <p:cNvSpPr txBox="1">
            <a:spLocks noChangeArrowheads="1"/>
          </p:cNvSpPr>
          <p:nvPr/>
        </p:nvSpPr>
        <p:spPr bwMode="auto">
          <a:xfrm>
            <a:off x="2928926" y="4214818"/>
            <a:ext cx="187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</a:rPr>
              <a:t>мутационная</a:t>
            </a:r>
          </a:p>
        </p:txBody>
      </p:sp>
      <p:sp>
        <p:nvSpPr>
          <p:cNvPr id="8212" name="Oval 28"/>
          <p:cNvSpPr>
            <a:spLocks noChangeArrowheads="1"/>
          </p:cNvSpPr>
          <p:nvPr/>
        </p:nvSpPr>
        <p:spPr bwMode="auto">
          <a:xfrm>
            <a:off x="2428860" y="357166"/>
            <a:ext cx="3857652" cy="1214446"/>
          </a:xfrm>
          <a:prstGeom prst="ellipse">
            <a:avLst/>
          </a:prstGeom>
          <a:solidFill>
            <a:schemeClr val="accent1">
              <a:alpha val="47842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3" name="Rectangle 29"/>
          <p:cNvSpPr>
            <a:spLocks noChangeArrowheads="1"/>
          </p:cNvSpPr>
          <p:nvPr/>
        </p:nvSpPr>
        <p:spPr bwMode="auto">
          <a:xfrm>
            <a:off x="4929190" y="1928802"/>
            <a:ext cx="2857520" cy="1857388"/>
          </a:xfrm>
          <a:prstGeom prst="rect">
            <a:avLst/>
          </a:prstGeom>
          <a:solidFill>
            <a:srgbClr val="99CC00">
              <a:alpha val="14117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4" name="Rectangle 30"/>
          <p:cNvSpPr>
            <a:spLocks noChangeArrowheads="1"/>
          </p:cNvSpPr>
          <p:nvPr/>
        </p:nvSpPr>
        <p:spPr bwMode="auto">
          <a:xfrm>
            <a:off x="785786" y="2071678"/>
            <a:ext cx="2447925" cy="1214446"/>
          </a:xfrm>
          <a:prstGeom prst="rect">
            <a:avLst/>
          </a:prstGeom>
          <a:solidFill>
            <a:schemeClr val="accent1">
              <a:alpha val="3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4000"/>
          </a:p>
        </p:txBody>
      </p:sp>
      <p:sp>
        <p:nvSpPr>
          <p:cNvPr id="8215" name="Oval 31"/>
          <p:cNvSpPr>
            <a:spLocks noChangeArrowheads="1"/>
          </p:cNvSpPr>
          <p:nvPr/>
        </p:nvSpPr>
        <p:spPr bwMode="auto">
          <a:xfrm>
            <a:off x="357158" y="4429132"/>
            <a:ext cx="2232025" cy="714380"/>
          </a:xfrm>
          <a:prstGeom prst="ellipse">
            <a:avLst/>
          </a:prstGeom>
          <a:solidFill>
            <a:srgbClr val="00FF00">
              <a:alpha val="1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16" name="Oval 33"/>
          <p:cNvSpPr>
            <a:spLocks noChangeArrowheads="1"/>
          </p:cNvSpPr>
          <p:nvPr/>
        </p:nvSpPr>
        <p:spPr bwMode="auto">
          <a:xfrm>
            <a:off x="2857488" y="4071942"/>
            <a:ext cx="2087562" cy="646113"/>
          </a:xfrm>
          <a:prstGeom prst="ellipse">
            <a:avLst/>
          </a:prstGeom>
          <a:solidFill>
            <a:srgbClr val="00FF00">
              <a:alpha val="25098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2786050" y="571480"/>
            <a:ext cx="3286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Виды изменчивости</a:t>
            </a:r>
            <a:endParaRPr lang="ru-RU" sz="28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/>
          <a:lstStyle/>
          <a:p>
            <a:r>
              <a:rPr lang="ru-RU" sz="6000" b="1" i="1" dirty="0" smtClean="0"/>
              <a:t>Мутация</a:t>
            </a:r>
            <a:r>
              <a:rPr lang="ru-RU" sz="6000" dirty="0" smtClean="0"/>
              <a:t> (от лат. </a:t>
            </a:r>
            <a:r>
              <a:rPr lang="ru-RU" sz="6000" dirty="0" err="1" smtClean="0"/>
              <a:t>mutatio</a:t>
            </a:r>
            <a:r>
              <a:rPr lang="ru-RU" sz="6000" dirty="0" smtClean="0"/>
              <a:t> - изменение, перемена) - любое изменение в последовательности ДНК.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684213" y="692150"/>
            <a:ext cx="7772400" cy="5403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3200" dirty="0" smtClean="0"/>
              <a:t>По характеру проявления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z="3200" dirty="0" smtClean="0"/>
              <a:t> мутации бывают</a:t>
            </a:r>
          </a:p>
        </p:txBody>
      </p:sp>
      <p:sp>
        <p:nvSpPr>
          <p:cNvPr id="24579" name="Line 3"/>
          <p:cNvSpPr>
            <a:spLocks noChangeShapeType="1"/>
          </p:cNvSpPr>
          <p:nvPr/>
        </p:nvSpPr>
        <p:spPr bwMode="auto">
          <a:xfrm flipH="1">
            <a:off x="2643173" y="2000240"/>
            <a:ext cx="1008063" cy="6429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0" name="Line 4"/>
          <p:cNvSpPr>
            <a:spLocks noChangeShapeType="1"/>
          </p:cNvSpPr>
          <p:nvPr/>
        </p:nvSpPr>
        <p:spPr bwMode="auto">
          <a:xfrm>
            <a:off x="5357818" y="1857364"/>
            <a:ext cx="86360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28662" y="4286256"/>
            <a:ext cx="2376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проявляются  в потомстве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5429256" y="4143380"/>
            <a:ext cx="28082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проявляются  в потомстве редко</a:t>
            </a:r>
          </a:p>
          <a:p>
            <a:pPr algn="ctr">
              <a:spcBef>
                <a:spcPct val="50000"/>
              </a:spcBef>
            </a:pPr>
            <a:endParaRPr lang="ru-RU" sz="2400" dirty="0">
              <a:latin typeface="Times New Roman" pitchFamily="18" charset="0"/>
            </a:endParaRP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468313" y="2643183"/>
            <a:ext cx="3317869" cy="1433518"/>
          </a:xfrm>
          <a:prstGeom prst="ellipse">
            <a:avLst/>
          </a:prstGeom>
          <a:solidFill>
            <a:srgbClr val="FF99CC">
              <a:alpha val="3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928662" y="2857496"/>
            <a:ext cx="235745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Доминантные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24585" name="Oval 9"/>
          <p:cNvSpPr>
            <a:spLocks noChangeArrowheads="1"/>
          </p:cNvSpPr>
          <p:nvPr/>
        </p:nvSpPr>
        <p:spPr bwMode="auto">
          <a:xfrm>
            <a:off x="5143504" y="2500306"/>
            <a:ext cx="2995637" cy="1504957"/>
          </a:xfrm>
          <a:prstGeom prst="ellipse">
            <a:avLst/>
          </a:prstGeom>
          <a:solidFill>
            <a:srgbClr val="FF99CC">
              <a:alpha val="32156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435600" y="2714620"/>
            <a:ext cx="24225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Рецессивные</a:t>
            </a:r>
          </a:p>
          <a:p>
            <a:pPr algn="ctr">
              <a:spcBef>
                <a:spcPct val="50000"/>
              </a:spcBef>
            </a:pPr>
            <a:r>
              <a:rPr lang="ru-RU" sz="2400" b="1" dirty="0" smtClean="0">
                <a:latin typeface="Times New Roman" pitchFamily="18" charset="0"/>
              </a:rPr>
              <a:t>а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  <p:bldP spid="24579" grpId="0" animBg="1"/>
      <p:bldP spid="24580" grpId="0" animBg="1"/>
      <p:bldP spid="24581" grpId="0"/>
      <p:bldP spid="24582" grpId="0"/>
      <p:bldP spid="24583" grpId="0" animBg="1"/>
      <p:bldP spid="24584" grpId="0"/>
      <p:bldP spid="24585" grpId="0" animBg="1"/>
      <p:bldP spid="245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r>
              <a:rPr lang="ru-RU" sz="3600" dirty="0" smtClean="0"/>
              <a:t>Процесс возникновения мутаций называют </a:t>
            </a:r>
            <a:r>
              <a:rPr lang="ru-RU" sz="3600" b="1" dirty="0" smtClean="0"/>
              <a:t>мутагенезом</a:t>
            </a:r>
            <a:r>
              <a:rPr lang="ru-RU" sz="3600" dirty="0" smtClean="0"/>
              <a:t>, а факторы среды, вызывающие появление мутаций, — </a:t>
            </a:r>
            <a:r>
              <a:rPr lang="ru-RU" sz="3600" b="1" dirty="0" smtClean="0"/>
              <a:t>мутагенами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500570"/>
            <a:ext cx="304800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ec3_2_2-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142984"/>
            <a:ext cx="2714644" cy="2019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lec3_2_2-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1214422"/>
            <a:ext cx="3357586" cy="17335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lec3_2_2-3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3786190"/>
            <a:ext cx="2571768" cy="2219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lec3_2_2-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3857628"/>
            <a:ext cx="3214710" cy="21050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143125" y="571500"/>
            <a:ext cx="46434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ПРИМЕРЫ МУТАЦИЙ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714375" y="3214688"/>
            <a:ext cx="358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Анконская или коротконогая овца</a:t>
            </a: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5072063" y="3143250"/>
            <a:ext cx="371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Нормальный цыпленок и мутатнтный, лишенный оперения</a:t>
            </a:r>
          </a:p>
        </p:txBody>
      </p:sp>
      <p:sp>
        <p:nvSpPr>
          <p:cNvPr id="18441" name="TextBox 10"/>
          <p:cNvSpPr txBox="1">
            <a:spLocks noChangeArrowheads="1"/>
          </p:cNvSpPr>
          <p:nvPr/>
        </p:nvSpPr>
        <p:spPr bwMode="auto">
          <a:xfrm>
            <a:off x="714375" y="6072188"/>
            <a:ext cx="39195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Отсутствие оперение на шее у петуха</a:t>
            </a:r>
          </a:p>
        </p:txBody>
      </p:sp>
      <p:sp>
        <p:nvSpPr>
          <p:cNvPr id="18442" name="TextBox 11"/>
          <p:cNvSpPr txBox="1">
            <a:spLocks noChangeArrowheads="1"/>
          </p:cNvSpPr>
          <p:nvPr/>
        </p:nvSpPr>
        <p:spPr bwMode="auto">
          <a:xfrm>
            <a:off x="5357813" y="6072188"/>
            <a:ext cx="269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Полидактилия у человека</a:t>
            </a: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/>
          <a:lstStyle/>
          <a:p>
            <a:r>
              <a:rPr lang="ru-RU" b="1" dirty="0" smtClean="0"/>
              <a:t>Мутационная 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1000108"/>
            <a:ext cx="8715436" cy="5643602"/>
          </a:xfrm>
        </p:spPr>
        <p:txBody>
          <a:bodyPr>
            <a:noAutofit/>
          </a:bodyPr>
          <a:lstStyle/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Мутации возникают внезапно, скачкообразно, без всяких переходов.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Мутации наследственны, т.е. стойко передаются из поколения в поколение.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Мутации не образуют непрерывных рядов, не группируются вокруг среднего типа (как при </a:t>
            </a:r>
            <a:r>
              <a:rPr lang="ru-RU" sz="2400" b="1" dirty="0" err="1" smtClean="0"/>
              <a:t>модификационной</a:t>
            </a:r>
            <a:r>
              <a:rPr lang="ru-RU" sz="2400" b="1" dirty="0" smtClean="0"/>
              <a:t> изменчивости), они являются качественными изменениями.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Мутации </a:t>
            </a:r>
            <a:r>
              <a:rPr lang="ru-RU" sz="2400" b="1" dirty="0" err="1" smtClean="0"/>
              <a:t>ненаправленны</a:t>
            </a:r>
            <a:r>
              <a:rPr lang="ru-RU" sz="2400" b="1" dirty="0" smtClean="0"/>
              <a:t> - </a:t>
            </a:r>
            <a:r>
              <a:rPr lang="ru-RU" sz="2400" b="1" dirty="0" err="1" smtClean="0"/>
              <a:t>мутировать</a:t>
            </a:r>
            <a:r>
              <a:rPr lang="ru-RU" sz="2400" b="1" dirty="0" smtClean="0"/>
              <a:t> может любой локус, вызывая изменения как незначительных, так и жизненно важных признаков в любом направлении.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Одни и те же мутации могут возникать повторно.</a:t>
            </a:r>
          </a:p>
          <a:p>
            <a:pPr marL="180975" lvl="0" indent="-180975">
              <a:buFont typeface="+mj-lt"/>
              <a:buAutoNum type="arabicPeriod"/>
            </a:pPr>
            <a:r>
              <a:rPr lang="ru-RU" sz="2400" b="1" dirty="0" smtClean="0"/>
              <a:t>Мутации индивидуальны, то есть возникают у отдельных особей.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66800"/>
          </a:xfrm>
        </p:spPr>
        <p:txBody>
          <a:bodyPr>
            <a:normAutofit/>
          </a:bodyPr>
          <a:lstStyle/>
          <a:p>
            <a:r>
              <a:rPr lang="ru-RU" dirty="0" smtClean="0"/>
              <a:t>Мутации бывают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46237"/>
            <a:ext cx="8715436" cy="4526280"/>
          </a:xfrm>
        </p:spPr>
        <p:txBody>
          <a:bodyPr/>
          <a:lstStyle/>
          <a:p>
            <a:r>
              <a:rPr lang="ru-RU" b="1" dirty="0" smtClean="0"/>
              <a:t>Полезные</a:t>
            </a:r>
            <a:r>
              <a:rPr lang="ru-RU" dirty="0" smtClean="0"/>
              <a:t> - повышают жизнеспособность.</a:t>
            </a:r>
          </a:p>
          <a:p>
            <a:r>
              <a:rPr lang="ru-RU" b="1" dirty="0" smtClean="0"/>
              <a:t>Летальные</a:t>
            </a:r>
            <a:r>
              <a:rPr lang="ru-RU" dirty="0" smtClean="0"/>
              <a:t> - вызывают гибель.</a:t>
            </a:r>
          </a:p>
          <a:p>
            <a:r>
              <a:rPr lang="ru-RU" b="1" dirty="0" smtClean="0"/>
              <a:t>Полулетальные</a:t>
            </a:r>
            <a:r>
              <a:rPr lang="ru-RU" dirty="0" smtClean="0"/>
              <a:t> - снижают жизнеспособность.</a:t>
            </a:r>
          </a:p>
          <a:p>
            <a:r>
              <a:rPr lang="ru-RU" b="1" dirty="0" smtClean="0"/>
              <a:t>Нейтральные</a:t>
            </a:r>
            <a:r>
              <a:rPr lang="ru-RU" dirty="0" smtClean="0"/>
              <a:t> - не влияют на жизнеспособность особей.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214818"/>
            <a:ext cx="2905112" cy="2178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4800" dirty="0" smtClean="0"/>
              <a:t>Свойства мутаций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внезапны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случайны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не направлены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наследственны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индивидуальны</a:t>
            </a:r>
          </a:p>
          <a:p>
            <a:pPr eaLnBrk="1" hangingPunct="1">
              <a:lnSpc>
                <a:spcPct val="90000"/>
              </a:lnSpc>
            </a:pPr>
            <a:r>
              <a:rPr lang="ru-RU" sz="4400" dirty="0" smtClean="0"/>
              <a:t>редки</a:t>
            </a:r>
          </a:p>
          <a:p>
            <a:pPr eaLnBrk="1" hangingPunct="1">
              <a:lnSpc>
                <a:spcPct val="90000"/>
              </a:lnSpc>
            </a:pPr>
            <a:endParaRPr lang="ru-RU" sz="4400" dirty="0" smtClean="0"/>
          </a:p>
          <a:p>
            <a:pPr eaLnBrk="1" hangingPunct="1">
              <a:lnSpc>
                <a:spcPct val="90000"/>
              </a:lnSpc>
            </a:pPr>
            <a:endParaRPr lang="ru-RU" sz="3600" dirty="0" smtClean="0"/>
          </a:p>
          <a:p>
            <a:pPr eaLnBrk="1" hangingPunct="1">
              <a:lnSpc>
                <a:spcPct val="90000"/>
              </a:lnSpc>
            </a:pPr>
            <a:endParaRPr lang="ru-RU" sz="3600" dirty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542</TotalTime>
  <Words>499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La mente</vt:lpstr>
      <vt:lpstr>Мутационная изменчивость. Виды мутаций. Мутагены</vt:lpstr>
      <vt:lpstr>Слайд 2</vt:lpstr>
      <vt:lpstr>Слайд 3</vt:lpstr>
      <vt:lpstr>Слайд 4</vt:lpstr>
      <vt:lpstr>Слайд 5</vt:lpstr>
      <vt:lpstr>Слайд 6</vt:lpstr>
      <vt:lpstr>Мутационная теория</vt:lpstr>
      <vt:lpstr>Мутации бывают</vt:lpstr>
      <vt:lpstr>Свойства мутаций</vt:lpstr>
      <vt:lpstr>Классификация мутаций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ADMINko КРАСАВЧЕГ</dc:creator>
  <cp:lastModifiedBy>c400</cp:lastModifiedBy>
  <cp:revision>446</cp:revision>
  <dcterms:created xsi:type="dcterms:W3CDTF">2013-03-19T20:37:12Z</dcterms:created>
  <dcterms:modified xsi:type="dcterms:W3CDTF">2019-01-07T09:45:14Z</dcterms:modified>
</cp:coreProperties>
</file>