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5" r:id="rId8"/>
    <p:sldId id="269" r:id="rId9"/>
    <p:sldId id="267" r:id="rId10"/>
    <p:sldId id="268" r:id="rId11"/>
    <p:sldId id="264" r:id="rId12"/>
    <p:sldId id="26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p:cViewPr varScale="1">
        <p:scale>
          <a:sx n="69" d="100"/>
          <a:sy n="69" d="100"/>
        </p:scale>
        <p:origin x="-13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1198A58-7CE3-46A8-878E-5ADB546E3F5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1198A58-7CE3-46A8-878E-5ADB546E3F5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1198A58-7CE3-46A8-878E-5ADB546E3F5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1198A58-7CE3-46A8-878E-5ADB546E3F5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3D50D1C-0B8D-4869-8C91-7E8DBFC0186A}" type="datetimeFigureOut">
              <a:rPr lang="ru-RU" smtClean="0"/>
              <a:t>16.11.2018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1198A58-7CE3-46A8-878E-5ADB546E3F5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3D50D1C-0B8D-4869-8C91-7E8DBFC0186A}" type="datetimeFigureOut">
              <a:rPr lang="ru-RU" smtClean="0"/>
              <a:t>16.11.2018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198A58-7CE3-46A8-878E-5ADB546E3F5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A7%D0%B5%D1%85%D0%BE%D0%B2,_%D0%90%D0%BD%D1%82%D0%BE%D0%BD_%D0%9F%D0%B0%D0%B2%D0%BB%D0%BE%D0%B2%D0%B8%D1%87#cite_note-13" TargetMode="External"/><Relationship Id="rId2" Type="http://schemas.openxmlformats.org/officeDocument/2006/relationships/hyperlink" Target="http://ru.wikipedia.org/wiki/%D0%A7%D0%B5%D1%85%D0%BE%D0%B2,_%D0%90%D0%BD%D1%82%D0%BE%D0%BD_%D0%9F%D0%B0%D0%B2%D0%BB%D0%BE%D0%B2%D0%B8%D1%87#cite_note-12"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ru.wikipedia.org/wiki/1904_%D0%B3%D0%BE%D0%B4" TargetMode="External"/><Relationship Id="rId2" Type="http://schemas.openxmlformats.org/officeDocument/2006/relationships/hyperlink" Target="http://ru.wikipedia.org/wiki/15_%D0%B8%D1%8E%D0%BB%D1%8F" TargetMode="Externa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hyperlink" Target="http://ru.wikipedia.org/wiki/%D0%93%D0%B5%D1%80%D0%BC%D0%B0%D0%BD%D0%B8%D1%8F" TargetMode="External"/><Relationship Id="rId4" Type="http://schemas.openxmlformats.org/officeDocument/2006/relationships/hyperlink" Target="http://ru.wikipedia.org/wiki/%D0%91%D0%B0%D0%B4%D0%B5%D0%BD%D0%B2%D0%B0%D0%B9%D0%BB%D0%B5%D1%8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ru.wikipedia.org/wiki/%D0%A1%D0%BA%D1%83%D1%87%D0%BD%D0%B0%D1%8F_%D0%B8%D1%81%D1%82%D0%BE%D1%80%D0%B8%D1%8F" TargetMode="External"/><Relationship Id="rId13" Type="http://schemas.openxmlformats.org/officeDocument/2006/relationships/hyperlink" Target="http://ru.wikipedia.org/wiki/1897" TargetMode="External"/><Relationship Id="rId18" Type="http://schemas.openxmlformats.org/officeDocument/2006/relationships/hyperlink" Target="http://ru.wikipedia.org/wiki/%D0%94%D1%80%D0%B0%D0%BC%D0%B0_%D0%BD%D0%B0_%D0%BE%D1%85%D0%BE%D1%82%D0%B5" TargetMode="External"/><Relationship Id="rId3" Type="http://schemas.openxmlformats.org/officeDocument/2006/relationships/hyperlink" Target="http://ru.wikipedia.org/wiki/%D0%9F%D0%B5%D1%82%D0%B5%D1%80%D0%B1%D1%83%D1%80%D0%B3%D1%81%D0%BA%D0%B0%D1%8F_%D0%90%D0%BA%D0%B0%D0%B4%D0%B5%D0%BC%D0%B8%D1%8F_%D0%BD%D0%B0%D1%83%D0%BA" TargetMode="External"/><Relationship Id="rId21" Type="http://schemas.openxmlformats.org/officeDocument/2006/relationships/hyperlink" Target="http://ru.wikipedia.org/wiki/%D0%94%D1%8F%D0%B4%D1%8F_%D0%92%D0%B0%D0%BD%D1%8F_(%D0%BF%D1%8C%D0%B5%D1%81%D0%B0)" TargetMode="External"/><Relationship Id="rId7" Type="http://schemas.openxmlformats.org/officeDocument/2006/relationships/hyperlink" Target="http://ru.wikisource.org/wiki/ru:%D0%A1%D1%82%D0%B5%D0%BF%D1%8C_(%D0%A7%D0%B5%D1%85%D0%BE%D0%B2)" TargetMode="External"/><Relationship Id="rId12" Type="http://schemas.openxmlformats.org/officeDocument/2006/relationships/hyperlink" Target="http://ru.wikipedia.org/w/index.php?title=%D0%9C%D1%83%D0%B6%D0%B8%D0%BA%D0%B8_(%D0%BF%D1%80%D0%BE%D0%B8%D0%B7%D0%B2%D0%B5%D0%B4%D0%B5%D0%BD%D0%B8%D0%B5_%D0%90._%D0%9F._%D0%A7%D0%B5%D1%85%D0%BE%D0%B2%D0%B0)&amp;action=edit&amp;redlink=1" TargetMode="External"/><Relationship Id="rId17" Type="http://schemas.openxmlformats.org/officeDocument/2006/relationships/hyperlink" Target="http://ru.wikipedia.org/w/index.php?title=%D0%94%D0%B5%D1%82%D0%B2%D0%BE%D1%80%D0%B0&amp;action=edit&amp;redlink=1" TargetMode="External"/><Relationship Id="rId2" Type="http://schemas.openxmlformats.org/officeDocument/2006/relationships/hyperlink" Target="http://ru.wikipedia.org/wiki/%D0%90%D0%BA%D0%B0%D0%B4%D0%B5%D0%BC%D0%B8%D0%BA" TargetMode="External"/><Relationship Id="rId16" Type="http://schemas.openxmlformats.org/officeDocument/2006/relationships/hyperlink" Target="http://ru.wikipedia.org/wiki/%D0%92_%D0%BE%D0%B2%D1%80%D0%B0%D0%B3%D0%B5" TargetMode="External"/><Relationship Id="rId20" Type="http://schemas.openxmlformats.org/officeDocument/2006/relationships/hyperlink" Target="http://ru.wikipedia.org/wiki/%D0%A7%D0%B0%D0%B9%D0%BA%D0%B0_(%D0%BF%D1%8C%D0%B5%D1%81%D0%B0)" TargetMode="External"/><Relationship Id="rId1" Type="http://schemas.openxmlformats.org/officeDocument/2006/relationships/slideLayout" Target="../slideLayouts/slideLayout5.xml"/><Relationship Id="rId6" Type="http://schemas.openxmlformats.org/officeDocument/2006/relationships/hyperlink" Target="http://ru.wikipedia.org/wiki/%D0%92%D0%B8%D1%88%D0%BD%D1%91%D0%B2%D1%8B%D0%B9_%D1%81%D0%B0%D0%B4" TargetMode="External"/><Relationship Id="rId11" Type="http://schemas.openxmlformats.org/officeDocument/2006/relationships/hyperlink" Target="http://ru.wikisource.org/wiki/ru:%D0%A0%D0%B0%D1%81%D1%81%D0%BA%D0%B0%D0%B7_%D0%BD%D0%B5%D0%B8%D0%B7%D0%B2%D0%B5%D1%81%D1%82%D0%BD%D0%BE%D0%B3%D0%BE_%D1%87%D0%B5%D0%BB%D0%BE%D0%B2%D0%B5%D0%BA%D0%B0_(%D0%A7%D0%B5%D1%85%D0%BE%D0%B2)" TargetMode="External"/><Relationship Id="rId5" Type="http://schemas.openxmlformats.org/officeDocument/2006/relationships/hyperlink" Target="http://ru.wikipedia.org/wiki/1902" TargetMode="External"/><Relationship Id="rId15" Type="http://schemas.openxmlformats.org/officeDocument/2006/relationships/hyperlink" Target="http://ru.wikipedia.org/wiki/1898" TargetMode="External"/><Relationship Id="rId10" Type="http://schemas.openxmlformats.org/officeDocument/2006/relationships/hyperlink" Target="http://ru.wikipedia.org/wiki/%D0%9F%D0%B0%D0%BB%D0%B0%D1%82%D0%B0_%E2%84%96_6_(%D0%BF%D0%BE%D0%B2%D0%B5%D1%81%D1%82%D1%8C)" TargetMode="External"/><Relationship Id="rId19" Type="http://schemas.openxmlformats.org/officeDocument/2006/relationships/hyperlink" Target="http://ru.wikipedia.org/wiki/%D0%98%D0%B2%D0%B0%D0%BD%D0%BE%D0%B2_(%D0%BF%D1%8C%D0%B5%D1%81%D0%B0)" TargetMode="External"/><Relationship Id="rId4" Type="http://schemas.openxmlformats.org/officeDocument/2006/relationships/hyperlink" Target="http://ru.wikipedia.org/wiki/1900" TargetMode="External"/><Relationship Id="rId9" Type="http://schemas.openxmlformats.org/officeDocument/2006/relationships/hyperlink" Target="http://ru.wikipedia.org/wiki/%D0%94%D1%83%D1%8D%D0%BB%D1%8C_(%D0%BF%D0%BE%D0%B2%D0%B5%D1%81%D1%82%D1%8C)" TargetMode="External"/><Relationship Id="rId14" Type="http://schemas.openxmlformats.org/officeDocument/2006/relationships/hyperlink" Target="http://ru.wikipedia.org/wiki/%D0%A7%D0%B5%D0%BB%D0%BE%D0%B2%D0%B5%D0%BA_%D0%B2_%D1%84%D1%83%D1%82%D0%BB%D1%8F%D1%80%D0%B5_(%D0%BF%D0%BE%D0%B2%D0%B5%D1%81%D1%82%D1%8C)" TargetMode="External"/><Relationship Id="rId22" Type="http://schemas.openxmlformats.org/officeDocument/2006/relationships/hyperlink" Target="http://ru.wikipedia.org/wiki/%D0%A2%D1%80%D0%B8_%D1%81%D0%B5%D1%81%D1%82%D1%80%D1%8B"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ru.wikipedia.org/wiki/%D0%91%D0%B5%D0%B7%D0%BE%D1%82%D1%86%D0%BE%D0%B2%D1%89%D0%B8%D0%BD%D0%B0_(%D0%BF%D1%8C%D0%B5%D1%81%D0%B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ru.wikisource.org/wiki/ru:%D0%9F%D0%B8%D1%81%D1%8C%D0%BC%D0%BE_%D0%BA_%D1%83%D1%87%D1%91%D0%BD%D0%BE%D0%BC%D1%83_%D1%81%D0%BE%D1%81%D0%B5%D0%B4%D1%83_(%D0%A7%D0%B5%D1%85%D0%BE%D0%B2)" TargetMode="External"/><Relationship Id="rId2" Type="http://schemas.openxmlformats.org/officeDocument/2006/relationships/hyperlink" Target="http://ru.wikipedia.org/wiki/%D0%A1%D1%82%D1%80%D0%B5%D0%BA%D0%BE%D0%B7%D0%B0_(%D0%B6%D1%83%D1%80%D0%BD%D0%B0%D0%BB)" TargetMode="External"/><Relationship Id="rId1" Type="http://schemas.openxmlformats.org/officeDocument/2006/relationships/slideLayout" Target="../slideLayouts/slideLayout6.xml"/><Relationship Id="rId6" Type="http://schemas.openxmlformats.org/officeDocument/2006/relationships/hyperlink" Target="http://ru.wikipedia.org/wiki/1884_%D0%B3%D0%BE%D0%B4" TargetMode="External"/><Relationship Id="rId5" Type="http://schemas.openxmlformats.org/officeDocument/2006/relationships/hyperlink" Target="http://ru.wikipedia.org/wiki/1882_%D0%B3%D0%BE%D0%B4" TargetMode="External"/><Relationship Id="rId4" Type="http://schemas.openxmlformats.org/officeDocument/2006/relationships/hyperlink" Target="http://ru.wikisource.org/wiki/ru:%D0%A7%D1%82%D0%BE_%D1%87%D0%B0%D1%89%D0%B5_%D0%B2%D1%81%D0%B5%D0%B3%D0%BE_%D0%B2%D1%81%D1%82%D1%80%D0%B5%D1%87%D0%B0%D0%B5%D1%82%D1%81%D1%8F_%D0%B2_%D1%80%D0%BE%D0%BC%D0%B0%D0%BD%D0%B0%D1%85,_%D0%BF%D0%BE%D0%B2%D0%B5%D1%81%D1%82%D1%8F%D1%85_%D0%B8_%D1%82._%D0%BF._(%D0%A7%D0%B5%D1%85%D0%BE%D0%B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1886_%D0%B3%D0%BE%D0%B4" TargetMode="External"/><Relationship Id="rId2" Type="http://schemas.openxmlformats.org/officeDocument/2006/relationships/hyperlink" Target="http://ru.wikipedia.org/wiki/1885_%D0%B3%D0%BE%D0%B4" TargetMode="External"/><Relationship Id="rId1" Type="http://schemas.openxmlformats.org/officeDocument/2006/relationships/slideLayout" Target="../slideLayouts/slideLayout6.xml"/><Relationship Id="rId4" Type="http://schemas.openxmlformats.org/officeDocument/2006/relationships/hyperlink" Target="http://ru.wikipedia.org/wiki/%D0%93%D1%80%D0%B8%D0%B3%D0%BE%D1%80%D0%BE%D0%B2%D0%B8%D1%87,_%D0%94%D0%BC%D0%B8%D1%82%D1%80%D0%B8%D0%B9_%D0%92%D0%B0%D1%81%D0%B8%D0%BB%D1%8C%D0%B5%D0%B2%D0%B8%D1%8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ndex.php?title=%D0%A1%D0%BA%D1%83%D1%87%D0%BD%D0%B0%D1%8F_%D0%B8%D1%81%D1%82%D0%BE%D1%80%D0%B8%D1%8F_(%D0%BF%D0%BE%D0%B2%D0%B5%D1%81%D1%82%D1%8C)&amp;action=edit&amp;redlink=1" TargetMode="External"/><Relationship Id="rId2" Type="http://schemas.openxmlformats.org/officeDocument/2006/relationships/hyperlink" Target="http://ru.wikisource.org/wiki/ru:%D0%A1%D1%82%D0%B5%D0%BF%D1%8C_(%D0%A7%D0%B5%D1%85%D0%BE%D0%B2)"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A7%D0%B0%D0%B9%D0%BA%D0%B0_(%D0%BF%D1%8C%D0%B5%D1%81%D0%B0)" TargetMode="External"/><Relationship Id="rId7" Type="http://schemas.openxmlformats.org/officeDocument/2006/relationships/hyperlink" Target="http://ru.wikipedia.org/wiki/%D0%92%D0%B8%D1%88%D0%BD%D1%91%D0%B2%D1%8B%D0%B9_%D1%81%D0%B0%D0%B4" TargetMode="External"/><Relationship Id="rId2" Type="http://schemas.openxmlformats.org/officeDocument/2006/relationships/hyperlink" Target="http://ru.wikipedia.org/wiki/1896_%D0%B3%D0%BE%D0%B4" TargetMode="External"/><Relationship Id="rId1" Type="http://schemas.openxmlformats.org/officeDocument/2006/relationships/slideLayout" Target="../slideLayouts/slideLayout6.xml"/><Relationship Id="rId6" Type="http://schemas.openxmlformats.org/officeDocument/2006/relationships/hyperlink" Target="http://ru.wikipedia.org/wiki/%D0%A2%D1%80%D0%B8_%D1%81%D0%B5%D1%81%D1%82%D1%80%D1%8B" TargetMode="External"/><Relationship Id="rId5" Type="http://schemas.openxmlformats.org/officeDocument/2006/relationships/hyperlink" Target="http://ru.wikipedia.org/wiki/%D0%94%D1%8F%D0%B4%D1%8F_%D0%92%D0%B0%D0%BD%D1%8F" TargetMode="External"/><Relationship Id="rId4" Type="http://schemas.openxmlformats.org/officeDocument/2006/relationships/hyperlink" Target="http://ru.wikipedia.org/wiki/%D0%9C%D0%A5%D0%A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ru.wikipedia.org/wiki/1889_%D0%B3%D0%BE%D0%B4" TargetMode="External"/><Relationship Id="rId2" Type="http://schemas.openxmlformats.org/officeDocument/2006/relationships/hyperlink" Target="http://ru.wikipedia.org/wiki/%D0%A1%D0%B0%D1%85%D0%B0%D0%BB%D0%B8%D0%BD" TargetMode="External"/><Relationship Id="rId1" Type="http://schemas.openxmlformats.org/officeDocument/2006/relationships/slideLayout" Target="../slideLayouts/slideLayout6.xml"/><Relationship Id="rId4" Type="http://schemas.openxmlformats.org/officeDocument/2006/relationships/hyperlink" Target="http://ru.wikipedia.org/wiki/1890_%D0%B3%D0%BE%D0%B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ru.wikisource.org/wiki/ru:%D0%98%D0%B7_%D0%A1%D0%B8%D0%B1%D0%B8%D1%80%D0%B8_(%D0%A7%D0%B5%D1%85%D0%BE%D0%B2)" TargetMode="External"/><Relationship Id="rId2" Type="http://schemas.openxmlformats.org/officeDocument/2006/relationships/hyperlink" Target="http://ru.wikipedia.org/wiki/%D0%A1%D0%B8%D0%B1%D0%B8%D1%80%D1%8C" TargetMode="External"/><Relationship Id="rId1" Type="http://schemas.openxmlformats.org/officeDocument/2006/relationships/slideLayout" Target="../slideLayouts/slideLayout6.xml"/><Relationship Id="rId4" Type="http://schemas.openxmlformats.org/officeDocument/2006/relationships/hyperlink" Target="http://ru.wikisource.org/wiki/ru:%D0%9E%D1%81%D1%82%D1%80%D0%BE%D0%B2_%D0%A1%D0%B0%D1%85%D0%B0%D0%BB%D0%B8%D0%BD_(%D0%A7%D0%B5%D1%85%D0%BE%D0%B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0"/>
            <a:ext cx="7723584" cy="1844966"/>
          </a:xfrm>
        </p:spPr>
        <p:txBody>
          <a:bodyPr/>
          <a:lstStyle/>
          <a:p>
            <a:r>
              <a:rPr lang="ru-RU" dirty="0" smtClean="0"/>
              <a:t>Творчество Антона Павловича Чехова.</a:t>
            </a:r>
            <a:endParaRPr lang="ru-RU" dirty="0"/>
          </a:p>
        </p:txBody>
      </p:sp>
      <p:pic>
        <p:nvPicPr>
          <p:cNvPr id="4" name="Рисунок 3" descr="411px-Chekhov_1903_ArM.jpg"/>
          <p:cNvPicPr>
            <a:picLocks noChangeAspect="1"/>
          </p:cNvPicPr>
          <p:nvPr/>
        </p:nvPicPr>
        <p:blipFill>
          <a:blip r:embed="rId2"/>
          <a:stretch>
            <a:fillRect/>
          </a:stretch>
        </p:blipFill>
        <p:spPr>
          <a:xfrm>
            <a:off x="4572000" y="1196752"/>
            <a:ext cx="3789025" cy="5321181"/>
          </a:xfrm>
          <a:prstGeom prst="rect">
            <a:avLst/>
          </a:prstGeom>
        </p:spPr>
      </p:pic>
      <p:sp>
        <p:nvSpPr>
          <p:cNvPr id="5" name="Подзаголовок 4"/>
          <p:cNvSpPr>
            <a:spLocks noGrp="1"/>
          </p:cNvSpPr>
          <p:nvPr>
            <p:ph type="subTitle" idx="1"/>
          </p:nvPr>
        </p:nvSpPr>
        <p:spPr/>
        <p:txBody>
          <a:bodyPr/>
          <a:lstStyle/>
          <a:p>
            <a:endParaRPr lang="ru-RU"/>
          </a:p>
        </p:txBody>
      </p:sp>
      <p:sp>
        <p:nvSpPr>
          <p:cNvPr id="6" name="TextBox 1"/>
          <p:cNvSpPr txBox="1">
            <a:spLocks noChangeArrowheads="1"/>
          </p:cNvSpPr>
          <p:nvPr/>
        </p:nvSpPr>
        <p:spPr bwMode="auto">
          <a:xfrm>
            <a:off x="251520" y="6332195"/>
            <a:ext cx="1211262" cy="37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dirty="0">
                <a:latin typeface="Arial" charset="0"/>
              </a:rPr>
              <a:t>Pptshki.ru</a:t>
            </a:r>
            <a:endParaRPr lang="ru-RU"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Three_sisters_Chekhov.jpg"/>
          <p:cNvPicPr>
            <a:picLocks noChangeAspect="1"/>
          </p:cNvPicPr>
          <p:nvPr/>
        </p:nvPicPr>
        <p:blipFill>
          <a:blip r:embed="rId2"/>
          <a:stretch>
            <a:fillRect/>
          </a:stretch>
        </p:blipFill>
        <p:spPr>
          <a:xfrm>
            <a:off x="467544" y="188640"/>
            <a:ext cx="4221678" cy="6309320"/>
          </a:xfrm>
          <a:prstGeom prst="rect">
            <a:avLst/>
          </a:prstGeom>
        </p:spPr>
      </p:pic>
      <p:pic>
        <p:nvPicPr>
          <p:cNvPr id="4" name="Рисунок 3" descr="393px-Чехов_ПСС16т_том13й_титул.jpg"/>
          <p:cNvPicPr>
            <a:picLocks noChangeAspect="1"/>
          </p:cNvPicPr>
          <p:nvPr/>
        </p:nvPicPr>
        <p:blipFill>
          <a:blip r:embed="rId3"/>
          <a:stretch>
            <a:fillRect/>
          </a:stretch>
        </p:blipFill>
        <p:spPr>
          <a:xfrm>
            <a:off x="5004048" y="260648"/>
            <a:ext cx="3961880" cy="626469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0"/>
            <a:ext cx="7579568" cy="908720"/>
          </a:xfrm>
        </p:spPr>
        <p:txBody>
          <a:bodyPr/>
          <a:lstStyle/>
          <a:p>
            <a:r>
              <a:rPr lang="ru-RU" dirty="0" smtClean="0"/>
              <a:t>Особенности драматургии.</a:t>
            </a:r>
            <a:endParaRPr lang="ru-RU" dirty="0"/>
          </a:p>
        </p:txBody>
      </p:sp>
      <p:sp>
        <p:nvSpPr>
          <p:cNvPr id="3" name="Подзаголовок 2"/>
          <p:cNvSpPr>
            <a:spLocks noGrp="1"/>
          </p:cNvSpPr>
          <p:nvPr>
            <p:ph type="subTitle" idx="1"/>
          </p:nvPr>
        </p:nvSpPr>
        <p:spPr>
          <a:xfrm>
            <a:off x="1187624" y="836712"/>
            <a:ext cx="7651576" cy="5616624"/>
          </a:xfrm>
        </p:spPr>
        <p:txBody>
          <a:bodyPr>
            <a:normAutofit fontScale="85000" lnSpcReduction="20000"/>
          </a:bodyPr>
          <a:lstStyle/>
          <a:p>
            <a:r>
              <a:rPr lang="ru-RU" dirty="0" smtClean="0"/>
              <a:t>Своеобразие пьес Чехова замечалось его современниками при первых </a:t>
            </a:r>
            <a:r>
              <a:rPr lang="ru-RU" dirty="0" err="1" smtClean="0"/>
              <a:t>постановках.Театральная</a:t>
            </a:r>
            <a:r>
              <a:rPr lang="ru-RU" dirty="0" smtClean="0"/>
              <a:t> критика всё больше упрекала Чехова в том, что он вводит в свои пьесы излишние подробности быта и тем самым нарушает все законы сценического действия. Однако для самого Антона Павловича воспроизведение сферы быта было непременным условием — иначе для него терялся смысл всего замысла. Чехов говорил:</a:t>
            </a:r>
          </a:p>
          <a:p>
            <a:r>
              <a:rPr lang="ru-RU" i="1" dirty="0" smtClean="0"/>
              <a:t>Требуют, чтобы были герой, героиня сценически эффектны. Но ведь в жизни не каждую минуту стреляются, вешаются, объясняются в любви. И не каждую минуту говорят умные вещи. Они больше едят, пьют, волочатся, говорят глупости. И вот надо, чтобы это было видно на сцене. Надо создать такую пьесу, где бы люди приходили, уходили, обедали, разговаривали о погоде, играли в винт, но не потому, что так нужно автору, а потому, что так происходит в действительной жизни</a:t>
            </a:r>
            <a:r>
              <a:rPr lang="ru-RU" i="1" baseline="30000" dirty="0" smtClean="0">
                <a:hlinkClick r:id="rId2"/>
              </a:rPr>
              <a:t>[12]</a:t>
            </a:r>
            <a:r>
              <a:rPr lang="ru-RU" i="1" dirty="0" smtClean="0"/>
              <a:t>.Пусть на сцене все будет так же сложно и так же вместе с тем просто, как в жизни. Люди обедают, только обедают, а в это время слагается их счастье и разбиваются их жизни</a:t>
            </a:r>
            <a:r>
              <a:rPr lang="ru-RU" i="1" baseline="30000" dirty="0" smtClean="0">
                <a:hlinkClick r:id="rId3"/>
              </a:rPr>
              <a:t>[13]</a:t>
            </a:r>
            <a:r>
              <a:rPr lang="ru-RU" i="1" dirty="0" smtClean="0"/>
              <a:t>.</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320"/>
            <a:ext cx="4032448" cy="5962992"/>
          </a:xfrm>
        </p:spPr>
        <p:txBody>
          <a:bodyPr>
            <a:normAutofit/>
          </a:bodyPr>
          <a:lstStyle/>
          <a:p>
            <a:r>
              <a:rPr lang="ru-RU" sz="2400" dirty="0" smtClean="0"/>
              <a:t>Одни исследователи считают, что роковую роль в жизни писателя сыграло путешествие на Сахалин .</a:t>
            </a:r>
            <a:br>
              <a:rPr lang="ru-RU" sz="2400" dirty="0" smtClean="0"/>
            </a:br>
            <a:r>
              <a:rPr lang="ru-RU" sz="2400" dirty="0" smtClean="0"/>
              <a:t/>
            </a:r>
            <a:br>
              <a:rPr lang="ru-RU" sz="2400" dirty="0" smtClean="0"/>
            </a:br>
            <a:r>
              <a:rPr lang="ru-RU" sz="2400" dirty="0" smtClean="0"/>
              <a:t>Летом 1904 года Чехов выехал на курорт в Германию. Из-за резкого обострения болезни, с которой ему не удалось справиться, писатель скончался 2 </a:t>
            </a:r>
            <a:r>
              <a:rPr lang="ru-RU" sz="2400" dirty="0" smtClean="0">
                <a:hlinkClick r:id="rId2" tooltip="15 июля"/>
              </a:rPr>
              <a:t>(15) июля</a:t>
            </a:r>
            <a:r>
              <a:rPr lang="ru-RU" sz="2400" dirty="0" smtClean="0"/>
              <a:t> </a:t>
            </a:r>
            <a:r>
              <a:rPr lang="ru-RU" sz="2400" dirty="0" smtClean="0">
                <a:hlinkClick r:id="rId3" tooltip="1904 год"/>
              </a:rPr>
              <a:t>1904</a:t>
            </a:r>
            <a:r>
              <a:rPr lang="ru-RU" sz="2400" dirty="0" smtClean="0"/>
              <a:t> года в </a:t>
            </a:r>
            <a:r>
              <a:rPr lang="ru-RU" sz="2400" dirty="0" err="1" smtClean="0">
                <a:hlinkClick r:id="rId4" tooltip="Баденвайлер"/>
              </a:rPr>
              <a:t>Баденвайлере</a:t>
            </a:r>
            <a:r>
              <a:rPr lang="ru-RU" sz="2400" dirty="0" smtClean="0"/>
              <a:t>, </a:t>
            </a:r>
            <a:r>
              <a:rPr lang="ru-RU" sz="2400" dirty="0" smtClean="0">
                <a:hlinkClick r:id="rId5" tooltip="Германия"/>
              </a:rPr>
              <a:t>Германия</a:t>
            </a:r>
            <a:r>
              <a:rPr lang="ru-RU" sz="2400" dirty="0" smtClean="0"/>
              <a:t>. </a:t>
            </a:r>
            <a:br>
              <a:rPr lang="ru-RU" sz="2400" dirty="0" smtClean="0"/>
            </a:br>
            <a:endParaRPr lang="ru-RU" sz="2400" dirty="0"/>
          </a:p>
        </p:txBody>
      </p:sp>
      <p:pic>
        <p:nvPicPr>
          <p:cNvPr id="3" name="Рисунок 2" descr="467px-Chekhov_1898_by_Osip_Braz.jpg"/>
          <p:cNvPicPr>
            <a:picLocks noChangeAspect="1"/>
          </p:cNvPicPr>
          <p:nvPr/>
        </p:nvPicPr>
        <p:blipFill>
          <a:blip r:embed="rId6"/>
          <a:stretch>
            <a:fillRect/>
          </a:stretch>
        </p:blipFill>
        <p:spPr>
          <a:xfrm>
            <a:off x="4572000" y="404664"/>
            <a:ext cx="4355976" cy="61206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336704"/>
          </a:xfrm>
        </p:spPr>
        <p:txBody>
          <a:bodyPr>
            <a:normAutofit fontScale="90000"/>
          </a:bodyPr>
          <a:lstStyle/>
          <a:p>
            <a:pPr algn="l"/>
            <a:r>
              <a:rPr lang="ru-RU" sz="2400" dirty="0" smtClean="0"/>
              <a:t>Анто́н Па́влович Че́хов</a:t>
            </a:r>
            <a:r>
              <a:rPr lang="ru-RU" sz="2400" b="0" dirty="0" smtClean="0"/>
              <a:t> -выдающийся русский писатель, драматург, по профессии врач. Почётный </a:t>
            </a:r>
            <a:r>
              <a:rPr lang="ru-RU" sz="2400" b="0" dirty="0" smtClean="0">
                <a:hlinkClick r:id="rId2" tooltip="Академик"/>
              </a:rPr>
              <a:t>академик</a:t>
            </a:r>
            <a:r>
              <a:rPr lang="ru-RU" sz="2400" b="0" dirty="0" smtClean="0"/>
              <a:t> </a:t>
            </a:r>
            <a:r>
              <a:rPr lang="ru-RU" sz="2400" b="0" dirty="0" smtClean="0">
                <a:hlinkClick r:id="rId3" tooltip="Петербургская Академия наук"/>
              </a:rPr>
              <a:t>Императорской Академии наук</a:t>
            </a:r>
            <a:r>
              <a:rPr lang="ru-RU" sz="2400" b="0" dirty="0" smtClean="0"/>
              <a:t> по Разряду изящной словесности (</a:t>
            </a:r>
            <a:r>
              <a:rPr lang="ru-RU" sz="2400" b="0" dirty="0" smtClean="0">
                <a:hlinkClick r:id="rId4" tooltip="1900"/>
              </a:rPr>
              <a:t>1900</a:t>
            </a:r>
            <a:r>
              <a:rPr lang="ru-RU" sz="2400" b="0" dirty="0" smtClean="0"/>
              <a:t>—</a:t>
            </a:r>
            <a:r>
              <a:rPr lang="ru-RU" sz="2400" b="0" dirty="0" smtClean="0">
                <a:hlinkClick r:id="rId5" tooltip="1902"/>
              </a:rPr>
              <a:t>1902</a:t>
            </a:r>
            <a:r>
              <a:rPr lang="ru-RU" sz="2400" b="0" dirty="0" smtClean="0"/>
              <a:t>). Является общепризнанным классиком мировой литературы. Его пьесы, в особенности «</a:t>
            </a:r>
            <a:r>
              <a:rPr lang="ru-RU" sz="2400" b="0" dirty="0" smtClean="0">
                <a:hlinkClick r:id="rId6" tooltip="Вишнёвый сад"/>
              </a:rPr>
              <a:t>Вишнёвый сад</a:t>
            </a:r>
            <a:r>
              <a:rPr lang="ru-RU" sz="2400" b="0" dirty="0" smtClean="0"/>
              <a:t>», на протяжении ста лет ставятся во многих театрах мира. Один из самых известных мировых драматургов.</a:t>
            </a:r>
            <a:br>
              <a:rPr lang="ru-RU" sz="2400" b="0" dirty="0" smtClean="0"/>
            </a:br>
            <a:r>
              <a:rPr lang="ru-RU" sz="2400" b="0" dirty="0" smtClean="0"/>
              <a:t>За 26 лет творчества Чехов создал около 900 различных произведений (коротких юмористических рассказов, серьёзных повестей, пьес), многие из которых стали классикой мировой литературы. Особенное внимание обратили на себя «</a:t>
            </a:r>
            <a:r>
              <a:rPr lang="ru-RU" sz="2400" b="0" dirty="0" smtClean="0">
                <a:hlinkClick r:id="rId7" tooltip="s:ru:Степь (Чехов)"/>
              </a:rPr>
              <a:t>Степь</a:t>
            </a:r>
            <a:r>
              <a:rPr lang="ru-RU" sz="2400" b="0" dirty="0" smtClean="0"/>
              <a:t>», «</a:t>
            </a:r>
            <a:r>
              <a:rPr lang="ru-RU" sz="2400" b="0" dirty="0" err="1" smtClean="0">
                <a:hlinkClick r:id="rId8" tooltip="Скучная история"/>
              </a:rPr>
              <a:t>Cкучная</a:t>
            </a:r>
            <a:r>
              <a:rPr lang="ru-RU" sz="2400" b="0" dirty="0" smtClean="0">
                <a:hlinkClick r:id="rId8" tooltip="Скучная история"/>
              </a:rPr>
              <a:t> история</a:t>
            </a:r>
            <a:r>
              <a:rPr lang="ru-RU" sz="2400" b="0" dirty="0" smtClean="0"/>
              <a:t>», «</a:t>
            </a:r>
            <a:r>
              <a:rPr lang="ru-RU" sz="2400" b="0" dirty="0" smtClean="0">
                <a:hlinkClick r:id="rId9" tooltip="Дуэль (повесть)"/>
              </a:rPr>
              <a:t>Дуэль</a:t>
            </a:r>
            <a:r>
              <a:rPr lang="ru-RU" sz="2400" b="0" dirty="0" smtClean="0"/>
              <a:t>», «</a:t>
            </a:r>
            <a:r>
              <a:rPr lang="ru-RU" sz="2400" b="0" dirty="0" smtClean="0">
                <a:hlinkClick r:id="rId10" tooltip="Палата № 6 (повесть)"/>
              </a:rPr>
              <a:t>Палата № 6</a:t>
            </a:r>
            <a:r>
              <a:rPr lang="ru-RU" sz="2400" b="0" dirty="0" smtClean="0"/>
              <a:t>», «</a:t>
            </a:r>
            <a:r>
              <a:rPr lang="ru-RU" sz="2400" b="0" dirty="0" smtClean="0">
                <a:hlinkClick r:id="rId11" tooltip="s:ru:Рассказ неизвестного человека (Чехов)"/>
              </a:rPr>
              <a:t>Рассказ неизвестного человека</a:t>
            </a:r>
            <a:r>
              <a:rPr lang="ru-RU" sz="2400" b="0" dirty="0" smtClean="0"/>
              <a:t>», «</a:t>
            </a:r>
            <a:r>
              <a:rPr lang="ru-RU" sz="2400" b="0" dirty="0" smtClean="0">
                <a:hlinkClick r:id="rId12" tooltip="Мужики (произведение А. П. Чехова) (страница отсутствует)"/>
              </a:rPr>
              <a:t>Мужики</a:t>
            </a:r>
            <a:r>
              <a:rPr lang="ru-RU" sz="2400" b="0" dirty="0" smtClean="0"/>
              <a:t>» (</a:t>
            </a:r>
            <a:r>
              <a:rPr lang="ru-RU" sz="2400" b="0" dirty="0" smtClean="0">
                <a:hlinkClick r:id="rId13" tooltip="1897"/>
              </a:rPr>
              <a:t>1897</a:t>
            </a:r>
            <a:r>
              <a:rPr lang="ru-RU" sz="2400" b="0" dirty="0" smtClean="0"/>
              <a:t>), «</a:t>
            </a:r>
            <a:r>
              <a:rPr lang="ru-RU" sz="2400" b="0" u="sng" dirty="0" smtClean="0">
                <a:hlinkClick r:id="rId14" tooltip="Человек в футляре (повесть)"/>
              </a:rPr>
              <a:t>Человек в футляре</a:t>
            </a:r>
            <a:r>
              <a:rPr lang="ru-RU" sz="2400" b="0" dirty="0" smtClean="0"/>
              <a:t>» (</a:t>
            </a:r>
            <a:r>
              <a:rPr lang="ru-RU" sz="2400" b="0" dirty="0" smtClean="0">
                <a:hlinkClick r:id="rId15" tooltip="1898"/>
              </a:rPr>
              <a:t>1898</a:t>
            </a:r>
            <a:r>
              <a:rPr lang="ru-RU" sz="2400" b="0" dirty="0" smtClean="0"/>
              <a:t>), «</a:t>
            </a:r>
            <a:r>
              <a:rPr lang="ru-RU" sz="2400" b="0" dirty="0" smtClean="0">
                <a:hlinkClick r:id="rId16" tooltip="В овраге"/>
              </a:rPr>
              <a:t>В овраге</a:t>
            </a:r>
            <a:r>
              <a:rPr lang="ru-RU" sz="2400" b="0" dirty="0" smtClean="0"/>
              <a:t>», «</a:t>
            </a:r>
            <a:r>
              <a:rPr lang="ru-RU" sz="2400" b="0" dirty="0" smtClean="0">
                <a:hlinkClick r:id="rId17" tooltip="Детвора (страница отсутствует)"/>
              </a:rPr>
              <a:t>Детвора</a:t>
            </a:r>
            <a:r>
              <a:rPr lang="ru-RU" sz="2400" b="0" dirty="0" smtClean="0"/>
              <a:t>», «</a:t>
            </a:r>
            <a:r>
              <a:rPr lang="ru-RU" sz="2400" b="0" dirty="0" smtClean="0">
                <a:hlinkClick r:id="rId18" tooltip="Драма на охоте"/>
              </a:rPr>
              <a:t>Драма на охоте</a:t>
            </a:r>
            <a:r>
              <a:rPr lang="ru-RU" sz="2400" b="0" dirty="0" smtClean="0"/>
              <a:t>»; из пьес: «</a:t>
            </a:r>
            <a:r>
              <a:rPr lang="ru-RU" sz="2400" b="0" dirty="0" smtClean="0">
                <a:hlinkClick r:id="rId19" tooltip="Иванов (пьеса)"/>
              </a:rPr>
              <a:t>Иванов</a:t>
            </a:r>
            <a:r>
              <a:rPr lang="ru-RU" sz="2400" b="0" dirty="0" smtClean="0"/>
              <a:t>», «</a:t>
            </a:r>
            <a:r>
              <a:rPr lang="ru-RU" sz="2400" b="0" dirty="0" smtClean="0">
                <a:hlinkClick r:id="rId20" tooltip="Чайка (пьеса)"/>
              </a:rPr>
              <a:t>Чайка</a:t>
            </a:r>
            <a:r>
              <a:rPr lang="ru-RU" sz="2400" b="0" dirty="0" smtClean="0"/>
              <a:t>», «</a:t>
            </a:r>
            <a:r>
              <a:rPr lang="ru-RU" sz="2400" b="0" dirty="0" smtClean="0">
                <a:hlinkClick r:id="rId21" tooltip="Дядя Ваня (пьеса)"/>
              </a:rPr>
              <a:t>Дядя Ваня</a:t>
            </a:r>
            <a:r>
              <a:rPr lang="ru-RU" sz="2400" b="0" dirty="0" smtClean="0"/>
              <a:t>», «</a:t>
            </a:r>
            <a:r>
              <a:rPr lang="ru-RU" sz="2400" b="0" dirty="0" smtClean="0">
                <a:hlinkClick r:id="rId22" tooltip="Три сестры"/>
              </a:rPr>
              <a:t>Три сестры</a:t>
            </a:r>
            <a:r>
              <a:rPr lang="ru-RU" sz="2400" b="0" dirty="0" smtClean="0"/>
              <a:t>», «</a:t>
            </a:r>
            <a:r>
              <a:rPr lang="ru-RU" sz="2400" b="0" dirty="0" smtClean="0">
                <a:hlinkClick r:id="rId6" tooltip="Вишнёвый сад"/>
              </a:rPr>
              <a:t>Вишнёвый сад</a:t>
            </a:r>
            <a:r>
              <a:rPr lang="ru-RU" sz="2400" b="0" dirty="0" smtClean="0"/>
              <a:t>».</a:t>
            </a:r>
            <a:br>
              <a:rPr lang="ru-RU" sz="2400" b="0" dirty="0" smtClean="0"/>
            </a:b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7962088" cy="6048672"/>
          </a:xfrm>
        </p:spPr>
        <p:txBody>
          <a:bodyPr>
            <a:normAutofit/>
          </a:bodyPr>
          <a:lstStyle/>
          <a:p>
            <a:r>
              <a:rPr lang="ru-RU" sz="2400" dirty="0" smtClean="0"/>
              <a:t>Сначала Чехов учился в греческой школе в Таганроге.</a:t>
            </a:r>
            <a:br>
              <a:rPr lang="ru-RU" sz="2400" dirty="0" smtClean="0"/>
            </a:br>
            <a:r>
              <a:rPr lang="ru-RU" sz="2400" dirty="0" smtClean="0"/>
              <a:t> В 8 лет, после двух лет учёбы, Чехов поступает в таганрогскую гимназию .  Здесь формировалось его видение мира, любовь к книгам, знаниям и театру. Здесь он получил свой первый литературный псевдоним «</a:t>
            </a:r>
            <a:r>
              <a:rPr lang="ru-RU" sz="2400" dirty="0" err="1" smtClean="0"/>
              <a:t>Чехонте</a:t>
            </a:r>
            <a:r>
              <a:rPr lang="ru-RU" sz="2400" dirty="0" smtClean="0"/>
              <a:t>́», которым его наградил учитель Закона Божьего Фёдор Покровский. Здесь начинались его первые литературные и сценические опыты.</a:t>
            </a:r>
            <a:br>
              <a:rPr lang="ru-RU" sz="2400" dirty="0" smtClean="0"/>
            </a:br>
            <a:r>
              <a:rPr lang="ru-RU" sz="2400" dirty="0" smtClean="0"/>
              <a:t>Чехов-гимназист издавал юмористические журналы, придумывал подписи к рисункам, писал юмористические рассказы, сценки. Первая драма «</a:t>
            </a:r>
            <a:r>
              <a:rPr lang="ru-RU" sz="2400" dirty="0" smtClean="0">
                <a:hlinkClick r:id="rId2" tooltip="Безотцовщина (пьеса)"/>
              </a:rPr>
              <a:t>Безотцовщина</a:t>
            </a:r>
            <a:r>
              <a:rPr lang="ru-RU" sz="2400" dirty="0" smtClean="0"/>
              <a:t>» была написана 18-летним Чеховым в период учёбы в гимназии.</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179016"/>
          </a:xfrm>
        </p:spPr>
        <p:txBody>
          <a:bodyPr>
            <a:normAutofit/>
          </a:bodyPr>
          <a:lstStyle/>
          <a:p>
            <a:r>
              <a:rPr lang="ru-RU" sz="2400" dirty="0" smtClean="0"/>
              <a:t>1879 года  будучи студентом первого курса, Чехов поместил в журнале «</a:t>
            </a:r>
            <a:r>
              <a:rPr lang="ru-RU" sz="2400" dirty="0" smtClean="0">
                <a:hlinkClick r:id="rId2" tooltip="Стрекоза (журнал)"/>
              </a:rPr>
              <a:t>Стрекоза</a:t>
            </a:r>
            <a:r>
              <a:rPr lang="ru-RU" sz="2400" dirty="0" smtClean="0"/>
              <a:t>» рассказ «</a:t>
            </a:r>
            <a:r>
              <a:rPr lang="ru-RU" sz="2400" dirty="0" smtClean="0">
                <a:hlinkClick r:id="rId3" tooltip="s:ru:Письмо к учёному соседу (Чехов)"/>
              </a:rPr>
              <a:t>Письмо к учёному соседу</a:t>
            </a:r>
            <a:r>
              <a:rPr lang="ru-RU" sz="2400" dirty="0" smtClean="0"/>
              <a:t>» и юмореску «</a:t>
            </a:r>
            <a:r>
              <a:rPr lang="ru-RU" sz="2400" dirty="0" smtClean="0">
                <a:hlinkClick r:id="rId4" tooltip="s:ru:Что чаще всего встречается в романах, повестях и т. п. (Чехов)"/>
              </a:rPr>
              <a:t>Что чаще всего встречается в романах, повестях и т. п.</a:t>
            </a:r>
            <a:r>
              <a:rPr lang="ru-RU" sz="2400" dirty="0" smtClean="0"/>
              <a:t>». Это был его дебют в печати.</a:t>
            </a:r>
            <a:br>
              <a:rPr lang="ru-RU" sz="2400" dirty="0" smtClean="0"/>
            </a:br>
            <a:r>
              <a:rPr lang="ru-RU" sz="2400" dirty="0" smtClean="0"/>
              <a:t>В последующие годы Чехов писал рассказы, фельетоны, юморески — «мелочишки» под псевдонимами «Антоша </a:t>
            </a:r>
            <a:r>
              <a:rPr lang="ru-RU" sz="2400" dirty="0" err="1" smtClean="0"/>
              <a:t>Чехонте</a:t>
            </a:r>
            <a:r>
              <a:rPr lang="ru-RU" sz="2400" dirty="0" smtClean="0"/>
              <a:t>» и «Человек без селезёнки</a:t>
            </a:r>
            <a:br>
              <a:rPr lang="ru-RU" sz="2400" dirty="0" smtClean="0"/>
            </a:br>
            <a:r>
              <a:rPr lang="ru-RU" sz="2400" dirty="0" smtClean="0"/>
              <a:t>В </a:t>
            </a:r>
            <a:r>
              <a:rPr lang="ru-RU" sz="2400" dirty="0" smtClean="0">
                <a:hlinkClick r:id="rId5" tooltip="1882 год"/>
              </a:rPr>
              <a:t>1882 году</a:t>
            </a:r>
            <a:r>
              <a:rPr lang="ru-RU" sz="2400" dirty="0" smtClean="0"/>
              <a:t> Чехов подготовил первый сборник рассказов «Шалость», но он не вышел, возможно, из-за цензурных трудностей. В </a:t>
            </a:r>
            <a:r>
              <a:rPr lang="ru-RU" sz="2400" dirty="0" smtClean="0">
                <a:hlinkClick r:id="rId6" tooltip="1884 год"/>
              </a:rPr>
              <a:t>1884 </a:t>
            </a:r>
            <a:r>
              <a:rPr lang="ru-RU" sz="2400" dirty="0" err="1" smtClean="0">
                <a:hlinkClick r:id="rId6" tooltip="1884 год"/>
              </a:rPr>
              <a:t>году</a:t>
            </a:r>
            <a:r>
              <a:rPr lang="ru-RU" sz="2400" dirty="0" err="1" smtClean="0"/>
              <a:t>вышел</a:t>
            </a:r>
            <a:r>
              <a:rPr lang="ru-RU" sz="2400" dirty="0" smtClean="0"/>
              <a:t> сборник его рассказов — «Сказки Мельпомены» (за подписью «А. </a:t>
            </a:r>
            <a:r>
              <a:rPr lang="ru-RU" sz="2400" dirty="0" err="1" smtClean="0"/>
              <a:t>Чехонте</a:t>
            </a:r>
            <a:r>
              <a:rPr lang="ru-RU" sz="2400" dirty="0" smtClean="0"/>
              <a:t>»).</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107008"/>
          </a:xfrm>
        </p:spPr>
        <p:txBody>
          <a:bodyPr>
            <a:normAutofit/>
          </a:bodyPr>
          <a:lstStyle/>
          <a:p>
            <a:r>
              <a:rPr lang="ru-RU" sz="2400" dirty="0" smtClean="0">
                <a:hlinkClick r:id="rId2" tooltip="1885 год"/>
              </a:rPr>
              <a:t>1885</a:t>
            </a:r>
            <a:r>
              <a:rPr lang="ru-RU" sz="2400" dirty="0" smtClean="0"/>
              <a:t>—</a:t>
            </a:r>
            <a:r>
              <a:rPr lang="ru-RU" sz="2400" dirty="0" smtClean="0">
                <a:hlinkClick r:id="rId3" tooltip="1886 год"/>
              </a:rPr>
              <a:t>86</a:t>
            </a:r>
            <a:r>
              <a:rPr lang="ru-RU" sz="2400" dirty="0" smtClean="0"/>
              <a:t> годы — период расцвета Чехова как «беллетриста-миниатюриста» — автора коротких, в основном юмористических рассказов. В то время, по его собственному признанию, он писал по рассказу в день. Современники считали, что он и останется в этом жанре; но весной 1886 года он получил письмо от известного русского литератора </a:t>
            </a:r>
            <a:r>
              <a:rPr lang="ru-RU" sz="2400" dirty="0" smtClean="0">
                <a:hlinkClick r:id="rId4" tooltip="Григорович, Дмитрий Васильевич"/>
              </a:rPr>
              <a:t>Дмитрия Григоровича</a:t>
            </a:r>
            <a:r>
              <a:rPr lang="ru-RU" sz="2400" dirty="0" smtClean="0"/>
              <a:t>, где тот критиковал Чехова за то, что он тратит свой талант на «мелочишки». «Голодайте лучше, как мы в своё время голодали, поберегите ваши впечатления для труда обдуманного (…) Один такой труд будет во сто раз выше оценен сотни прекрасных рассказов, разбросанных в разное время по газетам», — писал Григорович.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320"/>
            <a:ext cx="2952328" cy="6323032"/>
          </a:xfrm>
        </p:spPr>
        <p:txBody>
          <a:bodyPr>
            <a:normAutofit/>
          </a:bodyPr>
          <a:lstStyle/>
          <a:p>
            <a:r>
              <a:rPr lang="ru-RU" sz="2400" dirty="0" smtClean="0"/>
              <a:t>Чехов прислушался к этим советам. Его рассказы становились всё длиннее и серьёзнее. </a:t>
            </a:r>
            <a:br>
              <a:rPr lang="ru-RU" sz="2400" dirty="0" smtClean="0"/>
            </a:br>
            <a:r>
              <a:rPr lang="ru-RU" sz="2400" dirty="0" smtClean="0"/>
              <a:t>Его слава росла.</a:t>
            </a:r>
            <a:br>
              <a:rPr lang="ru-RU" sz="2400" dirty="0" smtClean="0"/>
            </a:br>
            <a:r>
              <a:rPr lang="ru-RU" sz="2400" dirty="0" smtClean="0"/>
              <a:t> После выхода «</a:t>
            </a:r>
            <a:r>
              <a:rPr lang="ru-RU" sz="2400" dirty="0" smtClean="0">
                <a:hlinkClick r:id="rId2" tooltip="s:ru:Степь (Чехов)"/>
              </a:rPr>
              <a:t>Степи</a:t>
            </a:r>
            <a:r>
              <a:rPr lang="ru-RU" sz="2400" dirty="0" smtClean="0"/>
              <a:t>» и «</a:t>
            </a:r>
            <a:r>
              <a:rPr lang="ru-RU" sz="2400" dirty="0" smtClean="0">
                <a:hlinkClick r:id="rId3" tooltip="Скучная история (повесть) (страница отсутствует)"/>
              </a:rPr>
              <a:t>Скучной истории</a:t>
            </a:r>
            <a:r>
              <a:rPr lang="ru-RU" sz="2400" dirty="0" smtClean="0"/>
              <a:t>» внимание критики и читателей было приковано к каждому его новому произведению</a:t>
            </a:r>
            <a:endParaRPr lang="ru-RU" sz="2400" dirty="0"/>
          </a:p>
        </p:txBody>
      </p:sp>
      <p:pic>
        <p:nvPicPr>
          <p:cNvPr id="5" name="Рисунок 4" descr="Чехов_портр.автогр._1902_ПСС16т_прил.к_Ниве.jpg"/>
          <p:cNvPicPr>
            <a:picLocks noChangeAspect="1"/>
          </p:cNvPicPr>
          <p:nvPr/>
        </p:nvPicPr>
        <p:blipFill>
          <a:blip r:embed="rId4"/>
          <a:stretch>
            <a:fillRect/>
          </a:stretch>
        </p:blipFill>
        <p:spPr>
          <a:xfrm>
            <a:off x="4716016" y="260648"/>
            <a:ext cx="3960440" cy="623881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251024"/>
          </a:xfrm>
        </p:spPr>
        <p:txBody>
          <a:bodyPr>
            <a:normAutofit/>
          </a:bodyPr>
          <a:lstStyle/>
          <a:p>
            <a:r>
              <a:rPr lang="ru-RU" sz="2400" dirty="0" smtClean="0"/>
              <a:t>В </a:t>
            </a:r>
            <a:r>
              <a:rPr lang="ru-RU" sz="2400" dirty="0" smtClean="0">
                <a:hlinkClick r:id="rId2" tooltip="1896 год"/>
              </a:rPr>
              <a:t>1896 году</a:t>
            </a:r>
            <a:r>
              <a:rPr lang="ru-RU" sz="2400" dirty="0" smtClean="0"/>
              <a:t>, после провала «</a:t>
            </a:r>
            <a:r>
              <a:rPr lang="ru-RU" sz="2400" dirty="0" smtClean="0">
                <a:hlinkClick r:id="rId3" tooltip="Чайка (пьеса)"/>
              </a:rPr>
              <a:t>Чайки</a:t>
            </a:r>
            <a:r>
              <a:rPr lang="ru-RU" sz="2400" dirty="0" smtClean="0"/>
              <a:t>», Чехов, написавший уже к тому моменту несколько пьес, отрёкся от театра. Однако, в 1898 году, постановка «Чайки» </a:t>
            </a:r>
            <a:r>
              <a:rPr lang="ru-RU" sz="2400" dirty="0" smtClean="0">
                <a:hlinkClick r:id="rId4" tooltip="МХТ"/>
              </a:rPr>
              <a:t>Московского Художественного Театра</a:t>
            </a:r>
            <a:r>
              <a:rPr lang="ru-RU" sz="2400" dirty="0" smtClean="0"/>
              <a:t>, имела огромный успех у публики и критики, что </a:t>
            </a:r>
            <a:r>
              <a:rPr lang="ru-RU" sz="2400" dirty="0" err="1" smtClean="0"/>
              <a:t>сподвигло</a:t>
            </a:r>
            <a:r>
              <a:rPr lang="ru-RU" sz="2400" dirty="0" smtClean="0"/>
              <a:t> Антона Чехова на создание ещё трёх шедевров — пьес «</a:t>
            </a:r>
            <a:r>
              <a:rPr lang="ru-RU" sz="2400" dirty="0" smtClean="0">
                <a:hlinkClick r:id="rId5" tooltip="Дядя Ваня"/>
              </a:rPr>
              <a:t>Дядя Ваня</a:t>
            </a:r>
            <a:r>
              <a:rPr lang="ru-RU" sz="2400" dirty="0" smtClean="0"/>
              <a:t>», «</a:t>
            </a:r>
            <a:r>
              <a:rPr lang="ru-RU" sz="2400" dirty="0" smtClean="0">
                <a:hlinkClick r:id="rId6" tooltip="Три сестры"/>
              </a:rPr>
              <a:t>Три сестры</a:t>
            </a:r>
            <a:r>
              <a:rPr lang="ru-RU" sz="2400" dirty="0" smtClean="0"/>
              <a:t>» и «</a:t>
            </a:r>
            <a:r>
              <a:rPr lang="ru-RU" sz="2400" dirty="0" smtClean="0">
                <a:hlinkClick r:id="rId7" tooltip="Вишнёвый сад"/>
              </a:rPr>
              <a:t>Вишнёвый сад</a:t>
            </a:r>
            <a:r>
              <a:rPr lang="ru-RU" sz="2400" dirty="0" smtClean="0"/>
              <a:t>».</a:t>
            </a:r>
            <a:br>
              <a:rPr lang="ru-RU" sz="2400" dirty="0" smtClean="0"/>
            </a:br>
            <a:r>
              <a:rPr lang="ru-RU" sz="2400" dirty="0" smtClean="0"/>
              <a:t>Именно Чехов в своих рассказах впервые в русской литературе ярко продемонстрировал образ провинциального обывателя, лишенного всякого кругозора, жажды деятельности, благих стремлений, потребности действия. Чехов, как никто другой, показал, насколько опасным для личности и для общества является такое социальное явление, как обывательщина.</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7602048" cy="5760640"/>
          </a:xfrm>
        </p:spPr>
        <p:txBody>
          <a:bodyPr>
            <a:normAutofit/>
          </a:bodyPr>
          <a:lstStyle/>
          <a:p>
            <a:r>
              <a:rPr lang="ru-RU" sz="2400" b="1" dirty="0" smtClean="0"/>
              <a:t>Сахалин.</a:t>
            </a:r>
            <a:r>
              <a:rPr lang="ru-RU" sz="2400" dirty="0" smtClean="0"/>
              <a:t/>
            </a:r>
            <a:br>
              <a:rPr lang="ru-RU" sz="2400" dirty="0" smtClean="0"/>
            </a:br>
            <a:r>
              <a:rPr lang="ru-RU" sz="2400" dirty="0" smtClean="0"/>
              <a:t>Решение поехать именно на </a:t>
            </a:r>
            <a:r>
              <a:rPr lang="ru-RU" sz="2400" dirty="0" smtClean="0">
                <a:hlinkClick r:id="rId2" tooltip="Сахалин"/>
              </a:rPr>
              <a:t>Сахалин</a:t>
            </a:r>
            <a:r>
              <a:rPr lang="ru-RU" sz="2400" dirty="0" smtClean="0"/>
              <a:t> было окончательно принято, очевидно, летом </a:t>
            </a:r>
            <a:r>
              <a:rPr lang="ru-RU" sz="2400" dirty="0" smtClean="0">
                <a:hlinkClick r:id="rId3" tooltip="1889 год"/>
              </a:rPr>
              <a:t>1889 года</a:t>
            </a:r>
            <a:r>
              <a:rPr lang="ru-RU" sz="2400" dirty="0" smtClean="0"/>
              <a:t>, после обсуждения этого намерения с артисткой К. А. Каратыгиной, путешествовавшей по Сибири и Сахалину в конце 1870-х годов. Но Чехов долго скрывал это намерение даже от самых близких; сообщив о нём Каратыгиной, он попросил держать это в тайне. Раскрыл он эту тайну только в январе </a:t>
            </a:r>
            <a:r>
              <a:rPr lang="ru-RU" sz="2400" dirty="0" smtClean="0">
                <a:hlinkClick r:id="rId4" tooltip="1890 год"/>
              </a:rPr>
              <a:t>1890-го</a:t>
            </a:r>
            <a:r>
              <a:rPr lang="ru-RU" sz="2400" dirty="0" smtClean="0"/>
              <a:t>, и естественно, это произвело большое впечатление на общество. Усиливалось это впечатление ещё и «внезапностью» принятого решения, ведь уже весной 1890-го Чехов отправился в путешествие.</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320"/>
            <a:ext cx="8322128" cy="6251024"/>
          </a:xfrm>
        </p:spPr>
        <p:txBody>
          <a:bodyPr>
            <a:normAutofit fontScale="90000"/>
          </a:bodyPr>
          <a:lstStyle/>
          <a:p>
            <a:r>
              <a:rPr lang="ru-RU" sz="2400" dirty="0" smtClean="0"/>
              <a:t>Путь через </a:t>
            </a:r>
            <a:r>
              <a:rPr lang="ru-RU" sz="2400" dirty="0" smtClean="0">
                <a:hlinkClick r:id="rId2" tooltip="Сибирь"/>
              </a:rPr>
              <a:t>Сибирь</a:t>
            </a:r>
            <a:r>
              <a:rPr lang="ru-RU" sz="2400" dirty="0" smtClean="0"/>
              <a:t> занял несколько месяцев, за которые Чехов написал девять очерков, объединённых под общим названием </a:t>
            </a:r>
            <a:r>
              <a:rPr lang="ru-RU" sz="2400" dirty="0" smtClean="0">
                <a:hlinkClick r:id="rId3" tooltip="s:ru:Из Сибири (Чехов)"/>
              </a:rPr>
              <a:t>«Из Сибири»</a:t>
            </a:r>
            <a:r>
              <a:rPr lang="ru-RU" sz="2400" dirty="0" smtClean="0"/>
              <a:t>.</a:t>
            </a:r>
            <a:br>
              <a:rPr lang="ru-RU" sz="2400" dirty="0" smtClean="0"/>
            </a:br>
            <a:r>
              <a:rPr lang="ru-RU" sz="2400" dirty="0" smtClean="0"/>
              <a:t>На Сахалин Чехов прибыл 11 (23) июля. За несколько месяцев пребывания на нём Чехов общался с людьми, узнавал истории их жизней, причины ссылки и набирал богатый материал для своих заметок. Он провёл настоящую перепись населения Сахалина, собрав несколько тысяч карточек о жителях острова. Администрация острова строго запретила общаться с политическими заключёнными, но он нарушал этот запрет.</a:t>
            </a:r>
            <a:br>
              <a:rPr lang="ru-RU" sz="2400" dirty="0" smtClean="0"/>
            </a:br>
            <a:r>
              <a:rPr lang="ru-RU" sz="2400" dirty="0" smtClean="0"/>
              <a:t/>
            </a:r>
            <a:br>
              <a:rPr lang="ru-RU" sz="2400" dirty="0" smtClean="0"/>
            </a:br>
            <a:r>
              <a:rPr lang="ru-RU" sz="2400" dirty="0" smtClean="0"/>
              <a:t>В следующие 5 лет Чехов писал книгу </a:t>
            </a:r>
            <a:r>
              <a:rPr lang="ru-RU" sz="2400" u="sng" dirty="0" smtClean="0">
                <a:hlinkClick r:id="rId4" tooltip="s:ru:Остров Сахалин (Чехов)"/>
              </a:rPr>
              <a:t>«Остров Сахалин»</a:t>
            </a:r>
            <a:r>
              <a:rPr lang="ru-RU" sz="2400" dirty="0" smtClean="0"/>
              <a:t>. Что касается художественного творчества, путешествие на Сахалин, по собственному признанию Чехова, оказало огромное влияние на все его последующие произведения.</a:t>
            </a:r>
            <a:br>
              <a:rPr lang="ru-RU" sz="2400" dirty="0" smtClean="0"/>
            </a:b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TotalTime>
  <Words>134</Words>
  <Application>Microsoft Office PowerPoint</Application>
  <PresentationFormat>Экран (4:3)</PresentationFormat>
  <Paragraphs>14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Солнцестояние</vt:lpstr>
      <vt:lpstr>Творчество Антона Павловича Чехова.</vt:lpstr>
      <vt:lpstr>Анто́н Па́влович Че́хов -выдающийся русский писатель, драматург, по профессии врач. Почётный академик Императорской Академии наук по Разряду изящной словесности (1900—1902). Является общепризнанным классиком мировой литературы. Его пьесы, в особенности «Вишнёвый сад», на протяжении ста лет ставятся во многих театрах мира. Один из самых известных мировых драматургов. За 26 лет творчества Чехов создал около 900 различных произведений (коротких юмористических рассказов, серьёзных повестей, пьес), многие из которых стали классикой мировой литературы. Особенное внимание обратили на себя «Степь», «Cкучная история», «Дуэль», «Палата № 6», «Рассказ неизвестного человека», «Мужики» (1897), «Человек в футляре» (1898), «В овраге», «Детвора», «Драма на охоте»; из пьес: «Иванов», «Чайка», «Дядя Ваня», «Три сестры», «Вишнёвый сад». </vt:lpstr>
      <vt:lpstr>Сначала Чехов учился в греческой школе в Таганроге.  В 8 лет, после двух лет учёбы, Чехов поступает в таганрогскую гимназию .  Здесь формировалось его видение мира, любовь к книгам, знаниям и театру. Здесь он получил свой первый литературный псевдоним «Чехонте́», которым его наградил учитель Закона Божьего Фёдор Покровский. Здесь начинались его первые литературные и сценические опыты. Чехов-гимназист издавал юмористические журналы, придумывал подписи к рисункам, писал юмористические рассказы, сценки. Первая драма «Безотцовщина» была написана 18-летним Чеховым в период учёбы в гимназии.</vt:lpstr>
      <vt:lpstr>1879 года  будучи студентом первого курса, Чехов поместил в журнале «Стрекоза» рассказ «Письмо к учёному соседу» и юмореску «Что чаще всего встречается в романах, повестях и т. п.». Это был его дебют в печати. В последующие годы Чехов писал рассказы, фельетоны, юморески — «мелочишки» под псевдонимами «Антоша Чехонте» и «Человек без селезёнки В 1882 году Чехов подготовил первый сборник рассказов «Шалость», но он не вышел, возможно, из-за цензурных трудностей. В 1884 годувышел сборник его рассказов — «Сказки Мельпомены» (за подписью «А. Чехонте»). </vt:lpstr>
      <vt:lpstr>1885—86 годы — период расцвета Чехова как «беллетриста-миниатюриста» — автора коротких, в основном юмористических рассказов. В то время, по его собственному признанию, он писал по рассказу в день. Современники считали, что он и останется в этом жанре; но весной 1886 года он получил письмо от известного русского литератора Дмитрия Григоровича, где тот критиковал Чехова за то, что он тратит свой талант на «мелочишки». «Голодайте лучше, как мы в своё время голодали, поберегите ваши впечатления для труда обдуманного (…) Один такой труд будет во сто раз выше оценен сотни прекрасных рассказов, разбросанных в разное время по газетам», — писал Григорович. </vt:lpstr>
      <vt:lpstr>Чехов прислушался к этим советам. Его рассказы становились всё длиннее и серьёзнее.  Его слава росла.  После выхода «Степи» и «Скучной истории» внимание критики и читателей было приковано к каждому его новому произведению</vt:lpstr>
      <vt:lpstr>В 1896 году, после провала «Чайки», Чехов, написавший уже к тому моменту несколько пьес, отрёкся от театра. Однако, в 1898 году, постановка «Чайки» Московского Художественного Театра, имела огромный успех у публики и критики, что сподвигло Антона Чехова на создание ещё трёх шедевров — пьес «Дядя Ваня», «Три сестры» и «Вишнёвый сад». Именно Чехов в своих рассказах впервые в русской литературе ярко продемонстрировал образ провинциального обывателя, лишенного всякого кругозора, жажды деятельности, благих стремлений, потребности действия. Чехов, как никто другой, показал, насколько опасным для личности и для общества является такое социальное явление, как обывательщина. </vt:lpstr>
      <vt:lpstr>Сахалин. Решение поехать именно на Сахалин было окончательно принято, очевидно, летом 1889 года, после обсуждения этого намерения с артисткой К. А. Каратыгиной, путешествовавшей по Сибири и Сахалину в конце 1870-х годов. Но Чехов долго скрывал это намерение даже от самых близких; сообщив о нём Каратыгиной, он попросил держать это в тайне. Раскрыл он эту тайну только в январе 1890-го, и естественно, это произвело большое впечатление на общество. Усиливалось это впечатление ещё и «внезапностью» принятого решения, ведь уже весной 1890-го Чехов отправился в путешествие.</vt:lpstr>
      <vt:lpstr>Путь через Сибирь занял несколько месяцев, за которые Чехов написал девять очерков, объединённых под общим названием «Из Сибири». На Сахалин Чехов прибыл 11 (23) июля. За несколько месяцев пребывания на нём Чехов общался с людьми, узнавал истории их жизней, причины ссылки и набирал богатый материал для своих заметок. Он провёл настоящую перепись населения Сахалина, собрав несколько тысяч карточек о жителях острова. Администрация острова строго запретила общаться с политическими заключёнными, но он нарушал этот запрет.  В следующие 5 лет Чехов писал книгу «Остров Сахалин». Что касается художественного творчества, путешествие на Сахалин, по собственному признанию Чехова, оказало огромное влияние на все его последующие произведения. </vt:lpstr>
      <vt:lpstr>Презентация PowerPoint</vt:lpstr>
      <vt:lpstr>Особенности драматургии.</vt:lpstr>
      <vt:lpstr>Одни исследователи считают, что роковую роль в жизни писателя сыграло путешествие на Сахалин .  Летом 1904 года Чехов выехал на курорт в Германию. Из-за резкого обострения болезни, с которой ему не удалось справиться, писатель скончался 2 (15) июля 1904 года в Баденвайлере, Германия.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Творчество Антона Павловича Чехова.</dc:title>
  <dc:creator>1</dc:creator>
  <cp:lastModifiedBy>Admin 6PK</cp:lastModifiedBy>
  <cp:revision>7</cp:revision>
  <dcterms:created xsi:type="dcterms:W3CDTF">2013-04-20T22:19:04Z</dcterms:created>
  <dcterms:modified xsi:type="dcterms:W3CDTF">2018-11-16T11:21:08Z</dcterms:modified>
</cp:coreProperties>
</file>