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56" r:id="rId2"/>
    <p:sldId id="258" r:id="rId3"/>
    <p:sldId id="268" r:id="rId4"/>
    <p:sldId id="26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35771-91AB-42C7-BE97-FF40F4441DFC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5639A-CFFC-45BE-9842-F981834E7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6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779002-743A-4EC3-92C5-5FBD0F9BFF4C}" type="datetime1">
              <a:rPr lang="ru-RU" smtClean="0"/>
              <a:t>06.03.2019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608FB-7EFD-4557-82D9-8B5D555CA279}" type="datetime1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F63E66-F9F4-49ED-BC4C-BF18CB33CADC}" type="datetime1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6B6390-7A45-43A2-9C9D-6090CF5F8EBF}" type="datetime1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7ACCA4-5840-4A07-9A42-2A2449605785}" type="datetime1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0F62A-B7AD-4F34-9DFB-153F27CA9D3B}" type="datetime1">
              <a:rPr lang="ru-RU" smtClean="0"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B9BB18-726D-4238-9E50-E74ABD4FA7A2}" type="datetime1">
              <a:rPr lang="ru-RU" smtClean="0"/>
              <a:t>06.03.2019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B80C6A-4BEB-4AFA-B784-6F8D5D8270B6}" type="datetime1">
              <a:rPr lang="ru-RU" smtClean="0"/>
              <a:t>06.03.2019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B487C-3407-4E52-947E-C3A65E935E5D}" type="datetime1">
              <a:rPr lang="ru-RU" smtClean="0"/>
              <a:t>06.03.2019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6D658-676A-4E6F-9E25-45DB820B5F44}" type="datetime1">
              <a:rPr lang="ru-RU" smtClean="0"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8C9B9C-AE53-41DE-B26E-66F110BE361D}" type="datetime1">
              <a:rPr lang="ru-RU" smtClean="0"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5E6A769-E5A8-4DD4-964E-404D4AE42E3F}" type="datetime1">
              <a:rPr lang="ru-RU" smtClean="0"/>
              <a:t>06.03.2019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F%D0%BB%D0%B5%D0%BD%D0%BE%D0%BC%D0%B5%D0%B3%D0%B0%D0%BB%D0%B8%D1%8F" TargetMode="External"/><Relationship Id="rId13" Type="http://schemas.openxmlformats.org/officeDocument/2006/relationships/image" Target="../media/image8.jpeg"/><Relationship Id="rId3" Type="http://schemas.openxmlformats.org/officeDocument/2006/relationships/hyperlink" Target="https://ru.wikipedia.org/wiki/%D0%97%D0%B0%D0%B1%D0%BE%D0%BB%D0%B5%D0%B2%D0%B0%D0%BD%D0%B8%D0%B5" TargetMode="External"/><Relationship Id="rId7" Type="http://schemas.openxmlformats.org/officeDocument/2006/relationships/hyperlink" Target="https://ru.wikipedia.org/wiki/%D0%9E%D0%B7%D0%BD%D0%BE%D0%B1" TargetMode="External"/><Relationship Id="rId12" Type="http://schemas.openxmlformats.org/officeDocument/2006/relationships/hyperlink" Target="https://ru.wikipedia.org/wiki/%D0%90%D0%BD%D0%B5%D0%BC%D0%B8%D1%8F" TargetMode="External"/><Relationship Id="rId2" Type="http://schemas.openxmlformats.org/officeDocument/2006/relationships/hyperlink" Target="https://ru.wikipedia.org/wiki/%D0%A2%D1%80%D0%B0%D0%BD%D1%81%D0%BC%D0%B8%D1%81%D1%81%D0%B8%D0%B2%D0%BD%D1%8B%D0%B5_%D0%B1%D0%BE%D0%BB%D0%B5%D0%B7%D0%BD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B%D0%B8%D1%85%D0%BE%D1%80%D0%B0%D0%B4%D0%BA%D0%B0" TargetMode="External"/><Relationship Id="rId11" Type="http://schemas.openxmlformats.org/officeDocument/2006/relationships/hyperlink" Target="https://ru.wikipedia.org/wiki/%D0%9F%D0%B5%D1%87%D0%B5%D0%BD%D1%8C" TargetMode="External"/><Relationship Id="rId5" Type="http://schemas.openxmlformats.org/officeDocument/2006/relationships/hyperlink" Target="https://ru.wikipedia.org/wiki/%D0%9A%D0%BE%D0%BC%D0%B0%D1%80_(%D0%BD%D0%B0%D1%81%D0%B5%D0%BA%D0%BE%D0%BC%D0%BE%D0%B5)" TargetMode="External"/><Relationship Id="rId10" Type="http://schemas.openxmlformats.org/officeDocument/2006/relationships/hyperlink" Target="https://ru.wikipedia.org/wiki/%D0%93%D0%B5%D0%BF%D0%B0%D1%82%D0%BE%D0%BC%D0%B5%D0%B3%D0%B0%D0%BB%D0%B8%D1%8F" TargetMode="External"/><Relationship Id="rId4" Type="http://schemas.openxmlformats.org/officeDocument/2006/relationships/hyperlink" Target="https://ru.wikipedia.org/wiki/%D0%A7%D0%B5%D0%BB%D0%BE%D0%B2%D0%B5%D0%BA" TargetMode="External"/><Relationship Id="rId9" Type="http://schemas.openxmlformats.org/officeDocument/2006/relationships/hyperlink" Target="https://ru.wikipedia.org/wiki/%D0%A1%D0%B5%D0%BB%D0%B5%D0%B7%D1%91%D0%BD%D0%BA%D0%B0" TargetMode="External"/><Relationship Id="rId1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ru.wikipedia.org/wiki/%D0%A2%D1%83%D0%B1%D0%B5%D1%80%D0%BA%D1%83%D0%BB%D1%91%D0%B7#cite_note-:0-1" TargetMode="External"/><Relationship Id="rId4" Type="http://schemas.openxmlformats.org/officeDocument/2006/relationships/hyperlink" Target="https://ru.wikipedia.org/wiki/%D0%98%D0%BD%D1%84%D0%B5%D0%BA%D1%86%D0%B8%D0%BE%D0%BD%D0%BD%D1%8B%D0%B5_%D0%B7%D0%B0%D0%B1%D0%BE%D0%BB%D0%B5%D0%B2%D0%B0%D0%BD%D0%B8%D1%8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Лекарства и человек.</a:t>
            </a:r>
            <a:br>
              <a:rPr lang="ru-RU" dirty="0" smtClean="0"/>
            </a:br>
            <a:r>
              <a:rPr lang="ru-RU" dirty="0" smtClean="0"/>
              <a:t>Влияние лекарства на человека.</a:t>
            </a:r>
            <a:endParaRPr lang="ru-RU" dirty="0"/>
          </a:p>
        </p:txBody>
      </p:sp>
      <p:pic>
        <p:nvPicPr>
          <p:cNvPr id="6" name="Содержимое 5" descr="9765b11ca5a573016bf396f1c6fabe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785926"/>
            <a:ext cx="5786478" cy="3643338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stfile3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357562"/>
            <a:ext cx="4229098" cy="2643186"/>
          </a:xfrm>
          <a:prstGeom prst="rect">
            <a:avLst/>
          </a:prstGeom>
        </p:spPr>
      </p:pic>
      <p:pic>
        <p:nvPicPr>
          <p:cNvPr id="3" name="Рисунок 2" descr="v-bolnice-768x5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14290"/>
            <a:ext cx="3740753" cy="2571768"/>
          </a:xfrm>
          <a:prstGeom prst="rect">
            <a:avLst/>
          </a:prstGeom>
        </p:spPr>
      </p:pic>
      <p:pic>
        <p:nvPicPr>
          <p:cNvPr id="4" name="Рисунок 3" descr="10890654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428604"/>
            <a:ext cx="3214680" cy="25717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86446" y="3286124"/>
            <a:ext cx="28575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Каждое новое фармакологическое средство необходимо изучить экспериментально как можно более углубленно, более подробно, в особенности в отношении его токсичности.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Лечение сильнодействующими лекарствами следует проводить только под строгим врачебным контролем. </a:t>
            </a:r>
            <a:endParaRPr lang="ru-RU" sz="2400" dirty="0"/>
          </a:p>
        </p:txBody>
      </p:sp>
      <p:pic>
        <p:nvPicPr>
          <p:cNvPr id="5" name="Содержимое 4" descr="de24363e85c55a6e4a9618d4430b4d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285860"/>
            <a:ext cx="4038600" cy="3137091"/>
          </a:xfrm>
        </p:spPr>
      </p:pic>
      <p:pic>
        <p:nvPicPr>
          <p:cNvPr id="8" name="Содержимое 7" descr="naznachenie-preparat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14744" y="4286256"/>
            <a:ext cx="3355709" cy="2357454"/>
          </a:xfrm>
        </p:spPr>
      </p:pic>
      <p:pic>
        <p:nvPicPr>
          <p:cNvPr id="9" name="Рисунок 8" descr="_kniga_dlya_roditelya_2yq14j77a5v3hgenubrgne_5976e6617e29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2071678"/>
            <a:ext cx="2268156" cy="3357586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-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3500462" cy="2625347"/>
          </a:xfrm>
          <a:prstGeom prst="rect">
            <a:avLst/>
          </a:prstGeom>
        </p:spPr>
      </p:pic>
      <p:pic>
        <p:nvPicPr>
          <p:cNvPr id="4" name="Рисунок 3" descr="slide30-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4214818"/>
            <a:ext cx="3286124" cy="2464593"/>
          </a:xfrm>
          <a:prstGeom prst="rect">
            <a:avLst/>
          </a:prstGeom>
        </p:spPr>
      </p:pic>
      <p:pic>
        <p:nvPicPr>
          <p:cNvPr id="5" name="Рисунок 4" descr="sulfanilamid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571612"/>
            <a:ext cx="4433893" cy="26796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3108" y="22840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Фармакология играет и продолжает играть важную роль в происходящем на наших глазах основном преобразовании патологии человека. 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Фармакология все больше оформляется и как профилактическая дисциплина</a:t>
            </a:r>
            <a:endParaRPr lang="ru-RU" sz="2400" dirty="0"/>
          </a:p>
        </p:txBody>
      </p:sp>
      <p:pic>
        <p:nvPicPr>
          <p:cNvPr id="4" name="Содержимое 3" descr="slide_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500174"/>
            <a:ext cx="4476781" cy="3357586"/>
          </a:xfrm>
        </p:spPr>
      </p:pic>
      <p:pic>
        <p:nvPicPr>
          <p:cNvPr id="5" name="Содержимое 6" descr="img4_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857604"/>
            <a:ext cx="4000526" cy="30003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43636" y="1357298"/>
            <a:ext cx="2857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 smtClean="0">
                <a:latin typeface="+mj-lt"/>
              </a:rPr>
              <a:t>Профила́ктик</a:t>
            </a:r>
            <a:r>
              <a:rPr lang="ru-RU" sz="1600" b="1" dirty="0" smtClean="0">
                <a:latin typeface="+mj-lt"/>
              </a:rPr>
              <a:t>а </a:t>
            </a:r>
            <a:r>
              <a:rPr lang="ru-RU" dirty="0" smtClean="0"/>
              <a:t>в медицине, комплекс мероприятий, направленных на предупреждение возникновения заболеваний и травм, устранение факторов риска их развития.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Последствия влияния этих средств на большие контингента людей.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71858" cy="3614750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 err="1" smtClean="0"/>
              <a:t>Маляри́я</a:t>
            </a:r>
            <a:r>
              <a:rPr lang="ru-RU" sz="2600" dirty="0" smtClean="0"/>
              <a:t>— группа </a:t>
            </a:r>
            <a:r>
              <a:rPr lang="ru-RU" sz="2600" dirty="0" smtClean="0">
                <a:hlinkClick r:id="rId2" tooltip="Трансмиссивные болезни"/>
              </a:rPr>
              <a:t>трансмиссивных</a:t>
            </a:r>
            <a:r>
              <a:rPr lang="ru-RU" sz="2600" dirty="0" smtClean="0"/>
              <a:t> инфекционных </a:t>
            </a:r>
            <a:r>
              <a:rPr lang="ru-RU" sz="2600" dirty="0" smtClean="0">
                <a:hlinkClick r:id="rId3" tooltip="Заболевание"/>
              </a:rPr>
              <a:t>заболеваний</a:t>
            </a:r>
            <a:r>
              <a:rPr lang="ru-RU" sz="2600" dirty="0" smtClean="0"/>
              <a:t>, передаваемых </a:t>
            </a:r>
            <a:r>
              <a:rPr lang="ru-RU" sz="2600" dirty="0" smtClean="0">
                <a:hlinkClick r:id="rId4" tooltip="Человек"/>
              </a:rPr>
              <a:t>человеку</a:t>
            </a:r>
            <a:r>
              <a:rPr lang="ru-RU" sz="2600" dirty="0" smtClean="0"/>
              <a:t> при укусах самками </a:t>
            </a:r>
            <a:r>
              <a:rPr lang="ru-RU" sz="2600" dirty="0" smtClean="0">
                <a:hlinkClick r:id="rId5" tooltip="Комар (насекомое)"/>
              </a:rPr>
              <a:t>комаров</a:t>
            </a:r>
            <a:r>
              <a:rPr lang="ru-RU" sz="2600" dirty="0" smtClean="0"/>
              <a:t> рода и сопровождающихся </a:t>
            </a:r>
            <a:r>
              <a:rPr lang="ru-RU" sz="2600" dirty="0" smtClean="0">
                <a:hlinkClick r:id="rId6" tooltip="Лихорадка"/>
              </a:rPr>
              <a:t>лихорадкой</a:t>
            </a:r>
            <a:r>
              <a:rPr lang="ru-RU" sz="2600" dirty="0" smtClean="0"/>
              <a:t>, </a:t>
            </a:r>
            <a:r>
              <a:rPr lang="ru-RU" sz="2600" dirty="0" smtClean="0">
                <a:hlinkClick r:id="rId7" tooltip="Озноб"/>
              </a:rPr>
              <a:t>ознобами</a:t>
            </a:r>
            <a:r>
              <a:rPr lang="ru-RU" sz="2600" dirty="0" smtClean="0"/>
              <a:t>, </a:t>
            </a:r>
            <a:r>
              <a:rPr lang="ru-RU" sz="2600" dirty="0" err="1" smtClean="0">
                <a:hlinkClick r:id="rId8" tooltip="Спленомегалия"/>
              </a:rPr>
              <a:t>спленомегалией</a:t>
            </a:r>
            <a:r>
              <a:rPr lang="ru-RU" sz="2600" dirty="0" smtClean="0"/>
              <a:t> (увеличением размеров </a:t>
            </a:r>
            <a:r>
              <a:rPr lang="ru-RU" sz="2600" dirty="0" smtClean="0">
                <a:hlinkClick r:id="rId9" tooltip="Селезёнка"/>
              </a:rPr>
              <a:t>селезёнки</a:t>
            </a:r>
            <a:r>
              <a:rPr lang="ru-RU" sz="2600" dirty="0" smtClean="0"/>
              <a:t>), </a:t>
            </a:r>
            <a:r>
              <a:rPr lang="ru-RU" sz="2600" dirty="0" err="1" smtClean="0">
                <a:hlinkClick r:id="rId10" tooltip="Гепатомегалия"/>
              </a:rPr>
              <a:t>гепатомегалией</a:t>
            </a:r>
            <a:r>
              <a:rPr lang="ru-RU" sz="2600" dirty="0" smtClean="0"/>
              <a:t> (увеличением размеров </a:t>
            </a:r>
            <a:r>
              <a:rPr lang="ru-RU" sz="2600" dirty="0" smtClean="0">
                <a:hlinkClick r:id="rId11" tooltip="Печень"/>
              </a:rPr>
              <a:t>печени</a:t>
            </a:r>
            <a:r>
              <a:rPr lang="ru-RU" sz="2600" dirty="0" smtClean="0"/>
              <a:t>), </a:t>
            </a:r>
            <a:r>
              <a:rPr lang="ru-RU" sz="2600" dirty="0" smtClean="0">
                <a:hlinkClick r:id="rId12" tooltip="Анемия"/>
              </a:rPr>
              <a:t>анемией</a:t>
            </a:r>
            <a:r>
              <a:rPr lang="ru-RU" sz="2600" dirty="0" smtClean="0"/>
              <a:t>. Характеризуется хроническим рецидивирующим течением. </a:t>
            </a:r>
          </a:p>
          <a:p>
            <a:endParaRPr lang="ru-RU" dirty="0"/>
          </a:p>
        </p:txBody>
      </p:sp>
      <p:pic>
        <p:nvPicPr>
          <p:cNvPr id="4" name="Содержимое 7" descr="malyariya-zabolevani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86380" y="1142984"/>
            <a:ext cx="3571900" cy="2214578"/>
          </a:xfrm>
          <a:prstGeom prst="rect">
            <a:avLst/>
          </a:prstGeom>
        </p:spPr>
      </p:pic>
      <p:pic>
        <p:nvPicPr>
          <p:cNvPr id="5" name="Рисунок 4" descr="0039-039-Maljarija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29124" y="3857628"/>
            <a:ext cx="3714744" cy="2786058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3214710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Противотуберкулезные лекарственные средства.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1500174"/>
            <a:ext cx="3008313" cy="4691063"/>
          </a:xfrm>
        </p:spPr>
        <p:txBody>
          <a:bodyPr/>
          <a:lstStyle/>
          <a:p>
            <a:r>
              <a:rPr lang="ru-RU" sz="1600" dirty="0" smtClean="0"/>
              <a:t>Противотуберкулезные</a:t>
            </a:r>
            <a:r>
              <a:rPr lang="ru-RU" dirty="0" smtClean="0"/>
              <a:t> </a:t>
            </a:r>
            <a:r>
              <a:rPr lang="ru-RU" sz="1600" dirty="0" smtClean="0"/>
              <a:t>лекарственные средства- препараты активные по отношению к палочке Коха.</a:t>
            </a:r>
            <a:endParaRPr lang="ru-RU" sz="1600" dirty="0"/>
          </a:p>
        </p:txBody>
      </p:sp>
      <p:pic>
        <p:nvPicPr>
          <p:cNvPr id="7" name="Содержимое 6" descr="dbfd0cd7-5ace-407d-8fa0-fee3132cf7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928670"/>
            <a:ext cx="3711594" cy="2250284"/>
          </a:xfrm>
        </p:spPr>
      </p:pic>
      <p:pic>
        <p:nvPicPr>
          <p:cNvPr id="9" name="Рисунок 8" descr="_65881615_658816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928934"/>
            <a:ext cx="4492656" cy="252711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14976" y="3714752"/>
            <a:ext cx="3429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Туберкулёз</a:t>
            </a:r>
            <a:r>
              <a:rPr lang="ru-RU" dirty="0" smtClean="0"/>
              <a:t>  — широко распространённое в мире </a:t>
            </a:r>
            <a:r>
              <a:rPr lang="ru-RU" dirty="0" smtClean="0">
                <a:hlinkClick r:id="rId4" tooltip="Инфекционные заболевания"/>
              </a:rPr>
              <a:t>инфекционное заболевание</a:t>
            </a:r>
            <a:r>
              <a:rPr lang="ru-RU" dirty="0" smtClean="0"/>
              <a:t> человека и животных, вызываемое палочками Коха</a:t>
            </a:r>
            <a:r>
              <a:rPr lang="ru-RU" baseline="30000" dirty="0" smtClean="0">
                <a:hlinkClick r:id="rId5"/>
              </a:rPr>
              <a:t>[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00486" cy="1370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Контролирования эволюции ряда массовых заболеваний как: гипертония, инфаркт миокарда и др.</a:t>
            </a:r>
            <a:endParaRPr lang="ru-RU" sz="2000" dirty="0"/>
          </a:p>
        </p:txBody>
      </p:sp>
      <p:pic>
        <p:nvPicPr>
          <p:cNvPr id="5" name="Содержимое 4" descr="174-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00770" y="0"/>
            <a:ext cx="3043230" cy="2976590"/>
          </a:xfrm>
        </p:spPr>
      </p:pic>
      <p:pic>
        <p:nvPicPr>
          <p:cNvPr id="6" name="Рисунок 5" descr="22549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928934"/>
            <a:ext cx="3386019" cy="2643206"/>
          </a:xfrm>
          <a:prstGeom prst="rect">
            <a:avLst/>
          </a:prstGeom>
        </p:spPr>
      </p:pic>
      <p:pic>
        <p:nvPicPr>
          <p:cNvPr id="7" name="Рисунок 6" descr="insult6-1024x6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071678"/>
            <a:ext cx="3284859" cy="218776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7158" y="4500570"/>
            <a:ext cx="3571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Артериа́льная</a:t>
            </a:r>
            <a:r>
              <a:rPr lang="ru-RU" dirty="0" smtClean="0"/>
              <a:t> </a:t>
            </a:r>
            <a:r>
              <a:rPr lang="ru-RU" dirty="0" err="1" smtClean="0"/>
              <a:t>гипертензи́я</a:t>
            </a:r>
            <a:r>
              <a:rPr lang="ru-RU" dirty="0" smtClean="0"/>
              <a:t> — стойкое повышение артериального давления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00892" y="3214686"/>
            <a:ext cx="20002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Инфа́ркт</a:t>
            </a:r>
            <a:r>
              <a:rPr lang="ru-RU" dirty="0" smtClean="0"/>
              <a:t> </a:t>
            </a:r>
            <a:r>
              <a:rPr lang="ru-RU" b="1" dirty="0" err="1" smtClean="0"/>
              <a:t>миока́рда</a:t>
            </a:r>
            <a:r>
              <a:rPr lang="ru-RU" dirty="0" smtClean="0"/>
              <a:t> — одна из клинических форм ишемической болезни сердца, протекающая с развитием ишемического некроза участка </a:t>
            </a:r>
            <a:r>
              <a:rPr lang="ru-RU" b="1" dirty="0" smtClean="0"/>
              <a:t>миокарда</a:t>
            </a:r>
            <a:r>
              <a:rPr lang="ru-RU" dirty="0" smtClean="0"/>
              <a:t>, 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42853"/>
            <a:ext cx="4040188" cy="1143008"/>
          </a:xfrm>
        </p:spPr>
        <p:txBody>
          <a:bodyPr/>
          <a:lstStyle/>
          <a:p>
            <a:r>
              <a:rPr lang="ru-RU" dirty="0" smtClean="0"/>
              <a:t> Ревматизм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285729"/>
            <a:ext cx="4041775" cy="1143008"/>
          </a:xfrm>
        </p:spPr>
        <p:txBody>
          <a:bodyPr>
            <a:normAutofit/>
          </a:bodyPr>
          <a:lstStyle/>
          <a:p>
            <a:r>
              <a:rPr lang="ru-RU" dirty="0" smtClean="0"/>
              <a:t>Тромбоэмболический процесс</a:t>
            </a:r>
            <a:endParaRPr lang="ru-RU" dirty="0"/>
          </a:p>
        </p:txBody>
      </p:sp>
      <p:pic>
        <p:nvPicPr>
          <p:cNvPr id="7" name="Содержимое 6" descr="Csyu5-VXgAAMyd_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2900354" cy="2484636"/>
          </a:xfrm>
        </p:spPr>
      </p:pic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786315" y="-1357346"/>
            <a:ext cx="714380" cy="7143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10" name="Рисунок 9" descr="Флебит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714488"/>
            <a:ext cx="3122142" cy="214788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85786" y="4214818"/>
            <a:ext cx="250033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Ревматизм — системное воспалительное заболевание соединительной ткани с преимущественной локализацией патологического процесса в оболочках сердца.</a:t>
            </a:r>
            <a:endParaRPr lang="ru-RU" sz="17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14942" y="4214819"/>
            <a:ext cx="29289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Тромбоз</a:t>
            </a:r>
            <a:r>
              <a:rPr lang="ru-RU" sz="1700" i="1" dirty="0" smtClean="0"/>
              <a:t> </a:t>
            </a:r>
            <a:r>
              <a:rPr lang="ru-RU" sz="1700" dirty="0" smtClean="0"/>
              <a:t>— прижизненное свертывание крови в просветах сосудов или в полостях сердца. </a:t>
            </a:r>
            <a:endParaRPr lang="ru-RU" sz="17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Побочные явления лекарств</a:t>
            </a:r>
            <a:endParaRPr lang="ru-RU" dirty="0"/>
          </a:p>
        </p:txBody>
      </p:sp>
      <p:pic>
        <p:nvPicPr>
          <p:cNvPr id="4" name="Содержимое 3" descr="article-0-0D739ED4000005DC-943_1024x615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357298"/>
            <a:ext cx="3857652" cy="2786082"/>
          </a:xfrm>
        </p:spPr>
      </p:pic>
      <p:pic>
        <p:nvPicPr>
          <p:cNvPr id="7" name="Рисунок 6" descr="bez-lekarst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4071938"/>
            <a:ext cx="4214842" cy="27860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1142984"/>
            <a:ext cx="3786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действие лекарств несущие дополнительные нежелательные эффекты лекарств на организм.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Лекарственная зависимость</a:t>
            </a:r>
            <a:endParaRPr lang="ru-RU" dirty="0"/>
          </a:p>
        </p:txBody>
      </p:sp>
      <p:pic>
        <p:nvPicPr>
          <p:cNvPr id="9" name="Содержимое 8" descr="beremennaya_s_tabletkam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214282" y="2428868"/>
            <a:ext cx="4000528" cy="3000396"/>
          </a:xfrm>
        </p:spPr>
      </p:pic>
      <p:pic>
        <p:nvPicPr>
          <p:cNvPr id="10" name="Рисунок 9" descr="57346aa41cfc2_16121972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500306"/>
            <a:ext cx="3929090" cy="2961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1214422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Лекарственная зависимость -- это синдром, который развивается при длительном применении лекарственных средств и проявляющийся резким ухудшением здоровья либо самочувствия при отмене препарата.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118</TotalTime>
  <Words>273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Лекарства и человек. Влияние лекарства на человека.</vt:lpstr>
      <vt:lpstr>Презентация PowerPoint</vt:lpstr>
      <vt:lpstr>Фармакология все больше оформляется и как профилактическая дисциплина</vt:lpstr>
      <vt:lpstr>Последствия влияния этих средств на большие контингента людей. </vt:lpstr>
      <vt:lpstr>Противотуберкулезные лекарственные средства. </vt:lpstr>
      <vt:lpstr>Контролирования эволюции ряда массовых заболеваний как: гипертония, инфаркт миокарда и др.</vt:lpstr>
      <vt:lpstr>Презентация PowerPoint</vt:lpstr>
      <vt:lpstr>Побочные явления лекарств</vt:lpstr>
      <vt:lpstr>Лекарственная зависимость</vt:lpstr>
      <vt:lpstr>Презентация PowerPoint</vt:lpstr>
      <vt:lpstr>Лечение сильнодействующими лекарствами следует проводить только под строгим врачебным контролем.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Лекарства и человек. Влияние лекарства на человека.</dc:title>
  <dc:creator>Windows</dc:creator>
  <cp:lastModifiedBy>Leon</cp:lastModifiedBy>
  <cp:revision>16</cp:revision>
  <dcterms:created xsi:type="dcterms:W3CDTF">2018-04-02T18:24:25Z</dcterms:created>
  <dcterms:modified xsi:type="dcterms:W3CDTF">2019-03-06T12:28:29Z</dcterms:modified>
</cp:coreProperties>
</file>