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99" r:id="rId4"/>
    <p:sldId id="300" r:id="rId5"/>
    <p:sldId id="301" r:id="rId6"/>
    <p:sldId id="302" r:id="rId7"/>
    <p:sldId id="303" r:id="rId8"/>
    <p:sldId id="305" r:id="rId9"/>
    <p:sldId id="322" r:id="rId10"/>
    <p:sldId id="323" r:id="rId11"/>
    <p:sldId id="324" r:id="rId12"/>
    <p:sldId id="325" r:id="rId13"/>
    <p:sldId id="326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ogg College" initials="O" lastIdx="0" clrIdx="0"/>
  <p:cmAuthor id="1" name="navar" initials="n" lastIdx="3" clrIdx="1"/>
  <p:cmAuthor id="2" name="Work" initials="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5F2AD"/>
    <a:srgbClr val="D0B700"/>
    <a:srgbClr val="D6BD00"/>
    <a:srgbClr val="EADF00"/>
    <a:srgbClr val="D2AA00"/>
    <a:srgbClr val="B8AF00"/>
    <a:srgbClr val="F2EE98"/>
    <a:srgbClr val="FFF86D"/>
    <a:srgbClr val="FFF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9" autoAdjust="0"/>
    <p:restoredTop sz="99747" autoAdjust="0"/>
  </p:normalViewPr>
  <p:slideViewPr>
    <p:cSldViewPr>
      <p:cViewPr varScale="1">
        <p:scale>
          <a:sx n="75" d="100"/>
          <a:sy n="75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9B225-5EFA-48B1-8FB3-6D60A59A3036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61E2C-2AD3-4BB1-988E-BEFFAD97D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4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1E2C-2AD3-4BB1-988E-BEFFAD97DA8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3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C1E-233B-47AF-B297-C44C993EC026}" type="datetime1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2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2241-4D0A-4847-B416-0190A9836A3A}" type="datetime1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5DEC-AC5D-4BD1-9A2F-E96CF10575BE}" type="datetime1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6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1271-ECDF-4E0D-95AF-26F723CAA663}" type="datetime1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73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F90C-14BE-41C9-B29E-632C3B157209}" type="datetime1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4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7F4-768C-4595-A5CA-58F49532CDEF}" type="datetime1">
              <a:rPr lang="ru-RU" smtClean="0"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5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AC11-2776-4FC9-AA95-DA4718CBE983}" type="datetime1">
              <a:rPr lang="ru-RU" smtClean="0"/>
              <a:t>18.11.2018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5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9B46-D5E9-47EE-B0C0-0DAC3F8D8D5D}" type="datetime1">
              <a:rPr lang="ru-RU" smtClean="0"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23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B1BB-70BE-4F78-ACC8-D4E5E9933E3A}" type="datetime1">
              <a:rPr lang="ru-RU" smtClean="0"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19D-59BD-4ECC-9689-71417CCB5EBC}" type="datetime1">
              <a:rPr lang="ru-RU" smtClean="0"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0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1365-2641-4DFE-BFEF-9F1183A6CFB3}" type="datetime1">
              <a:rPr lang="ru-RU" smtClean="0"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2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DA45B-9E6E-47DA-96E6-9BD72F886D5F}" type="datetime1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2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0.gif"/><Relationship Id="rId5" Type="http://schemas.openxmlformats.org/officeDocument/2006/relationships/image" Target="../media/image29.jpg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0095" y="1736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0"/>
            <a:ext cx="77724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Язык и речь,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их значение в жизни людей</a:t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45811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>
              <a:latin typeface="PF Din Text Cond Pro" pitchFamily="2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228305" y="6381328"/>
            <a:ext cx="2895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У4У.РФ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 txBox="1">
            <a:spLocks/>
          </p:cNvSpPr>
          <p:nvPr/>
        </p:nvSpPr>
        <p:spPr>
          <a:xfrm>
            <a:off x="215007" y="476249"/>
            <a:ext cx="4608513" cy="5649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dirty="0" smtClean="0"/>
              <a:t>И первобытные люди стали пользоваться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dirty="0" smtClean="0"/>
              <a:t>не только звуками,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dirty="0" smtClean="0"/>
              <a:t>но и жестами.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dirty="0" smtClean="0"/>
              <a:t>Появился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00B050"/>
                </a:solidFill>
              </a:rPr>
              <a:t>язык жестов</a:t>
            </a:r>
            <a:r>
              <a:rPr lang="ru-RU" b="1" dirty="0" smtClean="0"/>
              <a:t>.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dirty="0" smtClean="0"/>
              <a:t>Но прошли десятки тысяч лет, прежде чем люди стали говорить словами.</a:t>
            </a:r>
          </a:p>
          <a:p>
            <a:pPr marL="0" indent="0">
              <a:buFontTx/>
              <a:buNone/>
            </a:pPr>
            <a:endParaRPr lang="ru-RU" dirty="0" smtClean="0"/>
          </a:p>
        </p:txBody>
      </p:sp>
      <p:pic>
        <p:nvPicPr>
          <p:cNvPr id="6" name="Рисунок 5" descr="092ec177ec136108c849be0981ed73c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3520" y="260648"/>
            <a:ext cx="4320480" cy="5504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8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29"/>
    </mc:Choice>
    <mc:Fallback xmlns="">
      <p:transition spd="slow" advTm="32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67744" y="5612899"/>
            <a:ext cx="4965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/>
              <a:t>Так появилась </a:t>
            </a:r>
            <a:r>
              <a:rPr lang="ru-RU" sz="3200" b="1" dirty="0">
                <a:solidFill>
                  <a:srgbClr val="0070C0"/>
                </a:solidFill>
              </a:rPr>
              <a:t>устная </a:t>
            </a:r>
            <a:r>
              <a:rPr lang="ru-RU" sz="3200" b="1" dirty="0" smtClean="0">
                <a:solidFill>
                  <a:srgbClr val="0070C0"/>
                </a:solidFill>
              </a:rPr>
              <a:t>речь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98" y="620688"/>
            <a:ext cx="7143750" cy="4695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05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16"/>
    </mc:Choice>
    <mc:Fallback xmlns="">
      <p:transition spd="slow" advTm="37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0" y="231329"/>
            <a:ext cx="1548016" cy="1608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2666" y="764704"/>
            <a:ext cx="3364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УСТНАЯ  </a:t>
            </a:r>
            <a:r>
              <a:rPr lang="ru-RU" sz="3600" b="1" dirty="0" smtClean="0">
                <a:solidFill>
                  <a:srgbClr val="00B050"/>
                </a:solidFill>
              </a:rPr>
              <a:t>РЕЧЬ</a:t>
            </a:r>
            <a:r>
              <a:rPr lang="en-US" sz="3600" b="1" dirty="0" smtClean="0">
                <a:solidFill>
                  <a:srgbClr val="00B050"/>
                </a:solidFill>
              </a:rPr>
              <a:t> ─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0964" y="1411035"/>
            <a:ext cx="7526332" cy="52322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dirty="0" smtClean="0"/>
              <a:t>это способность человека </a:t>
            </a:r>
            <a:r>
              <a:rPr lang="ru-RU" sz="2800" b="1" dirty="0" smtClean="0"/>
              <a:t>говорить</a:t>
            </a:r>
            <a:r>
              <a:rPr lang="ru-RU" sz="2800" dirty="0" smtClean="0"/>
              <a:t> и </a:t>
            </a:r>
            <a:r>
              <a:rPr lang="ru-RU" sz="2800" b="1" dirty="0" smtClean="0"/>
              <a:t>слушать</a:t>
            </a:r>
            <a:r>
              <a:rPr lang="ru-RU" sz="2800" dirty="0" smtClean="0"/>
              <a:t>, 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28603"/>
            <a:ext cx="3600400" cy="26916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0964" y="1856629"/>
            <a:ext cx="59050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умение человека </a:t>
            </a:r>
            <a:r>
              <a:rPr lang="ru-RU" sz="2800" b="1" dirty="0"/>
              <a:t>произносить</a:t>
            </a:r>
            <a:r>
              <a:rPr lang="ru-RU" sz="2800" dirty="0"/>
              <a:t> слова </a:t>
            </a:r>
            <a:endParaRPr lang="en-US" sz="2800" dirty="0"/>
          </a:p>
          <a:p>
            <a:r>
              <a:rPr lang="ru-RU" sz="2800" dirty="0" smtClean="0"/>
              <a:t>при </a:t>
            </a:r>
            <a:r>
              <a:rPr lang="ru-RU" sz="2800" dirty="0"/>
              <a:t>помощи губ, языка, рта.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60964" y="2845801"/>
            <a:ext cx="53327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Поэтому </a:t>
            </a:r>
            <a:r>
              <a:rPr lang="ru-RU" sz="2800" dirty="0"/>
              <a:t>и название </a:t>
            </a:r>
            <a:r>
              <a:rPr lang="ru-RU" sz="2800" i="1" dirty="0"/>
              <a:t>устная речь </a:t>
            </a:r>
            <a:endParaRPr lang="en-US" sz="2800" i="1" dirty="0" smtClean="0"/>
          </a:p>
          <a:p>
            <a:r>
              <a:rPr lang="ru-RU" sz="2800" dirty="0" smtClean="0"/>
              <a:t>произошло </a:t>
            </a:r>
            <a:r>
              <a:rPr lang="ru-RU" sz="2800" dirty="0"/>
              <a:t>от слова </a:t>
            </a:r>
            <a:r>
              <a:rPr lang="ru-RU" sz="2800" i="1" dirty="0">
                <a:solidFill>
                  <a:srgbClr val="0070C0"/>
                </a:solidFill>
              </a:rPr>
              <a:t>уста</a:t>
            </a:r>
            <a:r>
              <a:rPr lang="ru-RU" sz="2800" i="1" dirty="0"/>
              <a:t> – губы</a:t>
            </a:r>
            <a:r>
              <a:rPr lang="ru-RU" sz="2800" i="1" dirty="0" smtClean="0"/>
              <a:t>.</a:t>
            </a:r>
            <a:endParaRPr lang="ru-RU" sz="2800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2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56"/>
    </mc:Choice>
    <mc:Fallback xmlns="">
      <p:transition spd="slow" advTm="54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 descr="35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234"/>
            <a:ext cx="3025246" cy="3326588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5" descr="0110-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353">
            <a:off x="4994414" y="222322"/>
            <a:ext cx="3350748" cy="3363334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13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66" y="3789040"/>
            <a:ext cx="4298597" cy="252028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87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91"/>
    </mc:Choice>
    <mc:Fallback xmlns="">
      <p:transition spd="slow" advTm="32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2666" y="764704"/>
            <a:ext cx="4765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ПИСЬМЕННАЯ РЕЧЬ ─   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9692" y="1418466"/>
            <a:ext cx="7526332" cy="52322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пособность человека </a:t>
            </a:r>
            <a:r>
              <a:rPr lang="ru-RU" sz="2800" b="1" dirty="0" smtClean="0"/>
              <a:t>писать </a:t>
            </a:r>
            <a:r>
              <a:rPr lang="ru-RU" sz="2800" b="1" dirty="0"/>
              <a:t>и </a:t>
            </a:r>
            <a:r>
              <a:rPr lang="ru-RU" sz="2800" b="1" dirty="0" smtClean="0"/>
              <a:t>читать.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47165" y="4043415"/>
            <a:ext cx="52413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В </a:t>
            </a:r>
            <a:r>
              <a:rPr lang="ru-RU" sz="2800" i="1" dirty="0"/>
              <a:t>древней Руси писали на </a:t>
            </a:r>
            <a:r>
              <a:rPr lang="ru-RU" sz="2800" b="1" i="1" dirty="0" smtClean="0">
                <a:solidFill>
                  <a:srgbClr val="0070C0"/>
                </a:solidFill>
              </a:rPr>
              <a:t>бересте</a:t>
            </a:r>
            <a:r>
              <a:rPr lang="ru-RU" sz="2800" i="1" dirty="0" smtClean="0"/>
              <a:t> ─ березовой </a:t>
            </a:r>
            <a:r>
              <a:rPr lang="ru-RU" sz="2800" i="1" dirty="0"/>
              <a:t>коре.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" y="155449"/>
            <a:ext cx="1518366" cy="1864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9692" y="1941686"/>
            <a:ext cx="448578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Для письма мы используем </a:t>
            </a:r>
            <a:endParaRPr lang="ru-RU" sz="2800" dirty="0" smtClean="0"/>
          </a:p>
          <a:p>
            <a:r>
              <a:rPr lang="ru-RU" sz="2800" b="1" dirty="0" smtClean="0"/>
              <a:t>буквы</a:t>
            </a:r>
            <a:r>
              <a:rPr lang="ru-RU" sz="2800" b="1" dirty="0"/>
              <a:t>, разные знаки.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58" y="1844824"/>
            <a:ext cx="3047690" cy="304769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48" y="2636912"/>
            <a:ext cx="4246608" cy="24579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42"/>
    </mc:Choice>
    <mc:Fallback xmlns="">
      <p:transition spd="slow" advTm="29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90" y="4401492"/>
            <a:ext cx="2160240" cy="2206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14551" y="405904"/>
            <a:ext cx="3506302" cy="830997"/>
          </a:xfrm>
          <a:prstGeom prst="rect">
            <a:avLst/>
          </a:prstGeom>
          <a:ln w="952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0070C0"/>
                </a:solidFill>
              </a:rPr>
              <a:t>Устная речь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81934" y="1806516"/>
            <a:ext cx="284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 smtClean="0">
                <a:ln w="11430"/>
              </a:rPr>
              <a:t>говорение</a:t>
            </a:r>
          </a:p>
          <a:p>
            <a:pPr algn="ctr">
              <a:defRPr/>
            </a:pPr>
            <a:r>
              <a:rPr lang="ru-RU" sz="4000" dirty="0" smtClean="0">
                <a:ln w="11430"/>
              </a:rPr>
              <a:t>слушание</a:t>
            </a:r>
            <a:endParaRPr lang="ru-RU" sz="4000" dirty="0">
              <a:ln w="1143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744" y="3570495"/>
            <a:ext cx="4892686" cy="830997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Письменная речь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5" y="980728"/>
            <a:ext cx="2276763" cy="2437654"/>
          </a:xfrm>
          <a:prstGeom prst="rect">
            <a:avLst/>
          </a:prstGeom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10" y="548680"/>
            <a:ext cx="2438400" cy="25812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145474" y="4842936"/>
            <a:ext cx="284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 smtClean="0">
                <a:ln w="11430"/>
              </a:rPr>
              <a:t>чтение письмо</a:t>
            </a:r>
            <a:endParaRPr lang="ru-RU" sz="4000" dirty="0">
              <a:ln w="1143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5" y="4277675"/>
            <a:ext cx="2612891" cy="2309609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2579689" y="2161519"/>
            <a:ext cx="7681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721890" y="2808357"/>
            <a:ext cx="74165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963776" y="5229200"/>
            <a:ext cx="7681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454484" y="5877272"/>
            <a:ext cx="74165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00"/>
    </mc:Choice>
    <mc:Fallback xmlns="">
      <p:transition spd="slow" advTm="22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grafamania.net/uploads/posts/2011-01/1294980822_burati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8"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0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7"/>
    </mc:Choice>
    <mc:Fallback xmlns="">
      <p:transition spd="slow" advTm="16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ЗАГАДКИ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458" y="242088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/>
              <a:t>Без языка живет.</a:t>
            </a:r>
            <a:endParaRPr lang="ru-RU" sz="3200" dirty="0"/>
          </a:p>
          <a:p>
            <a:r>
              <a:rPr lang="ru-RU" sz="3200" i="1" dirty="0"/>
              <a:t>Не ест и не пьет,</a:t>
            </a:r>
            <a:endParaRPr lang="ru-RU" sz="3200" dirty="0"/>
          </a:p>
          <a:p>
            <a:r>
              <a:rPr lang="ru-RU" sz="3200" i="1" dirty="0"/>
              <a:t>А говорит и поет.</a:t>
            </a:r>
            <a:r>
              <a:rPr lang="ru-RU" i="1" dirty="0"/>
              <a:t>  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57529" y="2586904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i="1" dirty="0"/>
              <a:t>Лист бумаги по утрам</a:t>
            </a:r>
            <a:endParaRPr lang="ru-RU" sz="2800" dirty="0"/>
          </a:p>
          <a:p>
            <a:pPr>
              <a:defRPr/>
            </a:pPr>
            <a:r>
              <a:rPr lang="ru-RU" sz="2800" i="1" dirty="0"/>
              <a:t> На квартиру носят к нам.</a:t>
            </a:r>
            <a:endParaRPr lang="ru-RU" sz="2800" dirty="0"/>
          </a:p>
          <a:p>
            <a:pPr>
              <a:defRPr/>
            </a:pPr>
            <a:r>
              <a:rPr lang="ru-RU" sz="2800" i="1" dirty="0"/>
              <a:t> На одном таком листе</a:t>
            </a:r>
            <a:endParaRPr lang="ru-RU" sz="2800" dirty="0"/>
          </a:p>
          <a:p>
            <a:pPr>
              <a:defRPr/>
            </a:pPr>
            <a:r>
              <a:rPr lang="ru-RU" sz="2800" i="1" dirty="0"/>
              <a:t> Много разных  новостей. 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948427" y="2586904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Стальной конёк по белому полю бегает,</a:t>
            </a:r>
            <a:br>
              <a:rPr lang="ru-RU" sz="2800" i="1" dirty="0"/>
            </a:br>
            <a:r>
              <a:rPr lang="ru-RU" sz="2800" i="1" dirty="0"/>
              <a:t>За собой чёрные следы оставляет. 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33004" y="2310194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i="1" dirty="0"/>
              <a:t>Поверчу </a:t>
            </a:r>
          </a:p>
          <a:p>
            <a:pPr>
              <a:spcBef>
                <a:spcPct val="0"/>
              </a:spcBef>
            </a:pPr>
            <a:r>
              <a:rPr lang="ru-RU" sz="2800" i="1" dirty="0"/>
              <a:t>волшебный круг –</a:t>
            </a:r>
            <a:br>
              <a:rPr lang="ru-RU" sz="2800" i="1" dirty="0"/>
            </a:br>
            <a:r>
              <a:rPr lang="ru-RU" sz="2800" i="1" dirty="0"/>
              <a:t>И меня услышат вдруг. </a:t>
            </a:r>
            <a:endParaRPr lang="ru-RU" sz="28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33" y="1124744"/>
            <a:ext cx="4464496" cy="44644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8" y="1682307"/>
            <a:ext cx="3541044" cy="4095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4" y="2043756"/>
            <a:ext cx="3975585" cy="2902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87" y="1394922"/>
            <a:ext cx="3924140" cy="3924140"/>
          </a:xfrm>
          <a:prstGeom prst="rect">
            <a:avLst/>
          </a:prstGeom>
        </p:spPr>
      </p:pic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94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69"/>
    </mc:Choice>
    <mc:Fallback xmlns="">
      <p:transition spd="slow" advTm="54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2" grpId="1"/>
      <p:bldP spid="13" grpId="0"/>
      <p:bldP spid="13" grpId="1"/>
      <p:bldP spid="14" grpId="0"/>
      <p:bldP spid="16" grpId="0"/>
      <p:bldP spid="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1916832"/>
            <a:ext cx="467628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0070C0"/>
                </a:solidFill>
              </a:rPr>
              <a:t>р</a:t>
            </a:r>
            <a:r>
              <a:rPr lang="ru-RU" sz="4000" i="1" dirty="0" smtClean="0">
                <a:solidFill>
                  <a:srgbClr val="0070C0"/>
                </a:solidFill>
              </a:rPr>
              <a:t>адио</a:t>
            </a:r>
            <a:r>
              <a:rPr lang="ru-RU" sz="4000" i="1" dirty="0"/>
              <a:t>	</a:t>
            </a:r>
            <a:r>
              <a:rPr lang="ru-RU" sz="4000" i="1" dirty="0" smtClean="0"/>
              <a:t>	</a:t>
            </a:r>
            <a:r>
              <a:rPr lang="ru-RU" sz="4000" i="1" dirty="0" smtClean="0">
                <a:solidFill>
                  <a:srgbClr val="00B050"/>
                </a:solidFill>
              </a:rPr>
              <a:t>газета </a:t>
            </a:r>
          </a:p>
          <a:p>
            <a:endParaRPr lang="ru-RU" sz="4000" i="1" dirty="0" smtClean="0"/>
          </a:p>
          <a:p>
            <a:r>
              <a:rPr lang="ru-RU" sz="4000" i="1" dirty="0"/>
              <a:t>	</a:t>
            </a:r>
            <a:r>
              <a:rPr lang="ru-RU" sz="4000" i="1" dirty="0" smtClean="0">
                <a:solidFill>
                  <a:srgbClr val="FFC000"/>
                </a:solidFill>
              </a:rPr>
              <a:t>телефон </a:t>
            </a:r>
          </a:p>
          <a:p>
            <a:endParaRPr lang="en-US" sz="4000" i="1" dirty="0" smtClean="0"/>
          </a:p>
          <a:p>
            <a:r>
              <a:rPr lang="ru-RU" sz="4000" i="1" dirty="0" smtClean="0">
                <a:solidFill>
                  <a:srgbClr val="7030A0"/>
                </a:solidFill>
              </a:rPr>
              <a:t>ручка</a:t>
            </a:r>
            <a:endParaRPr lang="ru-RU" sz="4000" i="1" dirty="0">
              <a:solidFill>
                <a:srgbClr val="7030A0"/>
              </a:solidFill>
            </a:endParaRPr>
          </a:p>
        </p:txBody>
      </p:sp>
      <p:pic>
        <p:nvPicPr>
          <p:cNvPr id="8" name="Picture 2" descr="D:\СВЕТА\Света 2\Картинки\Сказки\0c02fc9f7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1916832"/>
            <a:ext cx="2597471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06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65"/>
    </mc:Choice>
    <mc:Fallback xmlns="">
      <p:transition spd="slow" advTm="16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Физкультминутка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55679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/>
              <a:t>Буратино потянулся,</a:t>
            </a:r>
          </a:p>
          <a:p>
            <a:pPr algn="ctr">
              <a:defRPr/>
            </a:pPr>
            <a:r>
              <a:rPr lang="ru-RU" sz="2800" i="1" dirty="0"/>
              <a:t>Раз-нагнулся, </a:t>
            </a:r>
          </a:p>
          <a:p>
            <a:pPr algn="ctr">
              <a:defRPr/>
            </a:pPr>
            <a:r>
              <a:rPr lang="ru-RU" sz="2800" i="1" dirty="0"/>
              <a:t>Два-нагнулся,</a:t>
            </a:r>
          </a:p>
          <a:p>
            <a:pPr algn="ctr">
              <a:defRPr/>
            </a:pPr>
            <a:r>
              <a:rPr lang="ru-RU" sz="2800" i="1" dirty="0"/>
              <a:t>Руки в стороны </a:t>
            </a:r>
            <a:r>
              <a:rPr lang="ru-RU" sz="2800" i="1" dirty="0" smtClean="0"/>
              <a:t>развел,</a:t>
            </a:r>
            <a:endParaRPr lang="ru-RU" sz="2800" i="1" dirty="0"/>
          </a:p>
          <a:p>
            <a:pPr algn="ctr">
              <a:defRPr/>
            </a:pPr>
            <a:r>
              <a:rPr lang="ru-RU" sz="2800" i="1" dirty="0" smtClean="0"/>
              <a:t>Видно, </a:t>
            </a:r>
            <a:r>
              <a:rPr lang="ru-RU" sz="2800" i="1" dirty="0"/>
              <a:t>ключик не нашел.</a:t>
            </a:r>
          </a:p>
          <a:p>
            <a:pPr algn="ctr">
              <a:defRPr/>
            </a:pPr>
            <a:r>
              <a:rPr lang="ru-RU" sz="2800" i="1" dirty="0"/>
              <a:t>Чтобы ключ ему достать,</a:t>
            </a:r>
          </a:p>
          <a:p>
            <a:pPr algn="ctr">
              <a:defRPr/>
            </a:pPr>
            <a:r>
              <a:rPr lang="ru-RU" sz="2800" i="1" dirty="0"/>
              <a:t>Надо на носочки встать.</a:t>
            </a:r>
          </a:p>
          <a:p>
            <a:pPr algn="ctr">
              <a:defRPr/>
            </a:pPr>
            <a:r>
              <a:rPr lang="ru-RU" sz="2800" i="1" dirty="0"/>
              <a:t>Крепче Буратино стой,</a:t>
            </a:r>
          </a:p>
          <a:p>
            <a:pPr algn="ctr">
              <a:defRPr/>
            </a:pPr>
            <a:r>
              <a:rPr lang="ru-RU" sz="2800" i="1" dirty="0"/>
              <a:t>Вот он – ключик золотой!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1755210"/>
            <a:ext cx="2759124" cy="3771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31864"/>
            <a:ext cx="2842241" cy="4018592"/>
          </a:xfrm>
          <a:prstGeom prst="rect">
            <a:avLst/>
          </a:prstGeom>
        </p:spPr>
      </p:pic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12"/>
    </mc:Choice>
    <mc:Fallback xmlns="">
      <p:transition spd="slow" advTm="24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412" y="4413563"/>
            <a:ext cx="4788532" cy="406770"/>
          </a:xfrm>
        </p:spPr>
        <p:txBody>
          <a:bodyPr anchor="ctr">
            <a:noAutofit/>
          </a:bodyPr>
          <a:lstStyle/>
          <a:p>
            <a:r>
              <a:rPr lang="ru-RU" sz="2800" b="1" i="1" dirty="0">
                <a:latin typeface="+mn-lt"/>
              </a:rPr>
              <a:t>Как прекрасен и </a:t>
            </a:r>
            <a:r>
              <a:rPr lang="ru-RU" sz="2800" b="1" i="1" dirty="0" smtClean="0">
                <a:latin typeface="+mn-lt"/>
              </a:rPr>
              <a:t>вели</a:t>
            </a:r>
            <a:r>
              <a:rPr lang="ru-RU" sz="2800" b="1" i="1" dirty="0">
                <a:latin typeface="+mn-lt"/>
              </a:rPr>
              <a:t>к</a:t>
            </a:r>
            <a:endParaRPr lang="ru-RU" sz="2800" i="1" dirty="0"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74" y="503377"/>
            <a:ext cx="5472608" cy="36091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50678" y="479715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/>
              <a:t>Русский, близкий нам язык.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7" y="5347673"/>
            <a:ext cx="2746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	</a:t>
            </a:r>
            <a:r>
              <a:rPr lang="ru-RU" i="1" dirty="0"/>
              <a:t>Т. Абдурахманов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0524" y="5835412"/>
            <a:ext cx="501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Язык людей — </a:t>
            </a:r>
            <a:r>
              <a:rPr lang="ru-RU" sz="3200" b="1" dirty="0">
                <a:solidFill>
                  <a:srgbClr val="0070C0"/>
                </a:solidFill>
              </a:rPr>
              <a:t>язык слов</a:t>
            </a:r>
            <a:r>
              <a:rPr lang="ru-RU" sz="3200" b="1" dirty="0" smtClean="0">
                <a:solidFill>
                  <a:srgbClr val="0070C0"/>
                </a:solidFill>
              </a:rPr>
              <a:t>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0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916">
        <p:fade/>
      </p:transition>
    </mc:Choice>
    <mc:Fallback xmlns="">
      <p:transition spd="med" advTm="52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60142"/>
            <a:ext cx="2634359" cy="26211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Для чего нужна человеку речь 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453952"/>
            <a:ext cx="3812967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i="1" dirty="0" smtClean="0">
                <a:solidFill>
                  <a:srgbClr val="FFC000"/>
                </a:solidFill>
                <a:sym typeface="Symbol"/>
              </a:rPr>
              <a:t>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Общаться</a:t>
            </a:r>
          </a:p>
          <a:p>
            <a:pPr>
              <a:defRPr/>
            </a:pPr>
            <a:r>
              <a:rPr lang="ru-RU" sz="2800" i="1" dirty="0">
                <a:solidFill>
                  <a:srgbClr val="FFC000"/>
                </a:solidFill>
                <a:sym typeface="Symbol"/>
              </a:rPr>
              <a:t>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Передавать 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информацию</a:t>
            </a:r>
          </a:p>
          <a:p>
            <a:pPr>
              <a:defRPr/>
            </a:pPr>
            <a:r>
              <a:rPr lang="ru-RU" sz="2800" i="1" dirty="0">
                <a:solidFill>
                  <a:srgbClr val="FFC000"/>
                </a:solidFill>
                <a:sym typeface="Symbol"/>
              </a:rPr>
              <a:t>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Делиться  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мыслями,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чувствами</a:t>
            </a:r>
          </a:p>
          <a:p>
            <a:pPr>
              <a:defRPr/>
            </a:pPr>
            <a:r>
              <a:rPr lang="ru-RU" sz="2800" i="1" dirty="0">
                <a:solidFill>
                  <a:srgbClr val="FFC000"/>
                </a:solidFill>
                <a:sym typeface="Symbol"/>
              </a:rPr>
              <a:t>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Договариваться 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 чём-нибудь</a:t>
            </a:r>
          </a:p>
          <a:p>
            <a:pPr>
              <a:defRPr/>
            </a:pPr>
            <a:r>
              <a:rPr lang="ru-RU" sz="2800" i="1" dirty="0">
                <a:solidFill>
                  <a:srgbClr val="FFC000"/>
                </a:solidFill>
                <a:sym typeface="Symbol"/>
              </a:rPr>
              <a:t>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Похвалить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>
              <a:defRPr/>
            </a:pP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развеселить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рассмешить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2800" i="1" dirty="0">
                <a:solidFill>
                  <a:srgbClr val="FFC000"/>
                </a:solidFill>
                <a:sym typeface="Symbol"/>
              </a:rPr>
              <a:t>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Посоветоваться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194" y="4200153"/>
            <a:ext cx="348518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РЕЧЬ ПОМОГАЕТ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92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59"/>
    </mc:Choice>
    <mc:Fallback xmlns="">
      <p:transition spd="slow" advTm="25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34" y="548680"/>
            <a:ext cx="8208963" cy="352901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FontTx/>
              <a:buNone/>
              <a:defRPr/>
            </a:pPr>
            <a:r>
              <a:rPr lang="ru-RU" i="1" dirty="0" smtClean="0"/>
              <a:t>	</a:t>
            </a:r>
            <a:r>
              <a:rPr lang="ru-RU" sz="4000" i="1" dirty="0" smtClean="0"/>
              <a:t>С самого раннего детства и до глубокой старости вся жизнь человека неразрывно связана с языком.</a:t>
            </a:r>
          </a:p>
          <a:p>
            <a:pPr marL="0" indent="0" algn="r">
              <a:buFontTx/>
              <a:buNone/>
              <a:defRPr/>
            </a:pPr>
            <a:r>
              <a:rPr lang="ru-RU" i="1" dirty="0" smtClean="0"/>
              <a:t>Л. Успенский </a:t>
            </a:r>
          </a:p>
          <a:p>
            <a:pPr marL="0" indent="0">
              <a:buFontTx/>
              <a:buNone/>
              <a:defRPr/>
            </a:pPr>
            <a:endParaRPr lang="ru-RU" i="1" dirty="0" smtClean="0"/>
          </a:p>
          <a:p>
            <a:pPr marL="0" indent="0">
              <a:buFontTx/>
              <a:buNone/>
              <a:defRPr/>
            </a:pPr>
            <a:endParaRPr lang="ru-RU" sz="1050" dirty="0" smtClean="0"/>
          </a:p>
          <a:p>
            <a:pPr marL="0" indent="0">
              <a:buFontTx/>
              <a:buNone/>
              <a:defRPr/>
            </a:pPr>
            <a:endParaRPr lang="ru-RU" sz="1000" dirty="0"/>
          </a:p>
          <a:p>
            <a:pPr marL="0" indent="0">
              <a:buFontTx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2780928"/>
            <a:ext cx="4608513" cy="312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271020" y="989212"/>
            <a:ext cx="44499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94781" y="1988840"/>
            <a:ext cx="22249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27440" y="1484784"/>
            <a:ext cx="22249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63888" y="1481783"/>
            <a:ext cx="22249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49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49"/>
    </mc:Choice>
    <mc:Fallback xmlns="">
      <p:transition spd="slow" advTm="52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5133" y="769278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Спасибо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2883" y="1782816"/>
            <a:ext cx="2526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00B050"/>
                </a:solidFill>
              </a:rPr>
              <a:t>Добрый день</a:t>
            </a:r>
            <a:endParaRPr lang="ru-RU" sz="3200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1707" y="3033727"/>
            <a:ext cx="2486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</a:rPr>
              <a:t>Здравствуйте</a:t>
            </a:r>
            <a:endParaRPr lang="ru-RU" sz="2800" i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8532" y="4470785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FFC000"/>
                </a:solidFill>
              </a:rPr>
              <a:t>Извините</a:t>
            </a:r>
            <a:endParaRPr lang="ru-RU" sz="2800" i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2085" y="5250363"/>
            <a:ext cx="2129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До свидания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52" y="1378292"/>
            <a:ext cx="1765300" cy="13938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44" y="2367591"/>
            <a:ext cx="2002978" cy="19007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958818"/>
            <a:ext cx="1922536" cy="20763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1" y="413630"/>
            <a:ext cx="2242592" cy="1487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73768"/>
            <a:ext cx="1656184" cy="20764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5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52"/>
    </mc:Choice>
    <mc:Fallback xmlns="">
      <p:transition spd="slow" advTm="56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38" y="936237"/>
            <a:ext cx="4067944" cy="28238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Дополните предложения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4598" y="3862447"/>
            <a:ext cx="2938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Человек владеет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35168" y="4930139"/>
            <a:ext cx="271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Она состоит из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5168" y="4385667"/>
            <a:ext cx="478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/>
              <a:t>Речь нужна для того, чтобы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96515" y="5487867"/>
            <a:ext cx="2341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 </a:t>
            </a:r>
            <a:r>
              <a:rPr lang="ru-RU" sz="2800" i="1" dirty="0"/>
              <a:t>Речь </a:t>
            </a:r>
            <a:r>
              <a:rPr lang="ru-RU" sz="2800" i="1" dirty="0" smtClean="0"/>
              <a:t>бывает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361681" y="3800891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…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3154" y="3862447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</a:rPr>
              <a:t>речью</a:t>
            </a:r>
            <a:endParaRPr lang="ru-RU" sz="2800" i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1110" y="4305855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…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31110" y="4406919"/>
            <a:ext cx="3334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B050"/>
                </a:solidFill>
              </a:rPr>
              <a:t>общаться </a:t>
            </a:r>
            <a:r>
              <a:rPr lang="ru-RU" sz="2800" i="1" dirty="0" smtClean="0">
                <a:solidFill>
                  <a:srgbClr val="00B050"/>
                </a:solidFill>
              </a:rPr>
              <a:t>с </a:t>
            </a:r>
            <a:r>
              <a:rPr lang="ru-RU" sz="2800" i="1" dirty="0">
                <a:solidFill>
                  <a:srgbClr val="00B050"/>
                </a:solidFill>
              </a:rPr>
              <a:t>людьми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5401" y="5395257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…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57754" y="4855366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…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0489" y="4950280"/>
            <a:ext cx="2304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</a:rPr>
              <a:t>предложений</a:t>
            </a:r>
            <a:endParaRPr lang="ru-RU" sz="2800" i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5401" y="5519180"/>
            <a:ext cx="35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rgbClr val="00B050"/>
                </a:solidFill>
              </a:rPr>
              <a:t>устная и письменная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99"/>
    </mc:Choice>
    <mc:Fallback xmlns="">
      <p:transition spd="slow" advTm="26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2" grpId="0"/>
      <p:bldP spid="12" grpId="1"/>
      <p:bldP spid="12" grpId="2"/>
      <p:bldP spid="13" grpId="0"/>
      <p:bldP spid="15" grpId="0"/>
      <p:bldP spid="15" grpId="1"/>
      <p:bldP spid="15" grpId="2"/>
      <p:bldP spid="16" grpId="0"/>
      <p:bldP spid="17" grpId="0"/>
      <p:bldP spid="17" grpId="1"/>
      <p:bldP spid="17" grpId="2"/>
      <p:bldP spid="18" grpId="0"/>
      <p:bldP spid="18" grpId="1"/>
      <p:bldP spid="18" grpId="2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159">
            <a:off x="329340" y="4243570"/>
            <a:ext cx="2852627" cy="23007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555776" y="361946"/>
            <a:ext cx="4374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</a:rPr>
              <a:t>Дорогие ребята! 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1240205" y="1189995"/>
            <a:ext cx="7903795" cy="3751173"/>
          </a:xfrm>
          <a:prstGeom prst="cloudCallou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44620" y="1803697"/>
            <a:ext cx="8054321" cy="2523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Используйте </a:t>
            </a:r>
            <a:r>
              <a:rPr lang="ru-RU" sz="2800" b="1" i="1" dirty="0">
                <a:solidFill>
                  <a:srgbClr val="0070C0"/>
                </a:solidFill>
              </a:rPr>
              <a:t>драгоценный дар речи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только </a:t>
            </a:r>
            <a:r>
              <a:rPr lang="ru-RU" sz="2800" b="1" i="1" dirty="0">
                <a:solidFill>
                  <a:srgbClr val="0070C0"/>
                </a:solidFill>
              </a:rPr>
              <a:t>для блага окружающих.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2800" b="1" i="1" dirty="0" smtClean="0">
                <a:solidFill>
                  <a:srgbClr val="7030A0"/>
                </a:solidFill>
              </a:rPr>
              <a:t>Старайтесь </a:t>
            </a:r>
            <a:r>
              <a:rPr lang="ru-RU" sz="2800" b="1" i="1" dirty="0">
                <a:solidFill>
                  <a:srgbClr val="7030A0"/>
                </a:solidFill>
              </a:rPr>
              <a:t>быть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</a:rPr>
              <a:t>интересными собеседниками, слушателями,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</a:rPr>
              <a:t>активными читателями</a:t>
            </a:r>
            <a:r>
              <a:rPr lang="ru-RU" b="1" i="1" dirty="0">
                <a:solidFill>
                  <a:srgbClr val="7030A0"/>
                </a:solidFill>
              </a:rPr>
              <a:t>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8184" y="4862652"/>
            <a:ext cx="2602795" cy="16626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1593530" cy="1452493"/>
          </a:xfrm>
          <a:prstGeom prst="rect">
            <a:avLst/>
          </a:prstGeom>
        </p:spPr>
      </p:pic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48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87"/>
    </mc:Choice>
    <mc:Fallback xmlns="">
      <p:transition spd="slow" advTm="23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697" y="620688"/>
            <a:ext cx="80677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+mj-lt"/>
              </a:rPr>
              <a:t>Умение </a:t>
            </a:r>
            <a:r>
              <a:rPr lang="ru-RU" sz="4400" b="1" dirty="0" smtClean="0">
                <a:solidFill>
                  <a:srgbClr val="00B050"/>
                </a:solidFill>
                <a:latin typeface="+mj-lt"/>
              </a:rPr>
              <a:t>говорить, общаться</a:t>
            </a:r>
            <a:endParaRPr lang="ru-RU" sz="4400" b="1" dirty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ru-RU" sz="4400" b="1" dirty="0">
                <a:solidFill>
                  <a:srgbClr val="00B050"/>
                </a:solidFill>
                <a:latin typeface="+mj-lt"/>
              </a:rPr>
              <a:t>при помощи слова – </a:t>
            </a:r>
          </a:p>
          <a:p>
            <a:pPr algn="ctr"/>
            <a:r>
              <a:rPr lang="ru-RU" sz="4400" b="1" dirty="0">
                <a:solidFill>
                  <a:srgbClr val="FFC000"/>
                </a:solidFill>
                <a:latin typeface="+mj-lt"/>
              </a:rPr>
              <a:t>великий дар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29" y="3428999"/>
            <a:ext cx="5834732" cy="2966813"/>
          </a:xfrm>
          <a:prstGeom prst="rect">
            <a:avLst/>
          </a:prstGeom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08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685"/>
    </mc:Choice>
    <mc:Fallback xmlns="">
      <p:transition advTm="20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548680"/>
            <a:ext cx="28837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600" b="1" i="1" dirty="0" smtClean="0">
                <a:solidFill>
                  <a:srgbClr val="0070C0"/>
                </a:solidFill>
                <a:cs typeface="Arial" pitchFamily="34" charset="0"/>
              </a:rPr>
              <a:t>Что  </a:t>
            </a:r>
            <a:r>
              <a:rPr lang="ru-RU" sz="2600" b="1" i="1" dirty="0">
                <a:solidFill>
                  <a:srgbClr val="0070C0"/>
                </a:solidFill>
                <a:cs typeface="Arial" pitchFamily="34" charset="0"/>
              </a:rPr>
              <a:t>такое речь?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90" y="1134737"/>
            <a:ext cx="2456062" cy="27016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11228"/>
            <a:ext cx="2711078" cy="28695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26" y="4869160"/>
            <a:ext cx="40640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7801" y="932395"/>
            <a:ext cx="34852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600" b="1" i="1" dirty="0" smtClean="0">
                <a:solidFill>
                  <a:srgbClr val="00B050"/>
                </a:solidFill>
                <a:cs typeface="Arial" pitchFamily="34" charset="0"/>
              </a:rPr>
              <a:t>Для чего </a:t>
            </a:r>
            <a:r>
              <a:rPr lang="ru-RU" sz="2600" b="1" i="1" dirty="0">
                <a:solidFill>
                  <a:srgbClr val="00B050"/>
                </a:solidFill>
                <a:cs typeface="Arial" pitchFamily="34" charset="0"/>
              </a:rPr>
              <a:t>нужна речь?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9478" y="3873494"/>
            <a:ext cx="40645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600" b="1" i="1" dirty="0" smtClean="0">
                <a:solidFill>
                  <a:srgbClr val="7030A0"/>
                </a:solidFill>
                <a:cs typeface="Arial" pitchFamily="34" charset="0"/>
              </a:rPr>
              <a:t>На </a:t>
            </a:r>
            <a:r>
              <a:rPr lang="ru-RU" sz="2600" b="1" i="1" dirty="0">
                <a:solidFill>
                  <a:srgbClr val="7030A0"/>
                </a:solidFill>
                <a:cs typeface="Arial" pitchFamily="34" charset="0"/>
              </a:rPr>
              <a:t>какие 2 группы можно </a:t>
            </a:r>
          </a:p>
          <a:p>
            <a:pPr algn="ctr">
              <a:defRPr/>
            </a:pPr>
            <a:r>
              <a:rPr lang="ru-RU" sz="2600" b="1" i="1" dirty="0">
                <a:solidFill>
                  <a:srgbClr val="7030A0"/>
                </a:solidFill>
                <a:cs typeface="Arial" pitchFamily="34" charset="0"/>
              </a:rPr>
              <a:t>разбить нашу речь</a:t>
            </a:r>
            <a:r>
              <a:rPr lang="ru-RU" sz="2600" b="1" i="1" dirty="0" smtClean="0">
                <a:solidFill>
                  <a:srgbClr val="7030A0"/>
                </a:solidFill>
                <a:cs typeface="Arial" pitchFamily="34" charset="0"/>
              </a:rPr>
              <a:t>?</a:t>
            </a:r>
            <a:endParaRPr lang="ru-RU" sz="2600" b="1" i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987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919"/>
    </mc:Choice>
    <mc:Fallback xmlns="">
      <p:transition advTm="12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476672"/>
            <a:ext cx="684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Речь — это способность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говорить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1" descr="C:\Users\Helen\Desktop\ель\русский\2012-02-16_15305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21210"/>
          <a:stretch>
            <a:fillRect/>
          </a:stretch>
        </p:blipFill>
        <p:spPr>
          <a:xfrm>
            <a:off x="776972" y="1268760"/>
            <a:ext cx="7810911" cy="4926983"/>
          </a:xfr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9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127"/>
    </mc:Choice>
    <mc:Fallback xmlns="">
      <p:transition advTm="20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elen\Desktop\ель\русский\2012-02-16_153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9"/>
          <a:stretch>
            <a:fillRect/>
          </a:stretch>
        </p:blipFill>
        <p:spPr bwMode="auto">
          <a:xfrm>
            <a:off x="510057" y="847710"/>
            <a:ext cx="8112319" cy="553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8289" y="201758"/>
            <a:ext cx="687585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Какие виды речи иллюстрируют рисунки?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endParaRPr lang="ru-RU" sz="2800" dirty="0" smtClean="0">
              <a:solidFill>
                <a:srgbClr val="00B0F0"/>
              </a:solidFill>
            </a:endParaRPr>
          </a:p>
          <a:p>
            <a:pPr algn="ctr"/>
            <a:r>
              <a:rPr lang="ru-RU" sz="2400" dirty="0" smtClean="0"/>
              <a:t>Подберите </a:t>
            </a:r>
            <a:r>
              <a:rPr lang="ru-RU" sz="2400" dirty="0"/>
              <a:t>к рисунку нужную подпись.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08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189"/>
    </mc:Choice>
    <mc:Fallback xmlns="">
      <p:transition advTm="12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-8532"/>
            <a:ext cx="8229600" cy="1709340"/>
          </a:xfrm>
        </p:spPr>
        <p:txBody>
          <a:bodyPr anchor="ctr"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Минутка чистописания</a:t>
            </a:r>
            <a:endParaRPr lang="ru-RU" sz="3800" b="1" dirty="0">
              <a:latin typeface="+mn-lt"/>
            </a:endParaRPr>
          </a:p>
        </p:txBody>
      </p:sp>
      <p:pic>
        <p:nvPicPr>
          <p:cNvPr id="1026" name="Picture 2" descr="D:\_1_Кир\333\чистописания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132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_1_Кир\333\чистописания\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49080"/>
            <a:ext cx="9144000" cy="119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6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236"/>
    </mc:Choice>
    <mc:Fallback xmlns="">
      <p:transition advTm="29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270825"/>
            <a:ext cx="2850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ЯЗЫК</a:t>
            </a:r>
            <a:endParaRPr lang="ru-RU" sz="7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73" y="3068939"/>
            <a:ext cx="3744416" cy="1939607"/>
          </a:xfrm>
          <a:prstGeom prst="rect">
            <a:avLst/>
          </a:prstGeom>
        </p:spPr>
      </p:pic>
      <p:pic>
        <p:nvPicPr>
          <p:cNvPr id="21" name="Picture 2" descr="http://www.stihi.ru/pics/2010/10/25/803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6284"/>
            <a:ext cx="2562810" cy="291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2237" y="3680756"/>
            <a:ext cx="2689394" cy="2830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8" y="3194094"/>
            <a:ext cx="2487737" cy="33378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5071" flipV="1">
            <a:off x="2001402" y="2930376"/>
            <a:ext cx="1942857" cy="1097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4925">
            <a:off x="2590174" y="3341321"/>
            <a:ext cx="1942857" cy="1028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94698">
            <a:off x="3858441" y="2761468"/>
            <a:ext cx="1942857" cy="10285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0491" flipH="1" flipV="1">
            <a:off x="4190163" y="2041679"/>
            <a:ext cx="1729551" cy="855926"/>
          </a:xfrm>
          <a:prstGeom prst="rect">
            <a:avLst/>
          </a:prstGeom>
        </p:spPr>
      </p:pic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75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296"/>
    </mc:Choice>
    <mc:Fallback xmlns="">
      <p:transition advTm="28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ermens_172529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0648"/>
            <a:ext cx="4795837" cy="336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unt01.jpg"/>
          <p:cNvPicPr>
            <a:picLocks noChangeAspect="1"/>
          </p:cNvPicPr>
          <p:nvPr/>
        </p:nvPicPr>
        <p:blipFill rotWithShape="1">
          <a:blip r:embed="rId4"/>
          <a:srcRect b="4777"/>
          <a:stretch/>
        </p:blipFill>
        <p:spPr bwMode="auto">
          <a:xfrm>
            <a:off x="5580063" y="404664"/>
            <a:ext cx="3263900" cy="394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3666" y="4797152"/>
            <a:ext cx="8528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Первобытные люди, как и животные, </a:t>
            </a:r>
            <a:endParaRPr lang="en-US" sz="2800" dirty="0" smtClean="0"/>
          </a:p>
          <a:p>
            <a:pPr algn="ctr"/>
            <a:r>
              <a:rPr lang="ru-RU" sz="2800" dirty="0" smtClean="0"/>
              <a:t>которые </a:t>
            </a:r>
            <a:r>
              <a:rPr lang="ru-RU" sz="2800" dirty="0"/>
              <a:t>их окружали, </a:t>
            </a:r>
            <a:endParaRPr lang="en-US" sz="2800" dirty="0" smtClean="0"/>
          </a:p>
          <a:p>
            <a:pPr algn="ctr"/>
            <a:r>
              <a:rPr lang="ru-RU" sz="2800" dirty="0" smtClean="0"/>
              <a:t>могли </a:t>
            </a:r>
            <a:r>
              <a:rPr lang="ru-RU" sz="2800" dirty="0"/>
              <a:t>издавать только самые простые звуки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У4У.РФ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4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764">
        <p:fade/>
      </p:transition>
    </mc:Choice>
    <mc:Fallback xmlns="">
      <p:transition spd="med" advTm="517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d55b575c2c408c9a8fb434a97635d521266e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3.5|2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0.7|3.4|6.5|4.9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8|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8|4.3|4.6|1.4|7.6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7|0.7|0.9|0.7|1|2.9|0.6|1.1|0.7|0.6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15.3|0.9|0.3|9.4|1.7|0.4|5|1.9|0.4|5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18.5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7|2.7|2.7|14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3.4|1.2|1.7|1.1|1.3|1.3|0.9|1.5|1.2|1.2|1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9|0.9|1|14.7|0.9|1.1|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.8|2.9|4.9|3.5|5.4|3.4|5.2|3.6|5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3.9|0.7|1.4|0.5|1.7|0.7|0.5|1.3|1.2|1.5|1.4|0.8|0.9|0.7|0.5|0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9|2.7|1.8|4|0.8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|1.4|1.6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1.5|0.9|1.5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5.6|9.2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2.9|0.9|0.5|0.6|0.6|0.7|0.5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2|7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5089</TotalTime>
  <Words>388</Words>
  <Application>Microsoft Office PowerPoint</Application>
  <PresentationFormat>Экран (4:3)</PresentationFormat>
  <Paragraphs>137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Как прекрасен и велик</vt:lpstr>
      <vt:lpstr>Презентация PowerPoint</vt:lpstr>
      <vt:lpstr>Презентация PowerPoint</vt:lpstr>
      <vt:lpstr>Презентация PowerPoint</vt:lpstr>
      <vt:lpstr>Презентация PowerPoint</vt:lpstr>
      <vt:lpstr>Минутка чистописания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</vt:lpstr>
      <vt:lpstr>Презентация PowerPoint</vt:lpstr>
      <vt:lpstr>Физкультминутка</vt:lpstr>
      <vt:lpstr> Для чего нужна человеку речь ?</vt:lpstr>
      <vt:lpstr>Презентация PowerPoint</vt:lpstr>
      <vt:lpstr>Презентация PowerPoint</vt:lpstr>
      <vt:lpstr>Дополните предложения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Раздва Тричетыре Пякть</dc:title>
  <dc:creator>Katlianik</dc:creator>
  <cp:lastModifiedBy>Leon</cp:lastModifiedBy>
  <cp:revision>166</cp:revision>
  <dcterms:created xsi:type="dcterms:W3CDTF">2011-12-08T07:08:27Z</dcterms:created>
  <dcterms:modified xsi:type="dcterms:W3CDTF">2018-11-18T16:52:48Z</dcterms:modified>
</cp:coreProperties>
</file>