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73" r:id="rId3"/>
    <p:sldId id="259" r:id="rId4"/>
    <p:sldId id="260" r:id="rId5"/>
    <p:sldId id="268" r:id="rId6"/>
    <p:sldId id="269" r:id="rId7"/>
    <p:sldId id="258" r:id="rId8"/>
    <p:sldId id="261" r:id="rId9"/>
    <p:sldId id="262" r:id="rId10"/>
    <p:sldId id="263" r:id="rId11"/>
    <p:sldId id="264" r:id="rId12"/>
    <p:sldId id="265" r:id="rId13"/>
    <p:sldId id="266" r:id="rId14"/>
    <p:sldId id="270" r:id="rId15"/>
    <p:sldId id="275" r:id="rId16"/>
    <p:sldId id="271" r:id="rId17"/>
    <p:sldId id="272" r:id="rId18"/>
    <p:sldId id="274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  <a:srgbClr val="194B32"/>
    <a:srgbClr val="00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6148" autoAdjust="0"/>
    <p:restoredTop sz="94660"/>
  </p:normalViewPr>
  <p:slideViewPr>
    <p:cSldViewPr>
      <p:cViewPr>
        <p:scale>
          <a:sx n="81" d="100"/>
          <a:sy n="81" d="100"/>
        </p:scale>
        <p:origin x="-568" y="4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087C95-3A80-4773-8DF2-B3F363D0C4C2}" type="datetimeFigureOut">
              <a:rPr lang="ru-RU" smtClean="0"/>
              <a:t>09.01.2019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AE0A5E-8E85-4815-96CC-AD9906F4477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82965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89CE6-04BC-4C35-9746-CA74F703D15C}" type="slidenum">
              <a:rPr lang="ru-RU" smtClean="0">
                <a:solidFill>
                  <a:prstClr val="black"/>
                </a:solidFill>
              </a:rPr>
              <a:pPr/>
              <a:t>3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10133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89CE6-04BC-4C35-9746-CA74F703D15C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35622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3FD94-390F-496C-BCCA-69632DA44BD2}" type="datetime1">
              <a:rPr lang="ru-RU" smtClean="0"/>
              <a:t>09.01.2019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2EB74-6DF4-4EB1-84F1-39070E5C1805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401C1-5D24-4FD5-A17E-D6032256C4ED}" type="datetime1">
              <a:rPr lang="ru-RU" smtClean="0"/>
              <a:t>09.01.2019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2EB74-6DF4-4EB1-84F1-39070E5C180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55543-610B-4A53-94CE-A6B04ACA4E4E}" type="datetime1">
              <a:rPr lang="ru-RU" smtClean="0"/>
              <a:t>09.01.2019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2EB74-6DF4-4EB1-84F1-39070E5C180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4075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301625" y="1600200"/>
            <a:ext cx="8540750" cy="4498975"/>
          </a:xfrm>
        </p:spPr>
        <p:txBody>
          <a:bodyPr/>
          <a:lstStyle/>
          <a:p>
            <a:pPr lvl="0"/>
            <a:endParaRPr lang="ru-RU" noProof="0" dirty="0" smtClean="0"/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F80F1C-55C8-4025-AAB5-527453D7B406}" type="datetime1">
              <a:rPr lang="ru-RU" smtClean="0"/>
              <a:t>09.01.2019</a:t>
            </a:fld>
            <a:endParaRPr lang="ru-RU" dirty="0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pptshki.ru</a:t>
            </a:r>
            <a:endParaRPr lang="ru-RU" dirty="0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D500D4-D6FA-454C-89BD-68FEB792569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7106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561EF-6299-4E4A-B889-8E76BB57DFF9}" type="datetime1">
              <a:rPr lang="ru-RU" smtClean="0"/>
              <a:t>09.01.2019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2EB74-6DF4-4EB1-84F1-39070E5C180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9BDA-3F06-4E37-8484-6896552252B9}" type="datetime1">
              <a:rPr lang="ru-RU" smtClean="0"/>
              <a:t>09.01.2019</a:t>
            </a:fld>
            <a:endParaRPr lang="ru-RU" dirty="0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 dirty="0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2EB74-6DF4-4EB1-84F1-39070E5C180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7F316-4693-4971-95AD-8BF3ED6E0ED6}" type="datetime1">
              <a:rPr lang="ru-RU" smtClean="0"/>
              <a:t>09.01.2019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2EB74-6DF4-4EB1-84F1-39070E5C180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60419-81D1-4FC0-8A43-C9DF1F76142E}" type="datetime1">
              <a:rPr lang="ru-RU" smtClean="0"/>
              <a:t>09.01.2019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2EB74-6DF4-4EB1-84F1-39070E5C180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E9EBB-F475-475B-8778-2C3747EB3D15}" type="datetime1">
              <a:rPr lang="ru-RU" smtClean="0"/>
              <a:t>09.01.2019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2EB74-6DF4-4EB1-84F1-39070E5C180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D47A8-7316-4D6F-A8D0-37DB17AD6562}" type="datetime1">
              <a:rPr lang="ru-RU" smtClean="0"/>
              <a:t>09.01.2019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2EB74-6DF4-4EB1-84F1-39070E5C180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E1EF-7C4E-4892-B55F-D678436DE8B7}" type="datetime1">
              <a:rPr lang="ru-RU" smtClean="0"/>
              <a:t>09.01.2019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2EB74-6DF4-4EB1-84F1-39070E5C1805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C0E6E-5456-4164-8C92-E769C34D4241}" type="datetime1">
              <a:rPr lang="ru-RU" smtClean="0"/>
              <a:t>09.01.2019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2EB74-6DF4-4EB1-84F1-39070E5C1805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20CA731A-FD4F-4524-BC70-B6A950269EA7}" type="datetime1">
              <a:rPr lang="ru-RU" smtClean="0"/>
              <a:t>09.01.2019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pptshki.ru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112EB74-6DF4-4EB1-84F1-39070E5C1805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Грамматика 6 класс</a:t>
            </a:r>
            <a:endParaRPr lang="ru-RU" sz="5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pPr algn="r"/>
            <a:r>
              <a:rPr lang="ru-RU" b="1" i="1" dirty="0">
                <a:latin typeface="Georgia" panose="02040502050405020303" pitchFamily="18" charset="0"/>
                <a:cs typeface="Times New Roman" panose="02020603050405020304" pitchFamily="18" charset="0"/>
              </a:rPr>
              <a:t>к учебнику </a:t>
            </a:r>
            <a:r>
              <a:rPr lang="ru-RU" b="1" i="1" dirty="0" smtClean="0">
                <a:latin typeface="Georgia" panose="02040502050405020303" pitchFamily="18" charset="0"/>
                <a:cs typeface="Times New Roman" panose="02020603050405020304" pitchFamily="18" charset="0"/>
              </a:rPr>
              <a:t>«Немецкий язык. 6 класс» </a:t>
            </a:r>
            <a:r>
              <a:rPr lang="ru-RU" b="1" i="1" dirty="0">
                <a:latin typeface="Georgia" panose="02040502050405020303" pitchFamily="18" charset="0"/>
                <a:cs typeface="Times New Roman" panose="02020603050405020304" pitchFamily="18" charset="0"/>
              </a:rPr>
              <a:t>И.Л. Бим, </a:t>
            </a:r>
            <a:r>
              <a:rPr lang="ru-RU" b="1" i="1" dirty="0" smtClean="0">
                <a:latin typeface="Georgia" panose="02040502050405020303" pitchFamily="18" charset="0"/>
                <a:cs typeface="Times New Roman" panose="02020603050405020304" pitchFamily="18" charset="0"/>
              </a:rPr>
              <a:t>Л.В. </a:t>
            </a:r>
            <a:r>
              <a:rPr lang="ru-RU" b="1" i="1" dirty="0" err="1" smtClean="0">
                <a:latin typeface="Georgia" panose="02040502050405020303" pitchFamily="18" charset="0"/>
                <a:cs typeface="Times New Roman" panose="02020603050405020304" pitchFamily="18" charset="0"/>
              </a:rPr>
              <a:t>Садомова</a:t>
            </a:r>
            <a:r>
              <a:rPr lang="ru-RU" b="1" i="1" dirty="0" smtClean="0">
                <a:latin typeface="Georgia" panose="02040502050405020303" pitchFamily="18" charset="0"/>
                <a:cs typeface="Times New Roman" panose="02020603050405020304" pitchFamily="18" charset="0"/>
              </a:rPr>
              <a:t>, Л.М. Санникова</a:t>
            </a:r>
            <a:endParaRPr lang="ru-RU" b="1" i="1" dirty="0">
              <a:latin typeface="Georgia" panose="02040502050405020303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19950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-243408"/>
            <a:ext cx="8229600" cy="836712"/>
          </a:xfrm>
        </p:spPr>
        <p:txBody>
          <a:bodyPr>
            <a:normAutofit/>
          </a:bodyPr>
          <a:lstStyle/>
          <a:p>
            <a:pPr algn="ctr"/>
            <a:r>
              <a:rPr lang="ru-RU" sz="3200" u="sng" dirty="0" smtClean="0">
                <a:solidFill>
                  <a:schemeClr val="accent4">
                    <a:lumMod val="50000"/>
                  </a:schemeClr>
                </a:solidFill>
                <a:effectLst/>
                <a:latin typeface="+mn-lt"/>
              </a:rPr>
              <a:t>Особые формы</a:t>
            </a:r>
            <a:endParaRPr lang="ru-RU" sz="3200" u="sng" dirty="0">
              <a:solidFill>
                <a:schemeClr val="accent4">
                  <a:lumMod val="50000"/>
                </a:schemeClr>
              </a:solidFill>
              <a:effectLst/>
              <a:latin typeface="+mn-lt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052647"/>
              </p:ext>
            </p:extLst>
          </p:nvPr>
        </p:nvGraphicFramePr>
        <p:xfrm>
          <a:off x="395536" y="476672"/>
          <a:ext cx="8229600" cy="6217920"/>
        </p:xfrm>
        <a:graphic>
          <a:graphicData uri="http://schemas.openxmlformats.org/drawingml/2006/table">
            <a:tbl>
              <a:tblPr firstRow="1" bandRow="1"/>
              <a:tblGrid>
                <a:gridCol w="2098576"/>
                <a:gridCol w="2952328"/>
                <a:gridCol w="317869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sz="2400" b="1" i="0" u="sng" dirty="0" smtClean="0"/>
                        <a:t>Positiv</a:t>
                      </a:r>
                      <a:endParaRPr lang="ru-RU" sz="2400" b="1" i="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b="1" i="0" u="sng" dirty="0" smtClean="0"/>
                        <a:t>Komparativ</a:t>
                      </a:r>
                      <a:endParaRPr lang="ru-RU" sz="2400" b="1" i="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b="1" i="0" u="sng" dirty="0" smtClean="0"/>
                        <a:t>Superlativ</a:t>
                      </a:r>
                      <a:endParaRPr lang="ru-RU" sz="2400" b="1" i="0" u="sng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sz="2400" dirty="0" smtClean="0"/>
                        <a:t>gut </a:t>
                      </a:r>
                    </a:p>
                    <a:p>
                      <a:pPr algn="ctr"/>
                      <a:r>
                        <a:rPr lang="ru-RU" sz="2400" dirty="0" smtClean="0"/>
                        <a:t>хороший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 smtClean="0"/>
                        <a:t>besser</a:t>
                      </a:r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лучший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 smtClean="0"/>
                        <a:t>best (am</a:t>
                      </a:r>
                      <a:r>
                        <a:rPr lang="de-DE" sz="2400" baseline="0" dirty="0" smtClean="0"/>
                        <a:t> besten)</a:t>
                      </a:r>
                      <a:endParaRPr lang="ru-RU" sz="2400" baseline="0" dirty="0" smtClean="0"/>
                    </a:p>
                    <a:p>
                      <a:pPr algn="ctr"/>
                      <a:r>
                        <a:rPr lang="ru-RU" sz="2400" baseline="0" dirty="0" smtClean="0"/>
                        <a:t>самый лучший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sz="2400" dirty="0" smtClean="0"/>
                        <a:t>hoch</a:t>
                      </a:r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высокий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 smtClean="0"/>
                        <a:t>höher</a:t>
                      </a:r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выше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 smtClean="0"/>
                        <a:t>höchst (am höchsten)</a:t>
                      </a:r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самый высокий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sz="2400" dirty="0" smtClean="0"/>
                        <a:t>groß</a:t>
                      </a:r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большой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 smtClean="0"/>
                        <a:t>größer</a:t>
                      </a:r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больше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 smtClean="0"/>
                        <a:t>größte (am größten)</a:t>
                      </a:r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самый большой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sz="2400" dirty="0" smtClean="0"/>
                        <a:t>nah</a:t>
                      </a:r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близкий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 smtClean="0"/>
                        <a:t>näher</a:t>
                      </a:r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ближе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 smtClean="0"/>
                        <a:t>nächst (am nächsten)</a:t>
                      </a:r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самый близкий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sz="2400" dirty="0" smtClean="0"/>
                        <a:t>bald</a:t>
                      </a:r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скоро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 smtClean="0"/>
                        <a:t>eher </a:t>
                      </a:r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раньше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 smtClean="0"/>
                        <a:t>am ehesten</a:t>
                      </a:r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раньше всего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sz="2400" dirty="0" smtClean="0"/>
                        <a:t>viel</a:t>
                      </a:r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много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 smtClean="0"/>
                        <a:t>mehr</a:t>
                      </a:r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больше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 smtClean="0"/>
                        <a:t>am meisten</a:t>
                      </a:r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больше всего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sz="2400" dirty="0" smtClean="0"/>
                        <a:t>gern</a:t>
                      </a:r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охотно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 smtClean="0"/>
                        <a:t>lieber</a:t>
                      </a:r>
                      <a:r>
                        <a:rPr lang="ru-RU" sz="2400" dirty="0" smtClean="0"/>
                        <a:t> </a:t>
                      </a:r>
                    </a:p>
                    <a:p>
                      <a:pPr algn="ctr"/>
                      <a:r>
                        <a:rPr lang="ru-RU" sz="2400" dirty="0" smtClean="0"/>
                        <a:t>охотнее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 smtClean="0"/>
                        <a:t>am liebsten</a:t>
                      </a:r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охотнее всего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6031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625" y="1"/>
            <a:ext cx="8540750" cy="764704"/>
          </a:xfrm>
        </p:spPr>
        <p:txBody>
          <a:bodyPr/>
          <a:lstStyle/>
          <a:p>
            <a:pPr algn="ctr">
              <a:defRPr/>
            </a:pPr>
            <a:r>
              <a:rPr lang="ru-RU" altLang="ru-RU" sz="3200" b="1" u="sng" kern="1200" dirty="0" smtClean="0">
                <a:solidFill>
                  <a:schemeClr val="accent4">
                    <a:lumMod val="50000"/>
                  </a:schemeClr>
                </a:solidFill>
                <a:effectLst/>
                <a:latin typeface="Times New Roman" pitchFamily="18" charset="0"/>
              </a:rPr>
              <a:t>Возвратное местоимение</a:t>
            </a:r>
            <a:r>
              <a:rPr lang="de-DE" altLang="ru-RU" sz="3200" b="1" u="sng" kern="1200" dirty="0">
                <a:solidFill>
                  <a:schemeClr val="accent4">
                    <a:lumMod val="50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de-DE" altLang="ru-RU" sz="3200" b="1" u="sng" kern="1200" dirty="0" smtClean="0">
                <a:solidFill>
                  <a:schemeClr val="accent4">
                    <a:lumMod val="50000"/>
                  </a:schemeClr>
                </a:solidFill>
                <a:effectLst/>
                <a:latin typeface="Times New Roman" pitchFamily="18" charset="0"/>
              </a:rPr>
              <a:t>sich</a:t>
            </a:r>
            <a:endParaRPr lang="ru-RU" sz="3200" b="1" u="sng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251520" y="836712"/>
            <a:ext cx="8640960" cy="6021288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отличие от русской возвратной частицы возвратное местоимение в немецком языке пишется с глаголом раздельно.</a:t>
            </a:r>
          </a:p>
          <a:p>
            <a:pPr marL="0" indent="0">
              <a:buFont typeface="Arial" charset="0"/>
              <a:buNone/>
              <a:defRPr/>
            </a:pPr>
            <a:r>
              <a:rPr lang="ru-RU" sz="28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 умывает</a:t>
            </a:r>
            <a:r>
              <a:rPr lang="ru-RU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ся</a:t>
            </a:r>
            <a:r>
              <a:rPr lang="ru-RU" sz="28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de-DE" sz="28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Er wäscht </a:t>
            </a:r>
            <a:r>
              <a:rPr lang="de-DE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sich.</a:t>
            </a:r>
          </a:p>
          <a:p>
            <a:pPr marL="0" indent="0">
              <a:buFont typeface="Arial" charset="0"/>
              <a:buNone/>
              <a:defRPr/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Глаголы с местоимением </a:t>
            </a:r>
            <a:r>
              <a:rPr lang="de-DE" altLang="ru-RU" sz="2800" b="1" kern="1200" dirty="0" smtClean="0">
                <a:solidFill>
                  <a:schemeClr val="tx1"/>
                </a:solidFill>
                <a:effectLst/>
                <a:latin typeface="Times New Roman" pitchFamily="18" charset="0"/>
              </a:rPr>
              <a:t>sich</a:t>
            </a:r>
            <a:r>
              <a:rPr lang="ru-RU" altLang="ru-RU" sz="2800" b="1" kern="1200" dirty="0" smtClean="0"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lang="ru-RU" altLang="ru-RU" sz="2800" kern="1200" dirty="0" smtClean="0">
                <a:solidFill>
                  <a:schemeClr val="tx1"/>
                </a:solidFill>
                <a:effectLst/>
                <a:latin typeface="Times New Roman" pitchFamily="18" charset="0"/>
              </a:rPr>
              <a:t>(русс. себя, -</a:t>
            </a:r>
            <a:r>
              <a:rPr lang="ru-RU" altLang="ru-RU" sz="2800" kern="1200" dirty="0" err="1" smtClean="0">
                <a:solidFill>
                  <a:schemeClr val="tx1"/>
                </a:solidFill>
                <a:effectLst/>
                <a:latin typeface="Times New Roman" pitchFamily="18" charset="0"/>
              </a:rPr>
              <a:t>ся</a:t>
            </a:r>
            <a:r>
              <a:rPr lang="ru-RU" altLang="ru-RU" sz="2800" kern="1200" dirty="0" smtClean="0">
                <a:solidFill>
                  <a:schemeClr val="tx1"/>
                </a:solidFill>
                <a:effectLst/>
                <a:latin typeface="Times New Roman" pitchFamily="18" charset="0"/>
              </a:rPr>
              <a:t>) называются возвратными.</a:t>
            </a:r>
          </a:p>
          <a:p>
            <a:pPr marL="0" indent="0">
              <a:buFont typeface="Arial" charset="0"/>
              <a:buNone/>
              <a:defRPr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7939577"/>
              </p:ext>
            </p:extLst>
          </p:nvPr>
        </p:nvGraphicFramePr>
        <p:xfrm>
          <a:off x="251520" y="3789040"/>
          <a:ext cx="8713786" cy="2500314"/>
        </p:xfrm>
        <a:graphic>
          <a:graphicData uri="http://schemas.openxmlformats.org/drawingml/2006/table">
            <a:tbl>
              <a:tblPr firstRow="1" bandRow="1"/>
              <a:tblGrid>
                <a:gridCol w="1512310"/>
                <a:gridCol w="2952605"/>
                <a:gridCol w="1368280"/>
                <a:gridCol w="2880591"/>
              </a:tblGrid>
              <a:tr h="945240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Лицо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 marT="45737" marB="4573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Единственное число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 marT="45737" marB="4573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Лицо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 marT="45737" marB="4573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Множественное число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 marT="45737" marB="45737" anchor="ctr"/>
                </a:tc>
              </a:tr>
              <a:tr h="518358">
                <a:tc>
                  <a:txBody>
                    <a:bodyPr/>
                    <a:lstStyle/>
                    <a:p>
                      <a:r>
                        <a:rPr lang="de-DE" sz="28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ich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 marT="45737" marB="45737"/>
                </a:tc>
                <a:tc>
                  <a:txBody>
                    <a:bodyPr/>
                    <a:lstStyle/>
                    <a:p>
                      <a:r>
                        <a:rPr lang="de-DE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wasche </a:t>
                      </a:r>
                      <a:r>
                        <a:rPr lang="de-DE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de-DE" sz="28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mich</a:t>
                      </a:r>
                      <a:endParaRPr lang="ru-RU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 marT="45737" marB="45737"/>
                </a:tc>
                <a:tc>
                  <a:txBody>
                    <a:bodyPr/>
                    <a:lstStyle/>
                    <a:p>
                      <a:r>
                        <a:rPr lang="de-DE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wir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 marT="45737" marB="45737"/>
                </a:tc>
                <a:tc>
                  <a:txBody>
                    <a:bodyPr/>
                    <a:lstStyle/>
                    <a:p>
                      <a:r>
                        <a:rPr lang="de-DE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waschen   </a:t>
                      </a:r>
                      <a:r>
                        <a:rPr lang="de-DE" sz="2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uns</a:t>
                      </a:r>
                      <a:endParaRPr lang="ru-RU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 marT="45737" marB="45737"/>
                </a:tc>
              </a:tr>
              <a:tr h="518358">
                <a:tc>
                  <a:txBody>
                    <a:bodyPr/>
                    <a:lstStyle/>
                    <a:p>
                      <a:r>
                        <a:rPr lang="de-DE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du 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 marT="45737" marB="45737"/>
                </a:tc>
                <a:tc>
                  <a:txBody>
                    <a:bodyPr/>
                    <a:lstStyle/>
                    <a:p>
                      <a:r>
                        <a:rPr lang="de-DE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wäschst   </a:t>
                      </a:r>
                      <a:r>
                        <a:rPr lang="de-DE" sz="2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dich</a:t>
                      </a:r>
                      <a:endParaRPr lang="ru-RU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 marT="45737" marB="45737"/>
                </a:tc>
                <a:tc>
                  <a:txBody>
                    <a:bodyPr/>
                    <a:lstStyle/>
                    <a:p>
                      <a:r>
                        <a:rPr lang="de-DE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ihr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 marT="45737" marB="45737"/>
                </a:tc>
                <a:tc>
                  <a:txBody>
                    <a:bodyPr/>
                    <a:lstStyle/>
                    <a:p>
                      <a:r>
                        <a:rPr lang="de-DE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wascht</a:t>
                      </a:r>
                      <a:r>
                        <a:rPr lang="de-DE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</a:t>
                      </a:r>
                      <a:r>
                        <a:rPr lang="de-DE" sz="28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euch</a:t>
                      </a:r>
                      <a:endParaRPr lang="ru-RU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 marT="45737" marB="45737"/>
                </a:tc>
              </a:tr>
              <a:tr h="518358">
                <a:tc>
                  <a:txBody>
                    <a:bodyPr/>
                    <a:lstStyle/>
                    <a:p>
                      <a:r>
                        <a:rPr lang="de-DE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er, sie, es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 marT="45737" marB="45737"/>
                </a:tc>
                <a:tc>
                  <a:txBody>
                    <a:bodyPr/>
                    <a:lstStyle/>
                    <a:p>
                      <a:r>
                        <a:rPr lang="de-DE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wäscht     </a:t>
                      </a:r>
                      <a:r>
                        <a:rPr lang="de-DE" sz="2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sich</a:t>
                      </a:r>
                      <a:endParaRPr lang="ru-RU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 marT="45737" marB="45737"/>
                </a:tc>
                <a:tc>
                  <a:txBody>
                    <a:bodyPr/>
                    <a:lstStyle/>
                    <a:p>
                      <a:r>
                        <a:rPr lang="de-DE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sie, Sie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 marT="45737" marB="45737"/>
                </a:tc>
                <a:tc>
                  <a:txBody>
                    <a:bodyPr/>
                    <a:lstStyle/>
                    <a:p>
                      <a:r>
                        <a:rPr lang="de-DE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waschen    </a:t>
                      </a:r>
                      <a:r>
                        <a:rPr lang="de-DE" sz="2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sich</a:t>
                      </a:r>
                      <a:endParaRPr lang="ru-RU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 marT="45737" marB="45737"/>
                </a:tc>
              </a:tr>
            </a:tbl>
          </a:graphicData>
        </a:graphic>
      </p:graphicFrame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5805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0466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u="sng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Спряжение модальных глаголов.</a:t>
            </a:r>
            <a:endParaRPr lang="ru-RU" sz="2800" b="1" u="sng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5973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Особую группу глаголов составляют модальные глаголы, которые не обозначают конкретного действия, а указывают на отношение говорящего к действию.</a:t>
            </a:r>
            <a:r>
              <a:rPr lang="de-DE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Модальные глаголы употребляются с инфинитивом другого глагола. В ед. числе, кроме глагола </a:t>
            </a:r>
            <a:r>
              <a:rPr lang="de-DE" sz="2000" dirty="0" smtClean="0">
                <a:latin typeface="Times New Roman" pitchFamily="18" charset="0"/>
                <a:cs typeface="Times New Roman" pitchFamily="18" charset="0"/>
              </a:rPr>
              <a:t>sollen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они изменяют корневой гласный. В 1-м и 3-м лице ед. числа у модальных глаголов отсутствует окончание.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3000" y="1950720"/>
          <a:ext cx="9001000" cy="4907280"/>
        </p:xfrm>
        <a:graphic>
          <a:graphicData uri="http://schemas.openxmlformats.org/drawingml/2006/table">
            <a:tbl>
              <a:tblPr firstRow="1" bandRow="1"/>
              <a:tblGrid>
                <a:gridCol w="1080120"/>
                <a:gridCol w="792088"/>
                <a:gridCol w="1152128"/>
                <a:gridCol w="1224136"/>
                <a:gridCol w="1152128"/>
                <a:gridCol w="1224136"/>
                <a:gridCol w="1224136"/>
                <a:gridCol w="115212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Число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Лицо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u="sng" dirty="0" smtClean="0">
                          <a:latin typeface="Times New Roman" pitchFamily="18" charset="0"/>
                          <a:cs typeface="Times New Roman" pitchFamily="18" charset="0"/>
                        </a:rPr>
                        <a:t>wollen</a:t>
                      </a:r>
                      <a:endParaRPr lang="ru-RU" sz="2000" u="sng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хотеть</a:t>
                      </a:r>
                      <a:endParaRPr lang="ru-RU" sz="2000" b="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u="sng" dirty="0" smtClean="0">
                          <a:latin typeface="Times New Roman" pitchFamily="18" charset="0"/>
                          <a:cs typeface="Times New Roman" pitchFamily="18" charset="0"/>
                        </a:rPr>
                        <a:t>können</a:t>
                      </a:r>
                      <a:endParaRPr lang="ru-RU" sz="2000" u="sng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мочь, уметь</a:t>
                      </a:r>
                      <a:endParaRPr lang="ru-RU" sz="2000" b="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u="sng" dirty="0" smtClean="0">
                          <a:latin typeface="Times New Roman" pitchFamily="18" charset="0"/>
                          <a:cs typeface="Times New Roman" pitchFamily="18" charset="0"/>
                        </a:rPr>
                        <a:t>dürfen</a:t>
                      </a:r>
                      <a:endParaRPr lang="ru-RU" sz="2000" u="sng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мочь, иметь разрешение</a:t>
                      </a:r>
                      <a:endParaRPr lang="ru-RU" sz="2000" b="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u="sng" dirty="0" smtClean="0">
                          <a:latin typeface="Times New Roman" pitchFamily="18" charset="0"/>
                          <a:cs typeface="Times New Roman" pitchFamily="18" charset="0"/>
                        </a:rPr>
                        <a:t>müssen</a:t>
                      </a:r>
                      <a:endParaRPr lang="ru-RU" sz="2000" u="sng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быть должен</a:t>
                      </a: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(вынужденным)</a:t>
                      </a:r>
                      <a:endParaRPr lang="ru-RU" sz="2000" b="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u="sng" dirty="0" smtClean="0">
                          <a:latin typeface="Times New Roman" pitchFamily="18" charset="0"/>
                          <a:cs typeface="Times New Roman" pitchFamily="18" charset="0"/>
                        </a:rPr>
                        <a:t>sollen</a:t>
                      </a:r>
                      <a:endParaRPr lang="ru-RU" sz="2000" u="sng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быть должен (обязан)</a:t>
                      </a:r>
                      <a:endParaRPr lang="ru-RU" sz="2000" b="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u="sng" dirty="0" smtClean="0">
                          <a:latin typeface="Times New Roman" pitchFamily="18" charset="0"/>
                          <a:cs typeface="Times New Roman" pitchFamily="18" charset="0"/>
                        </a:rPr>
                        <a:t>mögen</a:t>
                      </a:r>
                      <a:endParaRPr lang="ru-RU" sz="2000" u="sng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любить</a:t>
                      </a:r>
                      <a:endParaRPr lang="ru-RU" sz="2000" b="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 rowSpan="3">
                  <a:txBody>
                    <a:bodyPr/>
                    <a:lstStyle/>
                    <a:p>
                      <a:pPr algn="ctr"/>
                      <a:r>
                        <a:rPr lang="de-DE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Singular</a:t>
                      </a:r>
                      <a:endParaRPr lang="ru-RU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(Ед.ч.)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ich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will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kann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darf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muss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soll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mag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du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willst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kannst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darfst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musst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sollst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magst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er</a:t>
                      </a:r>
                    </a:p>
                    <a:p>
                      <a:pPr algn="ctr"/>
                      <a:r>
                        <a:rPr lang="de-DE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sie </a:t>
                      </a:r>
                    </a:p>
                    <a:p>
                      <a:pPr algn="ctr"/>
                      <a:r>
                        <a:rPr lang="de-DE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es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will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kann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darf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muss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soll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mag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70840">
                <a:tc rowSpan="3">
                  <a:txBody>
                    <a:bodyPr/>
                    <a:lstStyle/>
                    <a:p>
                      <a:pPr algn="ctr"/>
                      <a:r>
                        <a:rPr lang="de-DE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Plural</a:t>
                      </a:r>
                      <a:endParaRPr lang="ru-RU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(Мн.ч.)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wir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wollen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können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dürfen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müssen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sollen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mögen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ihr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wollt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könnt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dürft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müsst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sollt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mögt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sie</a:t>
                      </a:r>
                    </a:p>
                    <a:p>
                      <a:pPr algn="ctr"/>
                      <a:r>
                        <a:rPr lang="de-DE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Sie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wollen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können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dürfen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müssen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sollen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mögen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9878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7920880" cy="864096"/>
          </a:xfrm>
        </p:spPr>
        <p:txBody>
          <a:bodyPr>
            <a:normAutofit fontScale="90000"/>
          </a:bodyPr>
          <a:lstStyle/>
          <a:p>
            <a:pPr algn="l"/>
            <a:r>
              <a:rPr lang="ru-RU" sz="3100" b="1" i="1" u="sng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Вставьте указанный в скобках глагол в нужной форме. Переведите предложение</a:t>
            </a:r>
            <a:r>
              <a:rPr lang="ru-RU" sz="3200" b="1" i="1" u="sng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b="1" i="1" u="sng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340768"/>
            <a:ext cx="8208912" cy="52565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de-DE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.Wir (können) Schi laufen.</a:t>
            </a:r>
          </a:p>
          <a:p>
            <a:pPr>
              <a:buNone/>
            </a:pPr>
            <a:r>
              <a:rPr lang="de-DE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2.(Wollen) du hier bleiben?</a:t>
            </a:r>
          </a:p>
          <a:p>
            <a:pPr>
              <a:buNone/>
            </a:pPr>
            <a:r>
              <a:rPr lang="de-DE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3.Ihr (dürfen) nicht rauchen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de-DE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de-DE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4.Er (können) dir helfen.</a:t>
            </a:r>
          </a:p>
          <a:p>
            <a:pPr>
              <a:buNone/>
            </a:pPr>
            <a:r>
              <a:rPr lang="de-DE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5.Was (sollen) der Kranke jetzt tun?</a:t>
            </a:r>
          </a:p>
          <a:p>
            <a:pPr>
              <a:buNone/>
            </a:pPr>
            <a:r>
              <a:rPr lang="de-DE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6.Anna (können) Klavier spielen.</a:t>
            </a:r>
          </a:p>
          <a:p>
            <a:pPr>
              <a:buNone/>
            </a:pPr>
            <a:r>
              <a:rPr lang="de-DE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7.Die Kinder (müssen) schon nach Hause gehen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de-DE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de-DE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8.Dieser Schüler (sollen) zum Direktor gehen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de-DE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de-DE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9.(Dürfen) ich hier warten?</a:t>
            </a:r>
          </a:p>
          <a:p>
            <a:pPr>
              <a:buNone/>
            </a:pPr>
            <a:r>
              <a:rPr lang="de-DE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10.Mein Bruder (können) gut kochen.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01017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922114"/>
          </a:xfrm>
        </p:spPr>
        <p:txBody>
          <a:bodyPr anchor="ctr">
            <a:normAutofit/>
          </a:bodyPr>
          <a:lstStyle/>
          <a:p>
            <a:pPr algn="ctr"/>
            <a:r>
              <a:rPr lang="ru-RU" sz="3200" b="1" u="sng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Субстантивация инфинитива.</a:t>
            </a:r>
            <a:endParaRPr lang="ru-RU" sz="3200" b="1" u="sng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764704"/>
            <a:ext cx="8928992" cy="58326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e-DE" sz="28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Субстантивация – способ образования существительных из разных частей речи.</a:t>
            </a:r>
          </a:p>
          <a:p>
            <a:pPr>
              <a:buNone/>
            </a:pPr>
            <a:r>
              <a:rPr lang="de-D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Субстантивация инфинитива – образование существительного из неопределённой формы глагола (инфинитива) или его сочетания с какой-либо другой частью речи. При этом глагол (или сочетание) приобретает признаки существительного: артикль среднего рода, склонение, функцию в предложении и написание с заглавной буквы.</a:t>
            </a:r>
            <a:endParaRPr lang="de-DE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452180"/>
              </p:ext>
            </p:extLst>
          </p:nvPr>
        </p:nvGraphicFramePr>
        <p:xfrm>
          <a:off x="251520" y="3861048"/>
          <a:ext cx="8640960" cy="2743200"/>
        </p:xfrm>
        <a:graphic>
          <a:graphicData uri="http://schemas.openxmlformats.org/drawingml/2006/table">
            <a:tbl>
              <a:tblPr firstRow="1" bandRow="1"/>
              <a:tblGrid>
                <a:gridCol w="4032448"/>
                <a:gridCol w="460851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/>
                        <a:t>Глагол</a:t>
                      </a:r>
                      <a:endParaRPr lang="ru-RU" sz="24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/>
                        <a:t>Существительное</a:t>
                      </a:r>
                      <a:endParaRPr lang="ru-RU" sz="2400" b="1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leben 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«жить» 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das Leben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«жизнь» 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essen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«есть»</a:t>
                      </a:r>
                      <a:r>
                        <a:rPr lang="de-DE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das Essen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«еда»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gehen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«ходить»</a:t>
                      </a:r>
                      <a:r>
                        <a:rPr lang="de-DE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das Gehen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«ходьба»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Tee trinken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«пить чай» 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das Teetrinken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«чаепитие»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schlafen gehen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«идти спать» 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das Schlafengehen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«отход ко сну»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1858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228600"/>
            <a:ext cx="8540750" cy="968152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ru-RU" sz="3200" b="1" u="sng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</a:rPr>
              <a:t>Предлоги, требующие дательного падежа или винительного падежа</a:t>
            </a:r>
          </a:p>
        </p:txBody>
      </p:sp>
      <p:sp>
        <p:nvSpPr>
          <p:cNvPr id="3174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0" y="1268760"/>
            <a:ext cx="9144000" cy="5589240"/>
          </a:xfrm>
        </p:spPr>
        <p:txBody>
          <a:bodyPr/>
          <a:lstStyle/>
          <a:p>
            <a:pPr algn="ctr" eaLnBrk="1" hangingPunct="1">
              <a:buFont typeface="Arial" charset="0"/>
              <a:buNone/>
              <a:defRPr/>
            </a:pPr>
            <a:r>
              <a:rPr lang="ru-RU" sz="2400" u="sng" dirty="0" smtClean="0">
                <a:solidFill>
                  <a:srgbClr val="003300"/>
                </a:solidFill>
                <a:latin typeface="Times New Roman" pitchFamily="18" charset="0"/>
              </a:rPr>
              <a:t> </a:t>
            </a:r>
            <a:r>
              <a:rPr lang="de-DE" sz="2400" u="sng" dirty="0" smtClean="0">
                <a:solidFill>
                  <a:srgbClr val="003300"/>
                </a:solidFill>
                <a:latin typeface="Times New Roman" pitchFamily="18" charset="0"/>
              </a:rPr>
              <a:t>Dativ</a:t>
            </a:r>
            <a:r>
              <a:rPr lang="de-DE" sz="2400" dirty="0" smtClean="0">
                <a:solidFill>
                  <a:srgbClr val="003300"/>
                </a:solidFill>
                <a:latin typeface="Times New Roman" pitchFamily="18" charset="0"/>
              </a:rPr>
              <a:t>       </a:t>
            </a:r>
            <a:r>
              <a:rPr lang="de-DE" sz="2400" u="sng" dirty="0" smtClean="0">
                <a:solidFill>
                  <a:srgbClr val="003300"/>
                </a:solidFill>
                <a:latin typeface="Times New Roman" pitchFamily="18" charset="0"/>
              </a:rPr>
              <a:t>Akkusativ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ru-RU" sz="2400" dirty="0" smtClean="0">
                <a:solidFill>
                  <a:srgbClr val="003300"/>
                </a:solidFill>
                <a:latin typeface="Times New Roman" pitchFamily="18" charset="0"/>
              </a:rPr>
              <a:t>     </a:t>
            </a:r>
            <a:r>
              <a:rPr lang="de-DE" sz="2400" dirty="0" smtClean="0">
                <a:solidFill>
                  <a:srgbClr val="003300"/>
                </a:solidFill>
                <a:latin typeface="Times New Roman" pitchFamily="18" charset="0"/>
              </a:rPr>
              <a:t>                                       </a:t>
            </a:r>
            <a:r>
              <a:rPr lang="ru-RU" sz="2400" dirty="0" smtClean="0">
                <a:solidFill>
                  <a:srgbClr val="003300"/>
                </a:solidFill>
                <a:latin typeface="Times New Roman" pitchFamily="18" charset="0"/>
              </a:rPr>
              <a:t> </a:t>
            </a:r>
            <a:r>
              <a:rPr lang="de-DE" sz="2400" dirty="0" smtClean="0">
                <a:solidFill>
                  <a:srgbClr val="003300"/>
                </a:solidFill>
                <a:latin typeface="Times New Roman" pitchFamily="18" charset="0"/>
              </a:rPr>
              <a:t>Wo?  </a:t>
            </a:r>
            <a:r>
              <a:rPr lang="ru-RU" sz="2400" dirty="0" smtClean="0">
                <a:solidFill>
                  <a:srgbClr val="003300"/>
                </a:solidFill>
                <a:latin typeface="Times New Roman" pitchFamily="18" charset="0"/>
              </a:rPr>
              <a:t>     </a:t>
            </a:r>
            <a:r>
              <a:rPr lang="de-DE" sz="2400" dirty="0" smtClean="0">
                <a:solidFill>
                  <a:srgbClr val="003300"/>
                </a:solidFill>
                <a:latin typeface="Times New Roman" pitchFamily="18" charset="0"/>
              </a:rPr>
              <a:t> Wohin?</a:t>
            </a:r>
            <a:endParaRPr lang="ru-RU" sz="2400" dirty="0" smtClean="0">
              <a:solidFill>
                <a:srgbClr val="003300"/>
              </a:solidFill>
              <a:latin typeface="Times New Roman" pitchFamily="18" charset="0"/>
            </a:endParaRPr>
          </a:p>
          <a:p>
            <a:pPr eaLnBrk="1" hangingPunct="1">
              <a:defRPr/>
            </a:pPr>
            <a:endParaRPr lang="ru-RU" sz="2400" dirty="0" smtClean="0">
              <a:solidFill>
                <a:srgbClr val="003300"/>
              </a:solidFill>
              <a:latin typeface="Times New Roman" pitchFamily="18" charset="0"/>
            </a:endParaRPr>
          </a:p>
          <a:p>
            <a:pPr eaLnBrk="1" hangingPunct="1">
              <a:buFont typeface="Arial" charset="0"/>
              <a:buNone/>
              <a:defRPr/>
            </a:pPr>
            <a:endParaRPr lang="de-DE" sz="2400" dirty="0" smtClean="0">
              <a:solidFill>
                <a:srgbClr val="003300"/>
              </a:solidFill>
              <a:latin typeface="Times New Roman" pitchFamily="18" charset="0"/>
            </a:endParaRPr>
          </a:p>
          <a:p>
            <a:pPr eaLnBrk="1" hangingPunct="1">
              <a:buFont typeface="Arial" charset="0"/>
              <a:buNone/>
              <a:defRPr/>
            </a:pPr>
            <a:r>
              <a:rPr lang="ru-RU" sz="2400" dirty="0" smtClean="0">
                <a:solidFill>
                  <a:srgbClr val="003300"/>
                </a:solidFill>
                <a:latin typeface="Times New Roman" pitchFamily="18" charset="0"/>
              </a:rPr>
              <a:t>    </a:t>
            </a:r>
            <a:r>
              <a:rPr lang="de-DE" sz="2400" dirty="0" smtClean="0">
                <a:solidFill>
                  <a:srgbClr val="003300"/>
                </a:solidFill>
                <a:latin typeface="Times New Roman" pitchFamily="18" charset="0"/>
              </a:rPr>
              <a:t>über      unter      in      zwischen      an      auf      hinter     neben     vor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ru-RU" sz="2000" dirty="0" smtClean="0">
                <a:solidFill>
                  <a:srgbClr val="003300"/>
                </a:solidFill>
                <a:latin typeface="Times New Roman" pitchFamily="18" charset="0"/>
              </a:rPr>
              <a:t>      над    под, среди</a:t>
            </a:r>
            <a:r>
              <a:rPr lang="de-DE" sz="2000" dirty="0" smtClean="0">
                <a:solidFill>
                  <a:srgbClr val="003300"/>
                </a:solidFill>
                <a:latin typeface="Times New Roman" pitchFamily="18" charset="0"/>
              </a:rPr>
              <a:t>  </a:t>
            </a:r>
            <a:r>
              <a:rPr lang="ru-RU" sz="2000" dirty="0" smtClean="0">
                <a:solidFill>
                  <a:srgbClr val="003300"/>
                </a:solidFill>
                <a:latin typeface="Times New Roman" pitchFamily="18" charset="0"/>
              </a:rPr>
              <a:t>  в         между             у, к        на            за         возле      перед</a:t>
            </a:r>
          </a:p>
          <a:p>
            <a:pPr eaLnBrk="1" hangingPunct="1">
              <a:defRPr/>
            </a:pPr>
            <a:endParaRPr lang="ru-RU" sz="2000" dirty="0" smtClean="0">
              <a:solidFill>
                <a:srgbClr val="003300"/>
              </a:solidFill>
              <a:latin typeface="Times New Roman" pitchFamily="18" charset="0"/>
            </a:endParaRPr>
          </a:p>
          <a:p>
            <a:pPr eaLnBrk="1" hangingPunct="1">
              <a:defRPr/>
            </a:pPr>
            <a:endParaRPr lang="ru-RU" sz="2000" dirty="0" smtClean="0">
              <a:solidFill>
                <a:srgbClr val="003300"/>
              </a:solidFill>
              <a:latin typeface="Times New Roman" pitchFamily="18" charset="0"/>
            </a:endParaRPr>
          </a:p>
          <a:p>
            <a:pPr eaLnBrk="1" hangingPunct="1">
              <a:buFont typeface="Arial" charset="0"/>
              <a:buNone/>
              <a:defRPr/>
            </a:pPr>
            <a:r>
              <a:rPr lang="ru-RU" sz="2400" dirty="0" smtClean="0">
                <a:solidFill>
                  <a:srgbClr val="003300"/>
                </a:solidFill>
                <a:latin typeface="Times New Roman" pitchFamily="18" charset="0"/>
              </a:rPr>
              <a:t>      </a:t>
            </a:r>
            <a:r>
              <a:rPr lang="de-DE" sz="2400" dirty="0" smtClean="0">
                <a:solidFill>
                  <a:srgbClr val="003300"/>
                </a:solidFill>
                <a:latin typeface="Times New Roman" pitchFamily="18" charset="0"/>
              </a:rPr>
              <a:t>Das Buch liegt (wo?) auf dem Tisch.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ru-RU" sz="2400" dirty="0" smtClean="0">
                <a:solidFill>
                  <a:srgbClr val="003300"/>
                </a:solidFill>
                <a:latin typeface="Times New Roman" pitchFamily="18" charset="0"/>
              </a:rPr>
              <a:t>      </a:t>
            </a:r>
            <a:r>
              <a:rPr lang="de-DE" sz="2400" dirty="0" smtClean="0">
                <a:solidFill>
                  <a:srgbClr val="003300"/>
                </a:solidFill>
                <a:latin typeface="Times New Roman" pitchFamily="18" charset="0"/>
              </a:rPr>
              <a:t>Lege das Buch (wohin?) auf den Tisch.</a:t>
            </a:r>
            <a:r>
              <a:rPr lang="ru-RU" sz="2000" dirty="0" smtClean="0">
                <a:solidFill>
                  <a:srgbClr val="003300"/>
                </a:solidFill>
                <a:latin typeface="Times New Roman" pitchFamily="18" charset="0"/>
              </a:rPr>
              <a:t> </a:t>
            </a:r>
            <a:endParaRPr lang="de-DE" sz="2000" dirty="0" smtClean="0">
              <a:solidFill>
                <a:srgbClr val="003300"/>
              </a:solidFill>
              <a:latin typeface="Times New Roman" pitchFamily="18" charset="0"/>
            </a:endParaRPr>
          </a:p>
          <a:p>
            <a:pPr eaLnBrk="1" hangingPunct="1">
              <a:defRPr/>
            </a:pPr>
            <a:endParaRPr lang="de-DE" sz="2400" dirty="0" smtClean="0">
              <a:latin typeface="Times New Roman" pitchFamily="18" charset="0"/>
            </a:endParaRPr>
          </a:p>
          <a:p>
            <a:pPr eaLnBrk="1" hangingPunct="1">
              <a:defRPr/>
            </a:pPr>
            <a:endParaRPr lang="de-DE" sz="2400" dirty="0" smtClean="0">
              <a:latin typeface="Times New Roman" pitchFamily="18" charset="0"/>
            </a:endParaRPr>
          </a:p>
          <a:p>
            <a:pPr eaLnBrk="1" hangingPunct="1">
              <a:defRPr/>
            </a:pPr>
            <a:endParaRPr lang="ru-RU" sz="2400" dirty="0" smtClean="0">
              <a:latin typeface="Times New Roman" pitchFamily="18" charset="0"/>
            </a:endParaRPr>
          </a:p>
        </p:txBody>
      </p:sp>
      <p:sp>
        <p:nvSpPr>
          <p:cNvPr id="14340" name="Line 4"/>
          <p:cNvSpPr>
            <a:spLocks noChangeShapeType="1"/>
          </p:cNvSpPr>
          <p:nvPr/>
        </p:nvSpPr>
        <p:spPr bwMode="auto">
          <a:xfrm flipH="1">
            <a:off x="363594" y="2024856"/>
            <a:ext cx="2663651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41" name="Line 5"/>
          <p:cNvSpPr>
            <a:spLocks noChangeShapeType="1"/>
          </p:cNvSpPr>
          <p:nvPr/>
        </p:nvSpPr>
        <p:spPr bwMode="auto">
          <a:xfrm flipH="1">
            <a:off x="1695420" y="2204864"/>
            <a:ext cx="1400180" cy="74269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42" name="Line 6"/>
          <p:cNvSpPr>
            <a:spLocks noChangeShapeType="1"/>
          </p:cNvSpPr>
          <p:nvPr/>
        </p:nvSpPr>
        <p:spPr bwMode="auto">
          <a:xfrm flipH="1">
            <a:off x="2627312" y="2204864"/>
            <a:ext cx="936576" cy="57643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43" name="Line 7"/>
          <p:cNvSpPr>
            <a:spLocks noChangeShapeType="1"/>
          </p:cNvSpPr>
          <p:nvPr/>
        </p:nvSpPr>
        <p:spPr bwMode="auto">
          <a:xfrm flipH="1">
            <a:off x="3851275" y="2204864"/>
            <a:ext cx="0" cy="57643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44" name="Line 8"/>
          <p:cNvSpPr>
            <a:spLocks noChangeShapeType="1"/>
          </p:cNvSpPr>
          <p:nvPr/>
        </p:nvSpPr>
        <p:spPr bwMode="auto">
          <a:xfrm>
            <a:off x="4553880" y="2204864"/>
            <a:ext cx="234020" cy="64787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>
            <a:off x="5076055" y="2204864"/>
            <a:ext cx="648469" cy="64787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>
            <a:off x="5868144" y="2204864"/>
            <a:ext cx="791418" cy="57643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47" name="Line 11"/>
          <p:cNvSpPr>
            <a:spLocks noChangeShapeType="1"/>
          </p:cNvSpPr>
          <p:nvPr/>
        </p:nvSpPr>
        <p:spPr bwMode="auto">
          <a:xfrm>
            <a:off x="6012160" y="2024856"/>
            <a:ext cx="1655465" cy="75644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48" name="Line 12"/>
          <p:cNvSpPr>
            <a:spLocks noChangeShapeType="1"/>
          </p:cNvSpPr>
          <p:nvPr/>
        </p:nvSpPr>
        <p:spPr bwMode="auto">
          <a:xfrm>
            <a:off x="6012160" y="1844675"/>
            <a:ext cx="2663528" cy="1008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3095600" y="1339903"/>
            <a:ext cx="2916560" cy="864961"/>
          </a:xfrm>
          <a:prstGeom prst="rect">
            <a:avLst/>
          </a:prstGeom>
          <a:noFill/>
          <a:ln w="38100"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30168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116632"/>
            <a:ext cx="8540750" cy="864443"/>
          </a:xfrm>
        </p:spPr>
        <p:txBody>
          <a:bodyPr anchor="ctr"/>
          <a:lstStyle/>
          <a:p>
            <a:pPr algn="ctr" eaLnBrk="1" hangingPunct="1">
              <a:defRPr/>
            </a:pPr>
            <a:r>
              <a:rPr lang="ru-RU" sz="2800" b="1" u="sng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</a:rPr>
              <a:t>Предлоги , требующие дательного падежа</a:t>
            </a:r>
          </a:p>
        </p:txBody>
      </p:sp>
      <p:sp>
        <p:nvSpPr>
          <p:cNvPr id="2969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23850" y="980728"/>
            <a:ext cx="8820150" cy="5877272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de-DE" sz="2400" u="sng" dirty="0" smtClean="0">
                <a:solidFill>
                  <a:schemeClr val="tx1"/>
                </a:solidFill>
                <a:latin typeface="Times New Roman" pitchFamily="18" charset="0"/>
              </a:rPr>
              <a:t>Dativ</a:t>
            </a:r>
          </a:p>
          <a:p>
            <a:pPr eaLnBrk="1" hangingPunct="1">
              <a:lnSpc>
                <a:spcPct val="90000"/>
              </a:lnSpc>
              <a:defRPr/>
            </a:pPr>
            <a:endParaRPr lang="de-DE" sz="2400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ru-RU" sz="2400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de-DE" sz="2400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</a:rPr>
              <a:t>     </a:t>
            </a:r>
            <a:r>
              <a:rPr lang="de-DE" sz="2400" dirty="0" smtClean="0">
                <a:solidFill>
                  <a:schemeClr val="tx1"/>
                </a:solidFill>
                <a:latin typeface="Times New Roman" pitchFamily="18" charset="0"/>
              </a:rPr>
              <a:t>mit        nach        aus         zu        von          bei                   seit 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</a:rPr>
              <a:t>с (вместе)      после          из             к           от, с, о        у, при                 с (время)</a:t>
            </a:r>
            <a:endParaRPr lang="de-DE" sz="2000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ru-RU" sz="2400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de-DE" sz="2400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algn="ctr">
              <a:lnSpc>
                <a:spcPct val="90000"/>
              </a:lnSpc>
              <a:buNone/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de-DE" dirty="0">
                <a:solidFill>
                  <a:schemeClr val="tx1"/>
                </a:solidFill>
                <a:latin typeface="Times New Roman" pitchFamily="18" charset="0"/>
              </a:rPr>
              <a:t>außer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de-DE" sz="2400" dirty="0" smtClean="0">
                <a:solidFill>
                  <a:schemeClr val="tx1"/>
                </a:solidFill>
                <a:latin typeface="Times New Roman" pitchFamily="18" charset="0"/>
              </a:rPr>
              <a:t>      </a:t>
            </a:r>
            <a:r>
              <a:rPr lang="de-DE" dirty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de-DE" dirty="0" smtClean="0">
                <a:solidFill>
                  <a:schemeClr val="tx1"/>
                </a:solidFill>
                <a:latin typeface="Times New Roman" pitchFamily="18" charset="0"/>
              </a:rPr>
              <a:t>gegenüber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</a:rPr>
              <a:t>        </a:t>
            </a:r>
            <a:r>
              <a:rPr lang="de-DE" sz="2400" dirty="0" smtClean="0">
                <a:solidFill>
                  <a:schemeClr val="tx1"/>
                </a:solidFill>
                <a:latin typeface="Times New Roman" pitchFamily="18" charset="0"/>
              </a:rPr>
              <a:t>entgegen</a:t>
            </a:r>
            <a:endParaRPr lang="ru-RU" sz="2400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>
              <a:lnSpc>
                <a:spcPct val="90000"/>
              </a:lnSpc>
              <a:buNone/>
              <a:defRPr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</a:rPr>
              <a:t>                                   кроме            навстречу            напротив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de-DE" dirty="0" smtClean="0">
                <a:solidFill>
                  <a:schemeClr val="tx1"/>
                </a:solidFill>
                <a:latin typeface="Times New Roman" pitchFamily="18" charset="0"/>
              </a:rPr>
              <a:t>aus dem Haus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de-DE" dirty="0" smtClean="0">
                <a:solidFill>
                  <a:schemeClr val="tx1"/>
                </a:solidFill>
                <a:latin typeface="Times New Roman" pitchFamily="18" charset="0"/>
              </a:rPr>
              <a:t>bei dem Vater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de-DE" dirty="0" smtClean="0">
                <a:solidFill>
                  <a:schemeClr val="tx1"/>
                </a:solidFill>
                <a:latin typeface="Times New Roman" pitchFamily="18" charset="0"/>
              </a:rPr>
              <a:t>zu der Mutter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de-DE" dirty="0" smtClean="0">
                <a:solidFill>
                  <a:schemeClr val="tx1"/>
                </a:solidFill>
                <a:latin typeface="Times New Roman" pitchFamily="18" charset="0"/>
              </a:rPr>
              <a:t>mit den Freunden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ru-RU" sz="2000" dirty="0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ru-RU" sz="2000" dirty="0" smtClean="0">
              <a:latin typeface="Times New Roman" pitchFamily="18" charset="0"/>
            </a:endParaRPr>
          </a:p>
        </p:txBody>
      </p:sp>
      <p:sp>
        <p:nvSpPr>
          <p:cNvPr id="13316" name="Line 4"/>
          <p:cNvSpPr>
            <a:spLocks noChangeShapeType="1"/>
          </p:cNvSpPr>
          <p:nvPr/>
        </p:nvSpPr>
        <p:spPr bwMode="auto">
          <a:xfrm flipH="1">
            <a:off x="3203575" y="1717734"/>
            <a:ext cx="1224755" cy="228752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17" name="Line 5"/>
          <p:cNvSpPr>
            <a:spLocks noChangeShapeType="1"/>
          </p:cNvSpPr>
          <p:nvPr/>
        </p:nvSpPr>
        <p:spPr bwMode="auto">
          <a:xfrm>
            <a:off x="4628862" y="1717734"/>
            <a:ext cx="107950" cy="214331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4932363" y="1717734"/>
            <a:ext cx="144462" cy="63176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19" name="Line 8"/>
          <p:cNvSpPr>
            <a:spLocks noChangeShapeType="1"/>
          </p:cNvSpPr>
          <p:nvPr/>
        </p:nvSpPr>
        <p:spPr bwMode="auto">
          <a:xfrm flipH="1">
            <a:off x="4284662" y="1717734"/>
            <a:ext cx="287337" cy="70320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20" name="Line 9"/>
          <p:cNvSpPr>
            <a:spLocks noChangeShapeType="1"/>
          </p:cNvSpPr>
          <p:nvPr/>
        </p:nvSpPr>
        <p:spPr bwMode="auto">
          <a:xfrm>
            <a:off x="5219699" y="1717734"/>
            <a:ext cx="1152525" cy="214331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21" name="Line 10"/>
          <p:cNvSpPr>
            <a:spLocks noChangeShapeType="1"/>
          </p:cNvSpPr>
          <p:nvPr/>
        </p:nvSpPr>
        <p:spPr bwMode="auto">
          <a:xfrm>
            <a:off x="5348793" y="1557337"/>
            <a:ext cx="1023432" cy="719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22" name="Line 13"/>
          <p:cNvSpPr>
            <a:spLocks noChangeShapeType="1"/>
          </p:cNvSpPr>
          <p:nvPr/>
        </p:nvSpPr>
        <p:spPr bwMode="auto">
          <a:xfrm>
            <a:off x="5348793" y="1412875"/>
            <a:ext cx="3039557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23" name="Line 14"/>
          <p:cNvSpPr>
            <a:spLocks noChangeShapeType="1"/>
          </p:cNvSpPr>
          <p:nvPr/>
        </p:nvSpPr>
        <p:spPr bwMode="auto">
          <a:xfrm flipH="1">
            <a:off x="3203575" y="1557338"/>
            <a:ext cx="1152525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24" name="Line 15"/>
          <p:cNvSpPr>
            <a:spLocks noChangeShapeType="1"/>
          </p:cNvSpPr>
          <p:nvPr/>
        </p:nvSpPr>
        <p:spPr bwMode="auto">
          <a:xfrm flipH="1">
            <a:off x="2051050" y="1484313"/>
            <a:ext cx="2160588" cy="8651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25" name="Line 16"/>
          <p:cNvSpPr>
            <a:spLocks noChangeShapeType="1"/>
          </p:cNvSpPr>
          <p:nvPr/>
        </p:nvSpPr>
        <p:spPr bwMode="auto">
          <a:xfrm flipH="1">
            <a:off x="1042988" y="1412875"/>
            <a:ext cx="3097212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Овал 1"/>
          <p:cNvSpPr/>
          <p:nvPr/>
        </p:nvSpPr>
        <p:spPr>
          <a:xfrm>
            <a:off x="4124831" y="908720"/>
            <a:ext cx="1223962" cy="575593"/>
          </a:xfrm>
          <a:prstGeom prst="ellipse">
            <a:avLst/>
          </a:prstGeom>
          <a:noFill/>
          <a:ln w="38100"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5106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228600"/>
            <a:ext cx="8540750" cy="679450"/>
          </a:xfrm>
        </p:spPr>
        <p:txBody>
          <a:bodyPr anchor="ctr"/>
          <a:lstStyle/>
          <a:p>
            <a:pPr algn="ctr" eaLnBrk="1" hangingPunct="1">
              <a:defRPr/>
            </a:pPr>
            <a:r>
              <a:rPr lang="ru-RU" sz="2800" b="1" u="sng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</a:rPr>
              <a:t>Предлоги, требующие винительного падежа</a:t>
            </a:r>
          </a:p>
        </p:txBody>
      </p:sp>
      <p:sp>
        <p:nvSpPr>
          <p:cNvPr id="2867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179512" y="1600200"/>
            <a:ext cx="8856984" cy="4525963"/>
          </a:xfrm>
        </p:spPr>
        <p:txBody>
          <a:bodyPr>
            <a:normAutofit lnSpcReduction="10000"/>
          </a:bodyPr>
          <a:lstStyle/>
          <a:p>
            <a:pPr algn="ctr" eaLnBrk="1" hangingPunct="1">
              <a:buFont typeface="Arial" charset="0"/>
              <a:buNone/>
              <a:defRPr/>
            </a:pPr>
            <a:r>
              <a:rPr lang="ru-RU" sz="2400" u="sng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de-DE" sz="2400" u="sng" dirty="0" smtClean="0">
                <a:solidFill>
                  <a:schemeClr val="tx1"/>
                </a:solidFill>
                <a:latin typeface="Times New Roman" pitchFamily="18" charset="0"/>
              </a:rPr>
              <a:t>Akkusativ</a:t>
            </a:r>
          </a:p>
          <a:p>
            <a:pPr algn="ctr" eaLnBrk="1" hangingPunct="1">
              <a:defRPr/>
            </a:pPr>
            <a:endParaRPr lang="de-DE" sz="2400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algn="ctr" eaLnBrk="1" hangingPunct="1">
              <a:defRPr/>
            </a:pPr>
            <a:endParaRPr lang="de-DE" sz="2400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eaLnBrk="1" hangingPunct="1">
              <a:buFont typeface="Arial" charset="0"/>
              <a:buNone/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</a:rPr>
              <a:t>    </a:t>
            </a:r>
            <a:r>
              <a:rPr lang="de-DE" sz="2400" dirty="0" smtClean="0">
                <a:solidFill>
                  <a:schemeClr val="tx1"/>
                </a:solidFill>
                <a:latin typeface="Times New Roman" pitchFamily="18" charset="0"/>
              </a:rPr>
              <a:t>ohne          um         wider       durch     bis    für    entlang    gegen</a:t>
            </a:r>
            <a:endParaRPr lang="ru-RU" sz="2400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eaLnBrk="1" hangingPunct="1">
              <a:buFont typeface="Arial" charset="0"/>
              <a:buNone/>
              <a:defRPr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</a:rPr>
              <a:t>         без      </a:t>
            </a:r>
            <a:r>
              <a:rPr lang="de-DE" sz="2000" dirty="0" smtClean="0">
                <a:solidFill>
                  <a:schemeClr val="tx1"/>
                </a:solidFill>
                <a:latin typeface="Times New Roman" pitchFamily="18" charset="0"/>
              </a:rPr>
              <a:t>  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</a:rPr>
              <a:t> вокруг      против        через      </a:t>
            </a:r>
            <a:r>
              <a:rPr lang="de-DE" sz="2000" dirty="0" smtClean="0">
                <a:solidFill>
                  <a:schemeClr val="tx1"/>
                </a:solidFill>
                <a:latin typeface="Times New Roman" pitchFamily="18" charset="0"/>
              </a:rPr>
              <a:t> 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</a:rPr>
              <a:t> до     для      вдоль    </a:t>
            </a:r>
            <a:r>
              <a:rPr lang="de-DE" sz="2000" dirty="0" smtClean="0">
                <a:solidFill>
                  <a:schemeClr val="tx1"/>
                </a:solidFill>
                <a:latin typeface="Times New Roman" pitchFamily="18" charset="0"/>
              </a:rPr>
              <a:t>   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</a:rPr>
              <a:t>против</a:t>
            </a:r>
          </a:p>
          <a:p>
            <a:pPr eaLnBrk="1" hangingPunct="1">
              <a:defRPr/>
            </a:pPr>
            <a:endParaRPr lang="ru-RU" sz="2000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eaLnBrk="1" hangingPunct="1">
              <a:buFont typeface="Arial" charset="0"/>
              <a:buNone/>
              <a:defRPr/>
            </a:pPr>
            <a:r>
              <a:rPr lang="de-DE" sz="2400" dirty="0" smtClean="0">
                <a:solidFill>
                  <a:schemeClr val="tx1"/>
                </a:solidFill>
                <a:latin typeface="Times New Roman" pitchFamily="18" charset="0"/>
              </a:rPr>
              <a:t>durch das Fenster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de-DE" sz="2400" dirty="0" smtClean="0">
                <a:solidFill>
                  <a:schemeClr val="tx1"/>
                </a:solidFill>
                <a:latin typeface="Times New Roman" pitchFamily="18" charset="0"/>
              </a:rPr>
              <a:t>ohne den Stock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de-DE" sz="2400" dirty="0" smtClean="0">
                <a:solidFill>
                  <a:schemeClr val="tx1"/>
                </a:solidFill>
                <a:latin typeface="Times New Roman" pitchFamily="18" charset="0"/>
              </a:rPr>
              <a:t>für die Heimat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de-DE" sz="2400" dirty="0" smtClean="0">
                <a:solidFill>
                  <a:schemeClr val="tx1"/>
                </a:solidFill>
                <a:latin typeface="Times New Roman" pitchFamily="18" charset="0"/>
              </a:rPr>
              <a:t>um das Haus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de-DE" sz="2400" dirty="0" smtClean="0">
                <a:solidFill>
                  <a:schemeClr val="tx1"/>
                </a:solidFill>
                <a:latin typeface="Times New Roman" pitchFamily="18" charset="0"/>
              </a:rPr>
              <a:t>gegen den Mann</a:t>
            </a:r>
            <a:endParaRPr lang="ru-RU" sz="2400" dirty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2292" name="Line 6"/>
          <p:cNvSpPr>
            <a:spLocks noChangeShapeType="1"/>
          </p:cNvSpPr>
          <p:nvPr/>
        </p:nvSpPr>
        <p:spPr bwMode="auto">
          <a:xfrm flipH="1">
            <a:off x="1116013" y="2133600"/>
            <a:ext cx="2879725" cy="790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293" name="Line 7"/>
          <p:cNvSpPr>
            <a:spLocks noChangeShapeType="1"/>
          </p:cNvSpPr>
          <p:nvPr/>
        </p:nvSpPr>
        <p:spPr bwMode="auto">
          <a:xfrm flipH="1">
            <a:off x="2627313" y="2205038"/>
            <a:ext cx="1584325" cy="719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294" name="Line 12"/>
          <p:cNvSpPr>
            <a:spLocks noChangeShapeType="1"/>
          </p:cNvSpPr>
          <p:nvPr/>
        </p:nvSpPr>
        <p:spPr bwMode="auto">
          <a:xfrm>
            <a:off x="5364163" y="2133600"/>
            <a:ext cx="2663825" cy="790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295" name="Line 13"/>
          <p:cNvSpPr>
            <a:spLocks noChangeShapeType="1"/>
          </p:cNvSpPr>
          <p:nvPr/>
        </p:nvSpPr>
        <p:spPr bwMode="auto">
          <a:xfrm flipH="1">
            <a:off x="3779838" y="2276475"/>
            <a:ext cx="576262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296" name="Line 14"/>
          <p:cNvSpPr>
            <a:spLocks noChangeShapeType="1"/>
          </p:cNvSpPr>
          <p:nvPr/>
        </p:nvSpPr>
        <p:spPr bwMode="auto">
          <a:xfrm>
            <a:off x="4716463" y="2349500"/>
            <a:ext cx="0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297" name="Line 15"/>
          <p:cNvSpPr>
            <a:spLocks noChangeShapeType="1"/>
          </p:cNvSpPr>
          <p:nvPr/>
        </p:nvSpPr>
        <p:spPr bwMode="auto">
          <a:xfrm>
            <a:off x="5076825" y="2349500"/>
            <a:ext cx="431800" cy="574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298" name="Line 17"/>
          <p:cNvSpPr>
            <a:spLocks noChangeShapeType="1"/>
          </p:cNvSpPr>
          <p:nvPr/>
        </p:nvSpPr>
        <p:spPr bwMode="auto">
          <a:xfrm>
            <a:off x="5219700" y="2276475"/>
            <a:ext cx="865188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299" name="Line 18"/>
          <p:cNvSpPr>
            <a:spLocks noChangeShapeType="1"/>
          </p:cNvSpPr>
          <p:nvPr/>
        </p:nvSpPr>
        <p:spPr bwMode="auto">
          <a:xfrm>
            <a:off x="5364163" y="2205038"/>
            <a:ext cx="1655762" cy="719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Овал 1"/>
          <p:cNvSpPr/>
          <p:nvPr/>
        </p:nvSpPr>
        <p:spPr>
          <a:xfrm>
            <a:off x="3779838" y="1484784"/>
            <a:ext cx="1728787" cy="780006"/>
          </a:xfrm>
          <a:prstGeom prst="ellipse">
            <a:avLst/>
          </a:prstGeom>
          <a:noFill/>
          <a:ln w="38100"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9549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ru-RU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Источники</a:t>
            </a:r>
            <a:endParaRPr lang="ru-RU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Бим И.Л. «Немецкий язык. 6 класс: учебник для общеобразовательных учреждений» Москва «Просвещение» 2013</a:t>
            </a:r>
          </a:p>
          <a:p>
            <a:r>
              <a:rPr lang="ru-RU" dirty="0" smtClean="0"/>
              <a:t>Геращенко Т.Б. «Грамматика немецкого языка: теория. Упражнения. Ключи.» Москва «Просвещение» 2011</a:t>
            </a:r>
          </a:p>
          <a:p>
            <a:r>
              <a:rPr lang="ru-RU" dirty="0" smtClean="0"/>
              <a:t>Алиева С.К. «Грамматика немецкого языка в таблицах, схемах, рисунках.» Москва: Лист 1996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5975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692696"/>
          </a:xfrm>
        </p:spPr>
        <p:txBody>
          <a:bodyPr anchor="ctr"/>
          <a:lstStyle/>
          <a:p>
            <a:pPr algn="ctr"/>
            <a:r>
              <a:rPr lang="ru-RU" dirty="0" smtClean="0">
                <a:solidFill>
                  <a:schemeClr val="tx2"/>
                </a:solidFill>
                <a:latin typeface="+mn-lt"/>
              </a:rPr>
              <a:t>Содержание слайдов</a:t>
            </a:r>
            <a:endParaRPr lang="ru-RU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623731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3 </a:t>
            </a:r>
            <a:r>
              <a:rPr lang="de-DE" dirty="0" smtClean="0"/>
              <a:t>Partizip II</a:t>
            </a:r>
          </a:p>
          <a:p>
            <a:pPr marL="0" indent="0">
              <a:buNone/>
            </a:pPr>
            <a:r>
              <a:rPr lang="de-DE" dirty="0" smtClean="0"/>
              <a:t>4 </a:t>
            </a:r>
            <a:r>
              <a:rPr lang="ru-RU" dirty="0" smtClean="0"/>
              <a:t>Упражнение на закрепление</a:t>
            </a: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5 Perfekt</a:t>
            </a:r>
          </a:p>
          <a:p>
            <a:pPr marL="0" indent="0">
              <a:buNone/>
            </a:pPr>
            <a:r>
              <a:rPr lang="de-DE" dirty="0" smtClean="0"/>
              <a:t>6 </a:t>
            </a:r>
            <a:r>
              <a:rPr lang="ru-RU" dirty="0"/>
              <a:t>Упражнение на закрепление</a:t>
            </a:r>
            <a:endParaRPr lang="de-DE" dirty="0"/>
          </a:p>
          <a:p>
            <a:pPr marL="0" indent="0">
              <a:buNone/>
            </a:pPr>
            <a:r>
              <a:rPr lang="de-DE" dirty="0" smtClean="0"/>
              <a:t>7 </a:t>
            </a:r>
            <a:r>
              <a:rPr lang="ru-RU" dirty="0" smtClean="0"/>
              <a:t>Таблица падежных форм артиклей</a:t>
            </a:r>
          </a:p>
          <a:p>
            <a:pPr marL="0" indent="0">
              <a:buNone/>
            </a:pPr>
            <a:r>
              <a:rPr lang="ru-RU" dirty="0" smtClean="0"/>
              <a:t>8 Спряжение глагола-связки</a:t>
            </a:r>
          </a:p>
          <a:p>
            <a:pPr marL="0" indent="0">
              <a:buNone/>
            </a:pPr>
            <a:r>
              <a:rPr lang="ru-RU" dirty="0" smtClean="0"/>
              <a:t>9 Степени сравнения прилагательных</a:t>
            </a:r>
          </a:p>
          <a:p>
            <a:pPr marL="0" indent="0">
              <a:buNone/>
            </a:pPr>
            <a:r>
              <a:rPr lang="ru-RU" dirty="0" smtClean="0"/>
              <a:t>10 Особые (нерегулярные) формы степеней сравнения</a:t>
            </a:r>
          </a:p>
          <a:p>
            <a:pPr marL="0" indent="0">
              <a:buNone/>
            </a:pPr>
            <a:r>
              <a:rPr lang="ru-RU" dirty="0" smtClean="0"/>
              <a:t>11 Возвратное местоимение</a:t>
            </a:r>
            <a:r>
              <a:rPr lang="en-US" dirty="0" smtClean="0"/>
              <a:t> </a:t>
            </a:r>
            <a:r>
              <a:rPr lang="de-DE" dirty="0" smtClean="0"/>
              <a:t>sich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12 Спряжение модальных глаголов</a:t>
            </a:r>
          </a:p>
          <a:p>
            <a:pPr marL="0" indent="0">
              <a:buNone/>
            </a:pPr>
            <a:r>
              <a:rPr lang="ru-RU" dirty="0" smtClean="0"/>
              <a:t>13 </a:t>
            </a:r>
            <a:r>
              <a:rPr lang="ru-RU" dirty="0"/>
              <a:t>Упражнение на закрепление</a:t>
            </a:r>
            <a:endParaRPr lang="de-DE" dirty="0"/>
          </a:p>
          <a:p>
            <a:pPr marL="0" indent="0">
              <a:buNone/>
            </a:pPr>
            <a:r>
              <a:rPr lang="ru-RU" dirty="0" smtClean="0"/>
              <a:t>14 Субстантивация инфинитива</a:t>
            </a:r>
          </a:p>
          <a:p>
            <a:pPr marL="0" indent="0">
              <a:buNone/>
            </a:pPr>
            <a:r>
              <a:rPr lang="ru-RU" dirty="0" smtClean="0"/>
              <a:t>15 Предлоги </a:t>
            </a:r>
            <a:r>
              <a:rPr lang="de-DE" dirty="0" smtClean="0"/>
              <a:t>c Dativ </a:t>
            </a:r>
            <a:r>
              <a:rPr lang="ru-RU" dirty="0" smtClean="0"/>
              <a:t>или</a:t>
            </a:r>
            <a:r>
              <a:rPr lang="de-DE" dirty="0" smtClean="0"/>
              <a:t> </a:t>
            </a:r>
            <a:r>
              <a:rPr lang="de-DE" dirty="0"/>
              <a:t>c Akkusativ </a:t>
            </a:r>
            <a:r>
              <a:rPr lang="ru-RU" dirty="0" smtClean="0"/>
              <a:t> </a:t>
            </a:r>
          </a:p>
          <a:p>
            <a:pPr marL="0" indent="0">
              <a:buNone/>
            </a:pPr>
            <a:r>
              <a:rPr lang="ru-RU" dirty="0" smtClean="0"/>
              <a:t>16 </a:t>
            </a:r>
            <a:r>
              <a:rPr lang="ru-RU" dirty="0"/>
              <a:t>Предлоги </a:t>
            </a:r>
            <a:r>
              <a:rPr lang="de-DE" dirty="0"/>
              <a:t>c Dativ </a:t>
            </a: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17 </a:t>
            </a:r>
            <a:r>
              <a:rPr lang="ru-RU" dirty="0"/>
              <a:t>Предлоги </a:t>
            </a:r>
            <a:r>
              <a:rPr lang="de-DE" dirty="0"/>
              <a:t>c </a:t>
            </a:r>
            <a:r>
              <a:rPr lang="de-DE" dirty="0" smtClean="0"/>
              <a:t>Akkusativ 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6683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620688"/>
          </a:xfrm>
        </p:spPr>
        <p:txBody>
          <a:bodyPr>
            <a:normAutofit/>
          </a:bodyPr>
          <a:lstStyle/>
          <a:p>
            <a:r>
              <a:rPr lang="de-DE" sz="3200" b="1" u="sng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Partizip II</a:t>
            </a:r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(</a:t>
            </a:r>
            <a:r>
              <a:rPr lang="ru-RU" sz="2800" b="1" i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причастие прошедшего времени)</a:t>
            </a:r>
            <a:endParaRPr lang="ru-RU" sz="2800" b="1" i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476672"/>
            <a:ext cx="9396536" cy="669674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de-DE" sz="2600" dirty="0" smtClean="0">
                <a:latin typeface="Times New Roman" pitchFamily="18" charset="0"/>
                <a:cs typeface="Times New Roman" pitchFamily="18" charset="0"/>
              </a:rPr>
              <a:t>Partizip II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является третьей основной формой глагола. Оно участвует в образовании сложных глагольных форм</a:t>
            </a:r>
            <a:r>
              <a:rPr lang="ru-RU" sz="2600" dirty="0" smtClean="0"/>
              <a:t>.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Образуется:</a:t>
            </a:r>
            <a:endParaRPr lang="de-DE" sz="2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600" dirty="0" smtClean="0"/>
          </a:p>
          <a:p>
            <a:pPr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Особые случаи образования </a:t>
            </a:r>
            <a:r>
              <a:rPr lang="de-DE" sz="2400" dirty="0" smtClean="0">
                <a:latin typeface="Times New Roman" pitchFamily="18" charset="0"/>
                <a:cs typeface="Times New Roman" pitchFamily="18" charset="0"/>
              </a:rPr>
              <a:t>Partizip II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r>
              <a:rPr lang="ru-RU" dirty="0" smtClean="0"/>
              <a:t>-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глаголы с отделяемыми приставками</a:t>
            </a:r>
            <a:r>
              <a:rPr lang="de-DE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endParaRPr lang="de-DE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de-DE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de-DE" sz="2400" dirty="0" smtClean="0">
                <a:latin typeface="Times New Roman" pitchFamily="18" charset="0"/>
                <a:cs typeface="Times New Roman" pitchFamily="18" charset="0"/>
              </a:rPr>
              <a:t>aufstehen – </a:t>
            </a:r>
            <a:r>
              <a:rPr lang="de-DE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auf</a:t>
            </a:r>
            <a:r>
              <a:rPr lang="de-DE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ge</a:t>
            </a:r>
            <a:r>
              <a:rPr lang="de-DE" sz="2400" dirty="0" smtClean="0">
                <a:latin typeface="Times New Roman" pitchFamily="18" charset="0"/>
                <a:cs typeface="Times New Roman" pitchFamily="18" charset="0"/>
              </a:rPr>
              <a:t>standen ; einschalten – </a:t>
            </a:r>
            <a:r>
              <a:rPr lang="de-DE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ein</a:t>
            </a:r>
            <a:r>
              <a:rPr lang="de-DE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ge</a:t>
            </a:r>
            <a:r>
              <a:rPr lang="de-DE" sz="2400" dirty="0" smtClean="0">
                <a:latin typeface="Times New Roman" pitchFamily="18" charset="0"/>
                <a:cs typeface="Times New Roman" pitchFamily="18" charset="0"/>
              </a:rPr>
              <a:t>schaltet 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глаголы с неотделяемыми приставками</a:t>
            </a:r>
            <a:r>
              <a:rPr lang="de-DE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be-, ge-, er-, ver-, zer-, ent-, emp-, miß</a:t>
            </a:r>
            <a:r>
              <a:rPr lang="ru-RU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-:</a:t>
            </a:r>
            <a:r>
              <a:rPr lang="de-DE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de-DE" sz="2400" dirty="0" smtClean="0">
                <a:latin typeface="Times New Roman" pitchFamily="18" charset="0"/>
                <a:cs typeface="Times New Roman" pitchFamily="18" charset="0"/>
              </a:rPr>
              <a:t>besprechen – </a:t>
            </a:r>
            <a:r>
              <a:rPr lang="de-DE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be</a:t>
            </a:r>
            <a:r>
              <a:rPr lang="de-DE" sz="2400" dirty="0" smtClean="0">
                <a:latin typeface="Times New Roman" pitchFamily="18" charset="0"/>
                <a:cs typeface="Times New Roman" pitchFamily="18" charset="0"/>
              </a:rPr>
              <a:t>sprochen, erzählen – </a:t>
            </a:r>
            <a:r>
              <a:rPr lang="de-DE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er</a:t>
            </a:r>
            <a:r>
              <a:rPr lang="de-DE" sz="2400" dirty="0" smtClean="0">
                <a:latin typeface="Times New Roman" pitchFamily="18" charset="0"/>
                <a:cs typeface="Times New Roman" pitchFamily="18" charset="0"/>
              </a:rPr>
              <a:t>zählt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- глаголы, оканчивающиеся на</a:t>
            </a:r>
            <a:r>
              <a:rPr lang="de-DE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– ieren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не имеют приставки</a:t>
            </a:r>
            <a:r>
              <a:rPr lang="de-DE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4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ge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de-DE" sz="2400" dirty="0" smtClean="0">
                <a:latin typeface="Times New Roman" pitchFamily="18" charset="0"/>
                <a:cs typeface="Times New Roman" pitchFamily="18" charset="0"/>
              </a:rPr>
              <a:t> Partizip II:         </a:t>
            </a:r>
          </a:p>
          <a:p>
            <a:pPr>
              <a:buNone/>
            </a:pPr>
            <a:endParaRPr lang="de-DE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de-DE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de-DE" sz="2400" dirty="0" smtClean="0">
                <a:latin typeface="Times New Roman" pitchFamily="18" charset="0"/>
                <a:cs typeface="Times New Roman" pitchFamily="18" charset="0"/>
              </a:rPr>
              <a:t>studieren – stud</a:t>
            </a:r>
            <a:r>
              <a:rPr lang="de-DE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iert</a:t>
            </a:r>
            <a:r>
              <a:rPr lang="de-DE" sz="2400" dirty="0" smtClean="0">
                <a:latin typeface="Times New Roman" pitchFamily="18" charset="0"/>
                <a:cs typeface="Times New Roman" pitchFamily="18" charset="0"/>
              </a:rPr>
              <a:t>, fotografieren – fotograf</a:t>
            </a:r>
            <a:r>
              <a:rPr lang="de-DE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iert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0" y="2708920"/>
            <a:ext cx="8892480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Partizip II</a:t>
            </a:r>
            <a:r>
              <a:rPr lang="ru-RU" sz="24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= отдел. прист. + прист.</a:t>
            </a:r>
            <a:r>
              <a:rPr lang="ru-RU" sz="2400" b="1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400" b="1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ge</a:t>
            </a:r>
            <a:r>
              <a:rPr lang="ru-RU" sz="2400" b="1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+ основа глагола +</a:t>
            </a:r>
            <a:r>
              <a:rPr lang="de-DE" sz="24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(e</a:t>
            </a:r>
            <a:r>
              <a:rPr lang="de-DE" sz="2400" b="1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)t</a:t>
            </a:r>
            <a:r>
              <a:rPr lang="ru-RU" sz="24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de-DE" sz="24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(e)</a:t>
            </a:r>
            <a:r>
              <a:rPr lang="de-DE" sz="2400" b="1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4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4293096"/>
            <a:ext cx="8640960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Partizip II</a:t>
            </a:r>
            <a:r>
              <a:rPr lang="ru-RU" sz="24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=</a:t>
            </a:r>
            <a:r>
              <a:rPr lang="de-DE" sz="24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неотделяемая приставка +</a:t>
            </a:r>
            <a:r>
              <a:rPr lang="de-DE" sz="24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основа глагола +</a:t>
            </a:r>
            <a:r>
              <a:rPr lang="de-DE" sz="24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(e)t</a:t>
            </a:r>
            <a:r>
              <a:rPr lang="ru-RU" sz="24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de-DE" sz="24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(e)n</a:t>
            </a:r>
            <a:r>
              <a:rPr lang="ru-RU" sz="24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39552" y="5733256"/>
            <a:ext cx="5760640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Partizip II</a:t>
            </a:r>
            <a:r>
              <a:rPr lang="ru-RU" sz="24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=</a:t>
            </a:r>
            <a:r>
              <a:rPr lang="de-DE" sz="24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основа глагола +</a:t>
            </a:r>
            <a:r>
              <a:rPr lang="de-DE" sz="24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t</a:t>
            </a:r>
            <a:r>
              <a:rPr lang="ru-RU" sz="24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solidFill>
                <a:sysClr val="windowText" lastClr="00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23528" y="1196752"/>
            <a:ext cx="2232248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приставка</a:t>
            </a:r>
            <a:r>
              <a:rPr lang="ru-RU" sz="2400" b="1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400" b="1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ge</a:t>
            </a:r>
            <a:r>
              <a:rPr lang="de-DE" b="1" dirty="0">
                <a:solidFill>
                  <a:sysClr val="windowText" lastClr="000000"/>
                </a:solidFill>
              </a:rPr>
              <a:t>-</a:t>
            </a:r>
            <a:endParaRPr lang="ru-RU" b="1" dirty="0">
              <a:solidFill>
                <a:sysClr val="windowText" lastClr="000000"/>
              </a:solidFill>
            </a:endParaRPr>
          </a:p>
        </p:txBody>
      </p:sp>
      <p:sp>
        <p:nvSpPr>
          <p:cNvPr id="9" name="Плюс 8"/>
          <p:cNvSpPr/>
          <p:nvPr/>
        </p:nvSpPr>
        <p:spPr>
          <a:xfrm>
            <a:off x="2699792" y="1196752"/>
            <a:ext cx="648072" cy="432048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491880" y="1196752"/>
            <a:ext cx="2592288" cy="8640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основа</a:t>
            </a:r>
            <a:r>
              <a:rPr lang="ru-RU" sz="24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глагола</a:t>
            </a:r>
          </a:p>
          <a:p>
            <a:pPr algn="ctr"/>
            <a:r>
              <a:rPr lang="ru-RU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(сил. гл. см в таблицу</a:t>
            </a:r>
          </a:p>
          <a:p>
            <a:pPr algn="ctr"/>
            <a:r>
              <a:rPr lang="ru-RU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слаб. гл. – корень гл.)</a:t>
            </a:r>
            <a:endParaRPr lang="ru-RU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люс 10"/>
          <p:cNvSpPr/>
          <p:nvPr/>
        </p:nvSpPr>
        <p:spPr>
          <a:xfrm>
            <a:off x="6156176" y="1196752"/>
            <a:ext cx="648072" cy="432048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876256" y="1196752"/>
            <a:ext cx="2016224" cy="11521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sz="24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окончание:</a:t>
            </a:r>
          </a:p>
          <a:p>
            <a:pPr algn="ctr"/>
            <a:r>
              <a:rPr lang="de-DE" sz="2400" b="1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en</a:t>
            </a:r>
            <a:r>
              <a:rPr lang="ru-RU" sz="240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-сил. </a:t>
            </a:r>
            <a:r>
              <a:rPr lang="ru-RU" sz="24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гл.</a:t>
            </a:r>
            <a:endParaRPr lang="de-DE" sz="240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de-DE" sz="2400" b="1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ru-RU" sz="2400" b="1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de-DE" sz="2400" b="1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24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-слаб. гл.</a:t>
            </a: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46317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923112" cy="1143000"/>
          </a:xfrm>
        </p:spPr>
        <p:txBody>
          <a:bodyPr>
            <a:normAutofit/>
          </a:bodyPr>
          <a:lstStyle/>
          <a:p>
            <a:pPr algn="ctr"/>
            <a:r>
              <a:rPr lang="ru-RU" sz="3200" b="1" i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Напиши глаголы в </a:t>
            </a:r>
            <a:r>
              <a:rPr lang="de-DE" sz="3200" b="1" i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Partizip II</a:t>
            </a:r>
            <a:endParaRPr lang="ru-RU" sz="3200" b="1" i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7571184" cy="4525963"/>
          </a:xfrm>
        </p:spPr>
        <p:txBody>
          <a:bodyPr/>
          <a:lstStyle/>
          <a:p>
            <a:pPr>
              <a:buNone/>
            </a:pP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de-DE" sz="2800" dirty="0" smtClean="0">
                <a:latin typeface="Times New Roman" pitchFamily="18" charset="0"/>
                <a:cs typeface="Times New Roman" pitchFamily="18" charset="0"/>
              </a:rPr>
              <a:t>kommen, bleiben, arbeiten, besuchen, einschlafen, erholen, ankommen, nehmen, zerbrechen, fahren, markieren, versprechen, umziehen, zurückkehren, abfahren, warten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67379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229600" cy="792088"/>
          </a:xfrm>
        </p:spPr>
        <p:txBody>
          <a:bodyPr>
            <a:normAutofit/>
          </a:bodyPr>
          <a:lstStyle/>
          <a:p>
            <a:pPr algn="ctr"/>
            <a:r>
              <a:rPr lang="de-DE" sz="3200" b="1" u="sng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Perfekt</a:t>
            </a:r>
            <a:r>
              <a:rPr lang="ru-RU" sz="3200" b="1" u="sng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прошедшее разговорное время</a:t>
            </a:r>
            <a:endParaRPr lang="ru-RU" sz="3200" b="1" u="sng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1149896"/>
            <a:ext cx="3168352" cy="489654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sz="240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Вспомогательный глагол</a:t>
            </a:r>
          </a:p>
          <a:p>
            <a:pPr algn="ctr"/>
            <a:r>
              <a:rPr lang="de-DE" sz="240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haben </a:t>
            </a:r>
            <a:r>
              <a:rPr lang="ru-RU" sz="240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de-DE" sz="240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sein</a:t>
            </a:r>
          </a:p>
          <a:p>
            <a:pPr algn="ctr"/>
            <a:r>
              <a:rPr lang="de-DE" sz="2400" i="1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(Präsens)</a:t>
            </a:r>
            <a:endParaRPr lang="ru-RU" sz="2400" i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de-DE" sz="240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ich     habe      </a:t>
            </a:r>
            <a:r>
              <a:rPr lang="ru-RU" sz="240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de-DE" sz="240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bin</a:t>
            </a:r>
          </a:p>
          <a:p>
            <a:r>
              <a:rPr lang="de-DE" sz="240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du      hast        </a:t>
            </a:r>
            <a:r>
              <a:rPr lang="ru-RU" sz="240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de-DE" sz="240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bist</a:t>
            </a:r>
          </a:p>
          <a:p>
            <a:r>
              <a:rPr lang="de-DE" sz="240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er</a:t>
            </a:r>
          </a:p>
          <a:p>
            <a:r>
              <a:rPr lang="de-DE" sz="240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sie      hat         </a:t>
            </a:r>
            <a:r>
              <a:rPr lang="ru-RU" sz="240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de-DE" sz="240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ist</a:t>
            </a:r>
          </a:p>
          <a:p>
            <a:r>
              <a:rPr lang="de-DE" sz="240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es</a:t>
            </a:r>
          </a:p>
          <a:p>
            <a:r>
              <a:rPr lang="de-DE" sz="240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wir     haben    </a:t>
            </a:r>
            <a:r>
              <a:rPr lang="ru-RU" sz="240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de-DE" sz="240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sind</a:t>
            </a:r>
          </a:p>
          <a:p>
            <a:r>
              <a:rPr lang="de-DE" sz="240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ihr      habt        </a:t>
            </a:r>
            <a:r>
              <a:rPr lang="ru-RU" sz="240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de-DE" sz="240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seid</a:t>
            </a:r>
          </a:p>
          <a:p>
            <a:r>
              <a:rPr lang="de-DE" sz="240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sie</a:t>
            </a:r>
          </a:p>
          <a:p>
            <a:r>
              <a:rPr lang="de-DE" sz="240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Sie      haben     </a:t>
            </a:r>
            <a:r>
              <a:rPr lang="ru-RU" sz="240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de-DE" sz="240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sind</a:t>
            </a:r>
            <a:endParaRPr lang="ru-RU" sz="240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люс 5"/>
          <p:cNvSpPr/>
          <p:nvPr/>
        </p:nvSpPr>
        <p:spPr>
          <a:xfrm>
            <a:off x="4283968" y="1606352"/>
            <a:ext cx="914400" cy="9144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508104" y="1166423"/>
            <a:ext cx="2160240" cy="13681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i="1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Partizip II </a:t>
            </a:r>
          </a:p>
          <a:p>
            <a:pPr algn="ctr"/>
            <a:r>
              <a:rPr lang="ru-RU" sz="240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основного глагола</a:t>
            </a:r>
            <a:endParaRPr lang="ru-RU" sz="240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авая фигурная скобка 8"/>
          <p:cNvSpPr/>
          <p:nvPr/>
        </p:nvSpPr>
        <p:spPr>
          <a:xfrm>
            <a:off x="1187624" y="3501008"/>
            <a:ext cx="288032" cy="914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авая фигурная скобка 9"/>
          <p:cNvSpPr/>
          <p:nvPr/>
        </p:nvSpPr>
        <p:spPr>
          <a:xfrm>
            <a:off x="1250116" y="5290655"/>
            <a:ext cx="216024" cy="57606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5652120" y="2780928"/>
            <a:ext cx="3034680" cy="3345235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6225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994122"/>
          </a:xfrm>
        </p:spPr>
        <p:txBody>
          <a:bodyPr>
            <a:normAutofit/>
          </a:bodyPr>
          <a:lstStyle/>
          <a:p>
            <a:pPr algn="l"/>
            <a:r>
              <a:rPr lang="ru-RU" sz="2800" b="1" i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Поставь глаголы, заключенные в скобках, в </a:t>
            </a:r>
            <a:r>
              <a:rPr lang="de-DE" sz="2800" b="1" i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Perfekt</a:t>
            </a:r>
            <a:r>
              <a:rPr lang="ru-RU" sz="2800" b="1" i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и переведи предложения.</a:t>
            </a:r>
            <a:endParaRPr lang="ru-RU" sz="2800" b="1" i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</a:t>
            </a:r>
            <a:endParaRPr lang="ru-RU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de-DE" sz="2800" b="1" i="1" dirty="0" smtClean="0">
                <a:latin typeface="Times New Roman" pitchFamily="18" charset="0"/>
                <a:cs typeface="Times New Roman" pitchFamily="18" charset="0"/>
              </a:rPr>
              <a:t>Muster: </a:t>
            </a:r>
            <a:r>
              <a:rPr lang="de-DE" sz="2800" dirty="0" smtClean="0">
                <a:latin typeface="Times New Roman" pitchFamily="18" charset="0"/>
                <a:cs typeface="Times New Roman" pitchFamily="18" charset="0"/>
              </a:rPr>
              <a:t>Karin (schlafen) noch.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de-DE" sz="2800" b="1" i="1" dirty="0" smtClean="0">
                <a:latin typeface="Times New Roman" pitchFamily="18" charset="0"/>
                <a:cs typeface="Times New Roman" pitchFamily="18" charset="0"/>
              </a:rPr>
              <a:t>Karin ist noch geschlafen.</a:t>
            </a:r>
            <a:endParaRPr lang="ru-RU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de-DE" sz="28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de-DE" sz="2800" dirty="0" smtClean="0">
                <a:latin typeface="Times New Roman" pitchFamily="18" charset="0"/>
                <a:cs typeface="Times New Roman" pitchFamily="18" charset="0"/>
              </a:rPr>
              <a:t>Wann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… </a:t>
            </a:r>
            <a:r>
              <a:rPr lang="de-DE" sz="2800" dirty="0" smtClean="0">
                <a:latin typeface="Times New Roman" pitchFamily="18" charset="0"/>
                <a:cs typeface="Times New Roman" pitchFamily="18" charset="0"/>
              </a:rPr>
              <a:t>du nach Leipzig (fahren)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800" dirty="0" smtClean="0">
                <a:latin typeface="Times New Roman" pitchFamily="18" charset="0"/>
                <a:cs typeface="Times New Roman" pitchFamily="18" charset="0"/>
              </a:rPr>
              <a:t>?             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de-DE" sz="2800" dirty="0" smtClean="0">
                <a:latin typeface="Times New Roman" pitchFamily="18" charset="0"/>
                <a:cs typeface="Times New Roman" pitchFamily="18" charset="0"/>
              </a:rPr>
              <a:t>Ich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… </a:t>
            </a:r>
            <a:r>
              <a:rPr lang="de-DE" sz="2800" dirty="0" smtClean="0">
                <a:latin typeface="Times New Roman" pitchFamily="18" charset="0"/>
                <a:cs typeface="Times New Roman" pitchFamily="18" charset="0"/>
              </a:rPr>
              <a:t>deine Schultasche (halten)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de-DE" sz="2800" dirty="0" smtClean="0">
                <a:latin typeface="Times New Roman" pitchFamily="18" charset="0"/>
                <a:cs typeface="Times New Roman" pitchFamily="18" charset="0"/>
              </a:rPr>
              <a:t>Otto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… </a:t>
            </a:r>
            <a:r>
              <a:rPr lang="de-DE" sz="2800" dirty="0" smtClean="0">
                <a:latin typeface="Times New Roman" pitchFamily="18" charset="0"/>
                <a:cs typeface="Times New Roman" pitchFamily="18" charset="0"/>
              </a:rPr>
              <a:t>seinen Freund (besuchen)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de-DE" sz="2800" dirty="0" smtClean="0">
                <a:latin typeface="Times New Roman" pitchFamily="18" charset="0"/>
                <a:cs typeface="Times New Roman" pitchFamily="18" charset="0"/>
              </a:rPr>
              <a:t>Wir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… </a:t>
            </a:r>
            <a:r>
              <a:rPr lang="de-DE" sz="2800" dirty="0" smtClean="0">
                <a:latin typeface="Times New Roman" pitchFamily="18" charset="0"/>
                <a:cs typeface="Times New Roman" pitchFamily="18" charset="0"/>
              </a:rPr>
              <a:t>gut Französisch (sprechen)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de-DE" sz="2800" dirty="0" smtClean="0">
                <a:latin typeface="Times New Roman" pitchFamily="18" charset="0"/>
                <a:cs typeface="Times New Roman" pitchFamily="18" charset="0"/>
              </a:rPr>
              <a:t>Gestern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… </a:t>
            </a:r>
            <a:r>
              <a:rPr lang="de-DE" sz="2800" dirty="0" smtClean="0">
                <a:latin typeface="Times New Roman" pitchFamily="18" charset="0"/>
                <a:cs typeface="Times New Roman" pitchFamily="18" charset="0"/>
              </a:rPr>
              <a:t>wir Zeit (haben)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de-DE" sz="2800" dirty="0" smtClean="0">
                <a:latin typeface="Times New Roman" pitchFamily="18" charset="0"/>
                <a:cs typeface="Times New Roman" pitchFamily="18" charset="0"/>
              </a:rPr>
              <a:t>Zu Hause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… </a:t>
            </a:r>
            <a:r>
              <a:rPr lang="de-DE" sz="2800" dirty="0" smtClean="0">
                <a:latin typeface="Times New Roman" pitchFamily="18" charset="0"/>
                <a:cs typeface="Times New Roman" pitchFamily="18" charset="0"/>
              </a:rPr>
              <a:t>niemand (sein).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de-DE" sz="2800" dirty="0" smtClean="0">
                <a:latin typeface="Times New Roman" pitchFamily="18" charset="0"/>
                <a:cs typeface="Times New Roman" pitchFamily="18" charset="0"/>
              </a:rPr>
              <a:t>Die Schwester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… </a:t>
            </a:r>
            <a:r>
              <a:rPr lang="de-DE" sz="2800" dirty="0" smtClean="0">
                <a:latin typeface="Times New Roman" pitchFamily="18" charset="0"/>
                <a:cs typeface="Times New Roman" pitchFamily="18" charset="0"/>
              </a:rPr>
              <a:t>Lehrerin (werden).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5219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539750" y="0"/>
            <a:ext cx="8208963" cy="620713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2800" b="1" u="sng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</a:rPr>
              <a:t>Таблица падежных форм артиклей</a:t>
            </a:r>
          </a:p>
        </p:txBody>
      </p:sp>
      <p:graphicFrame>
        <p:nvGraphicFramePr>
          <p:cNvPr id="14539" name="Group 20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1151994"/>
              </p:ext>
            </p:extLst>
          </p:nvPr>
        </p:nvGraphicFramePr>
        <p:xfrm>
          <a:off x="179388" y="765175"/>
          <a:ext cx="8785225" cy="5965825"/>
        </p:xfrm>
        <a:graphic>
          <a:graphicData uri="http://schemas.openxmlformats.org/drawingml/2006/table">
            <a:tbl>
              <a:tblPr/>
              <a:tblGrid>
                <a:gridCol w="1190625"/>
                <a:gridCol w="1066800"/>
                <a:gridCol w="1068387"/>
                <a:gridCol w="1066800"/>
                <a:gridCol w="1068388"/>
                <a:gridCol w="1066800"/>
                <a:gridCol w="1068387"/>
                <a:gridCol w="1189038"/>
              </a:tblGrid>
              <a:tr h="647734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Падеж</a:t>
                      </a:r>
                    </a:p>
                  </a:txBody>
                  <a:tcPr marT="45722" marB="4572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Определенный артикль</a:t>
                      </a: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Неопределенный артикль</a:t>
                      </a: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Множественное число/</a:t>
                      </a: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Pl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62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м.р./</a:t>
                      </a: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m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ср.р./</a:t>
                      </a: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ж.р./</a:t>
                      </a: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f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м.р./</a:t>
                      </a: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m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ср.р./</a:t>
                      </a: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ж.р./</a:t>
                      </a: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f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399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Nom.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Wer?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Was?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de-DE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der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de-DE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das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de-DE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die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de-DE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ein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de-DE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ein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de-DE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eine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de-DE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die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-</a:t>
                      </a: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922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Gen.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Wessen?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de-DE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des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de-DE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des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de-DE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der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de-DE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eines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de-DE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eines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de-DE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einer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de-DE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der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- </a:t>
                      </a: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1607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Dat.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Wem? Wo?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de-DE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dem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de-DE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dem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de-DE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der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de-DE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einem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de-DE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einem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de-DE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einer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de-DE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den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-</a:t>
                      </a: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935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Akk.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Wen?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Was?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Wohin?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de-DE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den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de-DE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das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de-DE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die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de-DE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einen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de-DE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ein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de-DE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eine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de-DE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die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-</a:t>
                      </a: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pptshki.ru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0008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0"/>
            <a:ext cx="8805664" cy="1143000"/>
          </a:xfrm>
        </p:spPr>
        <p:txBody>
          <a:bodyPr anchor="ctr">
            <a:normAutofit/>
          </a:bodyPr>
          <a:lstStyle/>
          <a:p>
            <a:pPr algn="ctr"/>
            <a:r>
              <a:rPr lang="de-DE" sz="3200" b="1" u="sng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Das Verb „sein“ im Präsens und im Präteritum</a:t>
            </a:r>
            <a:endParaRPr lang="ru-RU" sz="3200" b="1" u="sng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0376961"/>
              </p:ext>
            </p:extLst>
          </p:nvPr>
        </p:nvGraphicFramePr>
        <p:xfrm>
          <a:off x="179512" y="1196752"/>
          <a:ext cx="8779196" cy="5242560"/>
        </p:xfrm>
        <a:graphic>
          <a:graphicData uri="http://schemas.openxmlformats.org/drawingml/2006/table">
            <a:tbl>
              <a:tblPr firstRow="1" bandRow="1"/>
              <a:tblGrid>
                <a:gridCol w="936104"/>
                <a:gridCol w="3522612"/>
                <a:gridCol w="4320480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sein</a:t>
                      </a:r>
                      <a:r>
                        <a:rPr lang="ru-RU" sz="2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быть, находиться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war</a:t>
                      </a:r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был, находился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de-DE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Präsens</a:t>
                      </a:r>
                      <a:r>
                        <a:rPr kumimoji="0" lang="ru-RU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(настоящее время)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de-DE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Präteritum</a:t>
                      </a:r>
                      <a:r>
                        <a:rPr kumimoji="0" lang="ru-RU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(прошедшее повествовательное время)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ich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bin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war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du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bist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warst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er</a:t>
                      </a:r>
                    </a:p>
                    <a:p>
                      <a:pPr algn="ctr"/>
                      <a:r>
                        <a:rPr lang="de-DE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sie</a:t>
                      </a:r>
                    </a:p>
                    <a:p>
                      <a:pPr algn="ctr"/>
                      <a:r>
                        <a:rPr lang="de-DE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es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24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de-DE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ist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24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de-DE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war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wir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sind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waren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ihr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seid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wart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sie</a:t>
                      </a:r>
                    </a:p>
                    <a:p>
                      <a:pPr algn="ctr"/>
                      <a:r>
                        <a:rPr lang="de-DE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Sie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sind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waren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7563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387424"/>
            <a:ext cx="8229600" cy="864096"/>
          </a:xfrm>
          <a:ln>
            <a:noFill/>
          </a:ln>
        </p:spPr>
        <p:txBody>
          <a:bodyPr>
            <a:normAutofit/>
          </a:bodyPr>
          <a:lstStyle/>
          <a:p>
            <a:pPr algn="ctr"/>
            <a:r>
              <a:rPr lang="ru-RU" sz="3200" b="1" u="sng" dirty="0" smtClean="0">
                <a:solidFill>
                  <a:schemeClr val="accent4">
                    <a:lumMod val="50000"/>
                  </a:schemeClr>
                </a:solidFill>
                <a:latin typeface="+mn-lt"/>
              </a:rPr>
              <a:t>Степени сравнения прилагательных</a:t>
            </a:r>
            <a:endParaRPr lang="ru-RU" sz="3200" b="1" u="sng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3011604"/>
              </p:ext>
            </p:extLst>
          </p:nvPr>
        </p:nvGraphicFramePr>
        <p:xfrm>
          <a:off x="107503" y="421956"/>
          <a:ext cx="9036496" cy="6297892"/>
        </p:xfrm>
        <a:graphic>
          <a:graphicData uri="http://schemas.openxmlformats.org/drawingml/2006/table">
            <a:tbl>
              <a:tblPr firstRow="1" bandRow="1"/>
              <a:tblGrid>
                <a:gridCol w="2169920"/>
                <a:gridCol w="3059941"/>
                <a:gridCol w="3806635"/>
              </a:tblGrid>
              <a:tr h="1262768">
                <a:tc>
                  <a:txBody>
                    <a:bodyPr/>
                    <a:lstStyle/>
                    <a:p>
                      <a:pPr algn="ctr"/>
                      <a:r>
                        <a:rPr lang="de-DE" sz="2800" b="1" u="sng" dirty="0" smtClean="0">
                          <a:solidFill>
                            <a:schemeClr val="tx1"/>
                          </a:solidFill>
                        </a:rPr>
                        <a:t>Positiv</a:t>
                      </a:r>
                    </a:p>
                    <a:p>
                      <a:pPr algn="ctr"/>
                      <a:r>
                        <a:rPr lang="ru-RU" sz="2200" i="1" dirty="0" smtClean="0">
                          <a:solidFill>
                            <a:schemeClr val="tx1"/>
                          </a:solidFill>
                        </a:rPr>
                        <a:t>Положительная</a:t>
                      </a:r>
                      <a:r>
                        <a:rPr lang="ru-RU" sz="2200" i="1" baseline="0" dirty="0" smtClean="0">
                          <a:solidFill>
                            <a:schemeClr val="tx1"/>
                          </a:solidFill>
                        </a:rPr>
                        <a:t> степень</a:t>
                      </a:r>
                      <a:endParaRPr lang="ru-RU" sz="2200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800" b="1" u="sng" dirty="0" smtClean="0">
                          <a:solidFill>
                            <a:schemeClr val="tx1"/>
                          </a:solidFill>
                        </a:rPr>
                        <a:t>Komparativ</a:t>
                      </a:r>
                      <a:endParaRPr lang="ru-RU" sz="2800" b="1" u="sng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2400" i="1" dirty="0" smtClean="0">
                          <a:solidFill>
                            <a:schemeClr val="tx1"/>
                          </a:solidFill>
                        </a:rPr>
                        <a:t>Сравнительная степень</a:t>
                      </a:r>
                      <a:endParaRPr lang="ru-RU" sz="2400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800" b="1" u="sng" dirty="0" smtClean="0">
                          <a:solidFill>
                            <a:schemeClr val="tx1"/>
                          </a:solidFill>
                        </a:rPr>
                        <a:t>Superlativ</a:t>
                      </a:r>
                      <a:endParaRPr lang="ru-RU" sz="2800" b="1" u="sng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2400" b="0" i="1" dirty="0" smtClean="0">
                          <a:solidFill>
                            <a:schemeClr val="tx1"/>
                          </a:solidFill>
                        </a:rPr>
                        <a:t>Превосходная степень</a:t>
                      </a:r>
                      <a:endParaRPr lang="ru-RU" sz="2400" b="0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267284">
                <a:tc>
                  <a:txBody>
                    <a:bodyPr/>
                    <a:lstStyle/>
                    <a:p>
                      <a:r>
                        <a:rPr lang="ru-RU" sz="2300" dirty="0" smtClean="0">
                          <a:solidFill>
                            <a:schemeClr val="tx1"/>
                          </a:solidFill>
                        </a:rPr>
                        <a:t>Основная форма прилагательного, от которого образуются сравнительная и превосходная</a:t>
                      </a:r>
                      <a:r>
                        <a:rPr lang="ru-RU" sz="2300" baseline="0" dirty="0" smtClean="0">
                          <a:solidFill>
                            <a:schemeClr val="tx1"/>
                          </a:solidFill>
                        </a:rPr>
                        <a:t> степени.</a:t>
                      </a:r>
                      <a:endParaRPr lang="ru-RU" sz="23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300" dirty="0" smtClean="0">
                          <a:solidFill>
                            <a:schemeClr val="tx1"/>
                          </a:solidFill>
                        </a:rPr>
                        <a:t>Указывает</a:t>
                      </a:r>
                      <a:r>
                        <a:rPr lang="ru-RU" sz="2300" baseline="0" dirty="0" smtClean="0">
                          <a:solidFill>
                            <a:schemeClr val="tx1"/>
                          </a:solidFill>
                        </a:rPr>
                        <a:t> на различие признаков у предметов</a:t>
                      </a:r>
                      <a:r>
                        <a:rPr lang="de-DE" sz="2300" baseline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ru-RU" sz="23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sz="24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1900" dirty="0" smtClean="0">
                          <a:solidFill>
                            <a:schemeClr val="tx1"/>
                          </a:solidFill>
                        </a:rPr>
                        <a:t>Большинство односложных прилагательных с корневыми гласными </a:t>
                      </a:r>
                      <a:r>
                        <a:rPr lang="de-DE" sz="19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e-DE" sz="19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a, o,</a:t>
                      </a:r>
                      <a:r>
                        <a:rPr lang="de-DE" sz="19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u</a:t>
                      </a:r>
                      <a:r>
                        <a:rPr lang="de-DE" sz="19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900" dirty="0" smtClean="0">
                          <a:solidFill>
                            <a:schemeClr val="tx1"/>
                          </a:solidFill>
                        </a:rPr>
                        <a:t>принимают умлаут.</a:t>
                      </a:r>
                      <a:endParaRPr lang="ru-RU" sz="19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300" dirty="0" smtClean="0">
                          <a:solidFill>
                            <a:schemeClr val="tx1"/>
                          </a:solidFill>
                        </a:rPr>
                        <a:t>Обозначает</a:t>
                      </a:r>
                      <a:r>
                        <a:rPr lang="ru-RU" sz="2300" baseline="0" dirty="0" smtClean="0">
                          <a:solidFill>
                            <a:schemeClr val="tx1"/>
                          </a:solidFill>
                        </a:rPr>
                        <a:t> высшую степень качества и имеет 2 формы:</a:t>
                      </a:r>
                    </a:p>
                    <a:p>
                      <a:r>
                        <a:rPr lang="ru-RU" sz="2300" baseline="0" dirty="0" smtClean="0">
                          <a:solidFill>
                            <a:schemeClr val="tx1"/>
                          </a:solidFill>
                        </a:rPr>
                        <a:t>1) склоняемая форма</a:t>
                      </a:r>
                      <a:endParaRPr lang="de-DE" sz="23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de-DE" sz="24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de-DE" sz="24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de-DE" sz="2300" baseline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ru-RU" sz="2300" baseline="0" dirty="0" smtClean="0">
                          <a:solidFill>
                            <a:schemeClr val="tx1"/>
                          </a:solidFill>
                        </a:rPr>
                        <a:t>) несклоняемая, неизменяемая форма</a:t>
                      </a:r>
                    </a:p>
                    <a:p>
                      <a:endParaRPr lang="ru-RU" sz="24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717352">
                <a:tc>
                  <a:txBody>
                    <a:bodyPr/>
                    <a:lstStyle/>
                    <a:p>
                      <a:r>
                        <a:rPr lang="de-DE" sz="2200" dirty="0" smtClean="0">
                          <a:solidFill>
                            <a:schemeClr val="tx1"/>
                          </a:solidFill>
                        </a:rPr>
                        <a:t>rot</a:t>
                      </a:r>
                    </a:p>
                    <a:p>
                      <a:r>
                        <a:rPr lang="de-DE" sz="2200" dirty="0" smtClean="0">
                          <a:solidFill>
                            <a:schemeClr val="tx1"/>
                          </a:solidFill>
                        </a:rPr>
                        <a:t>klein</a:t>
                      </a:r>
                    </a:p>
                    <a:p>
                      <a:r>
                        <a:rPr lang="de-DE" sz="2200" dirty="0" smtClean="0">
                          <a:solidFill>
                            <a:schemeClr val="tx1"/>
                          </a:solidFill>
                        </a:rPr>
                        <a:t>alt</a:t>
                      </a:r>
                    </a:p>
                    <a:p>
                      <a:r>
                        <a:rPr lang="de-DE" sz="2200" dirty="0" smtClean="0">
                          <a:solidFill>
                            <a:schemeClr val="tx1"/>
                          </a:solidFill>
                        </a:rPr>
                        <a:t>jung</a:t>
                      </a:r>
                      <a:endParaRPr lang="ru-RU" sz="22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sz="2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200" dirty="0" smtClean="0">
                          <a:solidFill>
                            <a:schemeClr val="tx1"/>
                          </a:solidFill>
                        </a:rPr>
                        <a:t>rot</a:t>
                      </a:r>
                      <a:r>
                        <a:rPr lang="ru-RU" sz="22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r>
                        <a:rPr lang="de-DE" sz="2200" b="1" dirty="0" smtClean="0">
                          <a:solidFill>
                            <a:schemeClr val="tx1"/>
                          </a:solidFill>
                        </a:rPr>
                        <a:t>er</a:t>
                      </a:r>
                    </a:p>
                    <a:p>
                      <a:r>
                        <a:rPr lang="de-DE" sz="2200" b="0" dirty="0" smtClean="0">
                          <a:solidFill>
                            <a:schemeClr val="tx1"/>
                          </a:solidFill>
                        </a:rPr>
                        <a:t>klein</a:t>
                      </a:r>
                      <a:r>
                        <a:rPr lang="ru-RU" sz="2200" b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r>
                        <a:rPr lang="de-DE" sz="2200" b="1" dirty="0" smtClean="0">
                          <a:solidFill>
                            <a:schemeClr val="tx1"/>
                          </a:solidFill>
                        </a:rPr>
                        <a:t>er</a:t>
                      </a:r>
                    </a:p>
                    <a:p>
                      <a:r>
                        <a:rPr lang="de-DE" sz="2200" b="0" dirty="0" smtClean="0">
                          <a:solidFill>
                            <a:schemeClr val="tx1"/>
                          </a:solidFill>
                        </a:rPr>
                        <a:t>älter</a:t>
                      </a:r>
                    </a:p>
                    <a:p>
                      <a:r>
                        <a:rPr lang="de-DE" sz="2200" b="0" dirty="0" smtClean="0">
                          <a:solidFill>
                            <a:schemeClr val="tx1"/>
                          </a:solidFill>
                        </a:rPr>
                        <a:t>jünger</a:t>
                      </a:r>
                      <a:endParaRPr lang="ru-RU" sz="2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de-DE" sz="2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1) </a:t>
                      </a:r>
                      <a:r>
                        <a:rPr lang="de-DE" sz="2200" baseline="0" dirty="0" smtClean="0">
                          <a:solidFill>
                            <a:schemeClr val="tx1"/>
                          </a:solidFill>
                        </a:rPr>
                        <a:t>rot</a:t>
                      </a:r>
                      <a:r>
                        <a:rPr lang="ru-RU" sz="2200" baseline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r>
                        <a:rPr lang="de-DE" sz="2200" b="1" baseline="0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r>
                        <a:rPr lang="ru-RU" sz="2200" b="1" baseline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r>
                        <a:rPr lang="de-DE" sz="2200" b="1" baseline="0" dirty="0" smtClean="0">
                          <a:solidFill>
                            <a:schemeClr val="tx1"/>
                          </a:solidFill>
                        </a:rPr>
                        <a:t>st</a:t>
                      </a:r>
                      <a:r>
                        <a:rPr lang="ru-RU" sz="22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e-DE" sz="2200" b="1" baseline="0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de-DE" sz="2200" b="0" baseline="0" dirty="0" smtClean="0">
                          <a:solidFill>
                            <a:schemeClr val="tx1"/>
                          </a:solidFill>
                        </a:rPr>
                        <a:t>2) </a:t>
                      </a:r>
                      <a:r>
                        <a:rPr lang="de-DE" sz="2200" b="1" baseline="0" dirty="0" smtClean="0">
                          <a:solidFill>
                            <a:schemeClr val="tx1"/>
                          </a:solidFill>
                        </a:rPr>
                        <a:t>am</a:t>
                      </a:r>
                      <a:r>
                        <a:rPr lang="de-DE" sz="2200" baseline="0" dirty="0" smtClean="0">
                          <a:solidFill>
                            <a:schemeClr val="tx1"/>
                          </a:solidFill>
                        </a:rPr>
                        <a:t> rot</a:t>
                      </a:r>
                      <a:r>
                        <a:rPr lang="ru-RU" sz="2200" baseline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r>
                        <a:rPr lang="de-DE" sz="2200" b="1" baseline="0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r>
                        <a:rPr lang="ru-RU" sz="2200" b="1" baseline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r>
                        <a:rPr lang="de-DE" sz="2200" b="1" baseline="0" dirty="0" smtClean="0">
                          <a:solidFill>
                            <a:schemeClr val="tx1"/>
                          </a:solidFill>
                        </a:rPr>
                        <a:t>sten</a:t>
                      </a:r>
                    </a:p>
                    <a:p>
                      <a:pPr marL="0" indent="0">
                        <a:buNone/>
                      </a:pPr>
                      <a:r>
                        <a:rPr lang="de-DE" sz="2200" b="0" baseline="0" dirty="0" smtClean="0">
                          <a:solidFill>
                            <a:schemeClr val="tx1"/>
                          </a:solidFill>
                        </a:rPr>
                        <a:t>1) klein</a:t>
                      </a:r>
                      <a:r>
                        <a:rPr lang="ru-RU" sz="2200" b="1" baseline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r>
                        <a:rPr lang="de-DE" sz="2200" b="1" baseline="0" dirty="0" smtClean="0">
                          <a:solidFill>
                            <a:schemeClr val="tx1"/>
                          </a:solidFill>
                        </a:rPr>
                        <a:t>st</a:t>
                      </a:r>
                      <a:r>
                        <a:rPr lang="ru-RU" sz="22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e-DE" sz="2200" b="1" baseline="0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de-DE" sz="2200" b="0" baseline="0" dirty="0" smtClean="0">
                          <a:solidFill>
                            <a:schemeClr val="tx1"/>
                          </a:solidFill>
                        </a:rPr>
                        <a:t>2) am klein</a:t>
                      </a:r>
                      <a:r>
                        <a:rPr lang="ru-RU" sz="2200" b="1" baseline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r>
                        <a:rPr lang="de-DE" sz="2200" b="1" baseline="0" dirty="0" smtClean="0">
                          <a:solidFill>
                            <a:schemeClr val="tx1"/>
                          </a:solidFill>
                        </a:rPr>
                        <a:t>sten</a:t>
                      </a:r>
                    </a:p>
                    <a:p>
                      <a:pPr marL="0" indent="0">
                        <a:buNone/>
                      </a:pPr>
                      <a:r>
                        <a:rPr lang="de-DE" sz="2200" b="0" baseline="0" dirty="0" smtClean="0">
                          <a:solidFill>
                            <a:schemeClr val="tx1"/>
                          </a:solidFill>
                        </a:rPr>
                        <a:t>1) </a:t>
                      </a:r>
                      <a:r>
                        <a:rPr lang="de-DE" sz="22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ältest </a:t>
                      </a:r>
                      <a:r>
                        <a:rPr lang="de-DE" sz="2200" b="0" baseline="0" dirty="0" smtClean="0">
                          <a:solidFill>
                            <a:schemeClr val="tx1"/>
                          </a:solidFill>
                        </a:rPr>
                        <a:t>       2) am ältesten</a:t>
                      </a:r>
                    </a:p>
                    <a:p>
                      <a:pPr marL="0" indent="0">
                        <a:buNone/>
                      </a:pPr>
                      <a:r>
                        <a:rPr lang="de-DE" sz="2200" b="0" baseline="0" dirty="0" smtClean="0">
                          <a:solidFill>
                            <a:schemeClr val="tx1"/>
                          </a:solidFill>
                        </a:rPr>
                        <a:t>1) jüngest   2) am jüngsten</a:t>
                      </a:r>
                      <a:endParaRPr lang="ru-RU" sz="2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Плюс 6"/>
          <p:cNvSpPr/>
          <p:nvPr/>
        </p:nvSpPr>
        <p:spPr>
          <a:xfrm>
            <a:off x="3491879" y="2940644"/>
            <a:ext cx="576065" cy="488972"/>
          </a:xfrm>
          <a:prstGeom prst="mathPl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2411760" y="2905107"/>
            <a:ext cx="111092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Основа </a:t>
            </a:r>
          </a:p>
          <a:p>
            <a:r>
              <a:rPr lang="ru-RU" dirty="0" smtClean="0"/>
              <a:t>прилаг.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4067944" y="2905106"/>
            <a:ext cx="108012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Суффикс</a:t>
            </a:r>
          </a:p>
          <a:p>
            <a:r>
              <a:rPr lang="de-DE" b="1" i="1" dirty="0" smtClean="0"/>
              <a:t>      er</a:t>
            </a:r>
            <a:endParaRPr lang="ru-RU" b="1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5370146" y="2861964"/>
            <a:ext cx="1008111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Основа прилаг.</a:t>
            </a:r>
            <a:endParaRPr lang="ru-RU" dirty="0"/>
          </a:p>
        </p:txBody>
      </p:sp>
      <p:sp>
        <p:nvSpPr>
          <p:cNvPr id="11" name="Плюс 10"/>
          <p:cNvSpPr/>
          <p:nvPr/>
        </p:nvSpPr>
        <p:spPr>
          <a:xfrm>
            <a:off x="6428498" y="2823601"/>
            <a:ext cx="617126" cy="647324"/>
          </a:xfrm>
          <a:prstGeom prst="mathPl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7107946" y="2877561"/>
            <a:ext cx="112697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Суффикс</a:t>
            </a:r>
          </a:p>
          <a:p>
            <a:pPr algn="ctr"/>
            <a:r>
              <a:rPr lang="de-DE" b="1" i="1" dirty="0" smtClean="0"/>
              <a:t>(e)st</a:t>
            </a:r>
            <a:endParaRPr lang="ru-RU" b="1" i="1" dirty="0"/>
          </a:p>
        </p:txBody>
      </p:sp>
      <p:sp>
        <p:nvSpPr>
          <p:cNvPr id="14" name="TextBox 13"/>
          <p:cNvSpPr txBox="1"/>
          <p:nvPr/>
        </p:nvSpPr>
        <p:spPr>
          <a:xfrm>
            <a:off x="5370146" y="4326195"/>
            <a:ext cx="56394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b="1" i="1" dirty="0" smtClean="0"/>
              <a:t>am</a:t>
            </a:r>
            <a:endParaRPr lang="ru-RU" b="1" i="1" dirty="0"/>
          </a:p>
        </p:txBody>
      </p:sp>
      <p:sp>
        <p:nvSpPr>
          <p:cNvPr id="15" name="TextBox 14"/>
          <p:cNvSpPr txBox="1"/>
          <p:nvPr/>
        </p:nvSpPr>
        <p:spPr>
          <a:xfrm>
            <a:off x="6126736" y="4326195"/>
            <a:ext cx="1002379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Основа прилаг.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7950577" y="4422992"/>
            <a:ext cx="88464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b="1" i="1" dirty="0" smtClean="0"/>
              <a:t>(e)sten</a:t>
            </a:r>
            <a:endParaRPr lang="ru-RU" b="1" i="1" dirty="0"/>
          </a:p>
        </p:txBody>
      </p:sp>
      <p:sp>
        <p:nvSpPr>
          <p:cNvPr id="17" name="Плюс 16"/>
          <p:cNvSpPr/>
          <p:nvPr/>
        </p:nvSpPr>
        <p:spPr>
          <a:xfrm>
            <a:off x="7129115" y="4240559"/>
            <a:ext cx="742072" cy="734199"/>
          </a:xfrm>
          <a:prstGeom prst="mathPl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94846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аркет">
  <a:themeElements>
    <a:clrScheme name="Паркет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Паркет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1366</Words>
  <Application>Microsoft Office PowerPoint</Application>
  <PresentationFormat>Экран (4:3)</PresentationFormat>
  <Paragraphs>415</Paragraphs>
  <Slides>18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Паркет</vt:lpstr>
      <vt:lpstr>Грамматика 6 класс</vt:lpstr>
      <vt:lpstr>Содержание слайдов</vt:lpstr>
      <vt:lpstr>Partizip II. (причастие прошедшего времени)</vt:lpstr>
      <vt:lpstr>Напиши глаголы в Partizip II</vt:lpstr>
      <vt:lpstr>Perfekt – прошедшее разговорное время</vt:lpstr>
      <vt:lpstr>Поставь глаголы, заключенные в скобках, в Perfekt и переведи предложения.</vt:lpstr>
      <vt:lpstr>Таблица падежных форм артиклей</vt:lpstr>
      <vt:lpstr>Das Verb „sein“ im Präsens und im Präteritum</vt:lpstr>
      <vt:lpstr>Степени сравнения прилагательных</vt:lpstr>
      <vt:lpstr>Особые формы</vt:lpstr>
      <vt:lpstr>Возвратное местоимение sich</vt:lpstr>
      <vt:lpstr>Спряжение модальных глаголов.</vt:lpstr>
      <vt:lpstr>Вставьте указанный в скобках глагол в нужной форме. Переведите предложение.</vt:lpstr>
      <vt:lpstr>Субстантивация инфинитива.</vt:lpstr>
      <vt:lpstr>Предлоги, требующие дательного падежа или винительного падежа</vt:lpstr>
      <vt:lpstr>Предлоги , требующие дательного падежа</vt:lpstr>
      <vt:lpstr>Предлоги, требующие винительного падежа</vt:lpstr>
      <vt:lpstr>Источники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Грамматика 6 класс</dc:title>
  <dc:creator>Виктор Алексеевич Бебешко</dc:creator>
  <cp:lastModifiedBy>505</cp:lastModifiedBy>
  <cp:revision>24</cp:revision>
  <dcterms:created xsi:type="dcterms:W3CDTF">2014-04-25T08:30:03Z</dcterms:created>
  <dcterms:modified xsi:type="dcterms:W3CDTF">2019-01-09T06:00:32Z</dcterms:modified>
</cp:coreProperties>
</file>