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0B046-29BC-4846-8F0A-74FE240C63CE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08202-2FF3-4F5C-B9AE-5B61F1B72E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8535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8AF3D-F012-45A4-99B9-253F42CEF2AB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1E3EC-ECC6-4563-93AD-28647027243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14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A228A-7F73-45A5-AEDD-87BC47C56F58}" type="datetime1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6452A-8FCA-4D27-91C8-594F64581261}" type="datetime1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85EA-0E23-44D3-B8CB-F98FC5D17B64}" type="datetime1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CE5B-9A34-48F7-9AD7-6FED292AEF60}" type="datetime1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3A44-A7EE-4D35-A98F-9F99AFC6F16C}" type="datetime1">
              <a:rPr lang="ru-RU" smtClean="0"/>
              <a:t>09.01.2019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8CA48-0E44-4F2C-8243-D56136832439}" type="datetime1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D906-F98A-43DF-8696-C425CB789EE2}" type="datetime1">
              <a:rPr lang="ru-RU" smtClean="0"/>
              <a:t>09.01.2019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6E6BA-A4F6-496B-A946-28CB3D870CAF}" type="datetime1">
              <a:rPr lang="ru-RU" smtClean="0"/>
              <a:t>09.01.2019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E573-E1CF-4BCF-84A2-24C66A39CC00}" type="datetime1">
              <a:rPr lang="ru-RU" smtClean="0"/>
              <a:t>09.01.2019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E1501-4906-4073-9FE1-24ED653018C8}" type="datetime1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EB88-535E-4822-9CF4-4455F6C04155}" type="datetime1">
              <a:rPr lang="ru-RU" smtClean="0"/>
              <a:t>09.01.2019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8CD751B-1762-4803-B9DF-343BAF085FFB}" type="datetime1">
              <a:rPr lang="ru-RU" smtClean="0"/>
              <a:t>09.01.2019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pptshki.ru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8C01DCB-B005-4F3D-ABFA-9A6AE442DD5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1988839"/>
            <a:ext cx="4419600" cy="2016225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tabLst/>
            </a:pPr>
            <a: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2200" i="1" spc="0" dirty="0">
                <a:ln>
                  <a:noFill/>
                </a:ln>
                <a:solidFill>
                  <a:srgbClr val="FFFFFF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2200" i="1" spc="0" dirty="0">
                <a:ln>
                  <a:noFill/>
                </a:ln>
                <a:solidFill>
                  <a:srgbClr val="FFFFFF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Georgia" panose="02040502050405020303" pitchFamily="18" charset="0"/>
                <a:cs typeface="Times New Roman" panose="02020603050405020304" pitchFamily="18" charset="0"/>
              </a:rPr>
            </a:br>
            <a:endParaRPr lang="ru-RU" sz="4000" dirty="0"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5785" y="2020779"/>
            <a:ext cx="4572000" cy="2800767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/>
            <a:r>
              <a:rPr lang="ru-RU" sz="4000" b="1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Грамматика </a:t>
            </a:r>
          </a:p>
          <a:p>
            <a:pPr algn="ctr"/>
            <a:r>
              <a:rPr lang="ru-RU" sz="4000" b="1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2 класс</a:t>
            </a:r>
            <a:r>
              <a:rPr lang="ru-RU" sz="4000" b="1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4000" b="1" spc="4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2400" b="1" spc="40" dirty="0" smtClean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        </a:t>
            </a:r>
            <a:r>
              <a:rPr lang="ru-RU" sz="2400" b="1" i="1" dirty="0">
                <a:solidFill>
                  <a:srgbClr val="FFFFFF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/>
            </a:r>
            <a:br>
              <a:rPr lang="ru-RU" sz="2400" b="1" i="1" dirty="0">
                <a:solidFill>
                  <a:srgbClr val="FFFFFF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solidFill>
                  <a:srgbClr val="FFFFFF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к учебнику «Первые шаги» И.Л. Бим, Л.И. Рыжова</a:t>
            </a: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7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sz="3200" dirty="0">
                <a:ln w="13335" cmpd="sng">
                  <a:solidFill>
                    <a:srgbClr val="759AA5">
                      <a:lumMod val="50000"/>
                    </a:srgbClr>
                  </a:solidFill>
                  <a:prstDash val="solid"/>
                </a:ln>
                <a:solidFill>
                  <a:srgbClr val="B9AB6F">
                    <a:tint val="1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 особых (сильных) глаголов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015363"/>
              </p:ext>
            </p:extLst>
          </p:nvPr>
        </p:nvGraphicFramePr>
        <p:xfrm>
          <a:off x="251520" y="1556792"/>
          <a:ext cx="8651304" cy="4297680"/>
        </p:xfrm>
        <a:graphic>
          <a:graphicData uri="http://schemas.openxmlformats.org/drawingml/2006/table">
            <a:tbl>
              <a:tblPr firstRow="1" bandRow="1"/>
              <a:tblGrid>
                <a:gridCol w="1416579"/>
                <a:gridCol w="2054469"/>
                <a:gridCol w="2732528"/>
                <a:gridCol w="24477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→ ä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 </a:t>
                      </a:r>
                      <a:r>
                        <a:rPr kumimoji="0" lang="de-D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 </a:t>
                      </a:r>
                      <a:r>
                        <a:rPr kumimoji="0" lang="de-DE" sz="2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äu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</a:t>
                      </a:r>
                      <a:endParaRPr kumimoji="0" lang="de-DE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Singular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de-D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   fahre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ich   fahre   Rad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ich   laufe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du    f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hrst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de-D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    f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hrst  Rad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du    l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äu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fst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er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  f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hrt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er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  f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hrt    Rad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er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   l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äu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ft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</a:t>
                      </a:r>
                      <a:endParaRPr kumimoji="0" lang="de-DE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Plural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wir   fahren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wir   fahren  Rad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wir    laufen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ihr    fahrt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ihr    fahrt  </a:t>
                      </a:r>
                      <a:r>
                        <a:rPr lang="de-D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Rad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ihr     lauft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sie    fahren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  fahren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sie    fahren  Rad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  fahren   Rad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sie     laufen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   laufen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5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 модальных глаголов  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können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wollen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7667813"/>
              </p:ext>
            </p:extLst>
          </p:nvPr>
        </p:nvGraphicFramePr>
        <p:xfrm>
          <a:off x="179512" y="1340768"/>
          <a:ext cx="8784978" cy="4297680"/>
        </p:xfrm>
        <a:graphic>
          <a:graphicData uri="http://schemas.openxmlformats.org/drawingml/2006/table">
            <a:tbl>
              <a:tblPr firstRow="1" bandRow="1"/>
              <a:tblGrid>
                <a:gridCol w="1368154"/>
                <a:gridCol w="1872208"/>
                <a:gridCol w="1864012"/>
                <a:gridCol w="1880404"/>
                <a:gridCol w="1800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können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мочь, уметь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wollen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хотеть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</a:t>
                      </a:r>
                      <a:endParaRPr kumimoji="0" lang="de-DE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Singular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ich k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могу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de-D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ich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ll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хочу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du k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nnst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 можешь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du w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llst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 хочешь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er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k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nn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es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она может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er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w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ll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она хочет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оно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</a:t>
                      </a:r>
                      <a:endParaRPr kumimoji="0" lang="de-DE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Plural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buAutoNum type="arabicPeriod"/>
                      </a:pP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 können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 можем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wir wollen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 хотим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ihr könnt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 можете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ihr wollt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 хотите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sie können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können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они могут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 можете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sie wollen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wollen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они хотят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 хотите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3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24744"/>
          </a:xfrm>
        </p:spPr>
        <p:txBody>
          <a:bodyPr anchor="ctr">
            <a:normAutofit/>
          </a:bodyPr>
          <a:lstStyle/>
          <a:p>
            <a:pPr algn="ctr"/>
            <a:r>
              <a:rPr lang="ru-RU" dirty="0">
                <a:latin typeface="Georgia" panose="02040502050405020303" pitchFamily="18" charset="0"/>
              </a:rPr>
              <a:t>Артикли.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340" y="593304"/>
            <a:ext cx="8856984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немецком языке перед существительными всегда стоят артикли. Артикль – это служебное слово, которое показывает род, число и падеж существительного и на русский язык не переводиться.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2 вида артиклей: неопределенный артикль и определенный артикль.</a:t>
            </a:r>
          </a:p>
          <a:p>
            <a:pPr marL="0" lv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Неопределённый артикль 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(ein</a:t>
            </a:r>
            <a:r>
              <a:rPr lang="de-DE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eine, 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употребляется, когда мы называем лицо или предмет в первый раз.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ist </a:t>
            </a:r>
            <a:r>
              <a:rPr lang="de-DE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Mann. Das ist </a:t>
            </a:r>
            <a:r>
              <a:rPr lang="de-DE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eine</a:t>
            </a: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Frau. Das ist </a:t>
            </a:r>
            <a:r>
              <a:rPr lang="de-DE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Mädchen.</a:t>
            </a:r>
          </a:p>
          <a:p>
            <a:pPr marL="0" lv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Определённый артикль </a:t>
            </a:r>
            <a:r>
              <a:rPr lang="de-DE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(der, die, das)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употребляется, когда мы называем лицо или предмет повторно.</a:t>
            </a:r>
          </a:p>
          <a:p>
            <a:pPr marL="0" lvl="0" indent="0">
              <a:buClr>
                <a:srgbClr val="759AA5">
                  <a:lumMod val="60000"/>
                  <a:lumOff val="40000"/>
                </a:srgbClr>
              </a:buClr>
              <a:buNone/>
            </a:pPr>
            <a:r>
              <a:rPr lang="de-DE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Mann heißt Herr Pohl. </a:t>
            </a:r>
            <a:r>
              <a:rPr lang="de-DE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Frau heißt Frau Holle. </a:t>
            </a:r>
            <a:r>
              <a:rPr lang="de-DE" sz="28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de-DE" sz="2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Mädchen heißt Katrin. </a:t>
            </a:r>
          </a:p>
          <a:p>
            <a:pPr marL="0" indent="0">
              <a:buNone/>
            </a:pPr>
            <a:endParaRPr lang="de-DE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6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Артикли и личные местоимения</a:t>
            </a:r>
            <a:endParaRPr lang="ru-RU" dirty="0">
              <a:latin typeface="Georgia" panose="0204050205040502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918583"/>
              </p:ext>
            </p:extLst>
          </p:nvPr>
        </p:nvGraphicFramePr>
        <p:xfrm>
          <a:off x="395536" y="1340768"/>
          <a:ext cx="8229600" cy="4983480"/>
        </p:xfrm>
        <a:graphic>
          <a:graphicData uri="http://schemas.openxmlformats.org/drawingml/2006/table">
            <a:tbl>
              <a:tblPr firstRow="1" bandRow="1"/>
              <a:tblGrid>
                <a:gridCol w="1872208"/>
                <a:gridCol w="1594520"/>
                <a:gridCol w="2437928"/>
                <a:gridCol w="23249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Род, число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Личное</a:t>
                      </a:r>
                      <a:r>
                        <a:rPr lang="ru-RU" sz="27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местоимение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Определённый артикль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7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Неопределён</a:t>
                      </a:r>
                      <a:endParaRPr lang="de-DE" sz="27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7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ный</a:t>
                      </a:r>
                      <a:r>
                        <a:rPr lang="ru-RU" sz="27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артикль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Мужской род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ru-RU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(он)</a:t>
                      </a:r>
                      <a:endParaRPr lang="ru-RU" sz="2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 </a:t>
                      </a:r>
                    </a:p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de-DE" sz="27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der Mann</a:t>
                      </a:r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 </a:t>
                      </a:r>
                    </a:p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de-DE" sz="27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</a:t>
                      </a:r>
                      <a:r>
                        <a:rPr lang="de-DE" sz="27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Mann</a:t>
                      </a:r>
                      <a:r>
                        <a:rPr lang="de-DE" sz="27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род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ru-RU" sz="27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(оно)</a:t>
                      </a:r>
                      <a:endParaRPr lang="ru-RU" sz="2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 </a:t>
                      </a:r>
                    </a:p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de-DE" sz="27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das</a:t>
                      </a:r>
                      <a:r>
                        <a:rPr lang="de-DE" sz="27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Mädchen</a:t>
                      </a:r>
                      <a:r>
                        <a:rPr lang="de-DE" sz="27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</a:t>
                      </a:r>
                    </a:p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de-DE" sz="27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</a:t>
                      </a:r>
                      <a:r>
                        <a:rPr lang="de-DE" sz="27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Mädchen</a:t>
                      </a:r>
                      <a:r>
                        <a:rPr lang="de-DE" sz="27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Женский род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endParaRPr lang="ru-RU" sz="27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(она)</a:t>
                      </a:r>
                      <a:endParaRPr lang="ru-RU" sz="2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</a:t>
                      </a:r>
                    </a:p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de-DE" sz="27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 Frau</a:t>
                      </a:r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eine </a:t>
                      </a:r>
                    </a:p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de-DE" sz="27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eine</a:t>
                      </a:r>
                      <a:r>
                        <a:rPr lang="de-DE" sz="27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Frau</a:t>
                      </a:r>
                      <a:r>
                        <a:rPr lang="de-DE" sz="27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27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7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Множественное число</a:t>
                      </a:r>
                      <a:endParaRPr lang="ru-RU" sz="27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endParaRPr lang="ru-RU" sz="27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7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(они)</a:t>
                      </a:r>
                      <a:endParaRPr lang="ru-RU" sz="27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7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</a:t>
                      </a:r>
                    </a:p>
                    <a:p>
                      <a:pPr algn="ctr"/>
                      <a:r>
                        <a:rPr lang="de-DE" sz="27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(die</a:t>
                      </a:r>
                      <a:r>
                        <a:rPr lang="de-DE" sz="2700" b="1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Mädchen)</a:t>
                      </a:r>
                      <a:endParaRPr lang="ru-RU" sz="27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7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 </a:t>
                      </a:r>
                      <a:endParaRPr kumimoji="0" lang="de-DE" sz="27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7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(Mädchen)</a:t>
                      </a:r>
                      <a:endParaRPr kumimoji="0" lang="ru-RU" sz="2700" b="1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2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Georgia" panose="02040502050405020303" pitchFamily="18" charset="0"/>
                <a:cs typeface="Times New Roman" panose="02020603050405020304" pitchFamily="18" charset="0"/>
              </a:rPr>
              <a:t>Личные местоимения</a:t>
            </a:r>
            <a:endParaRPr lang="ru-RU" dirty="0">
              <a:solidFill>
                <a:schemeClr val="tx1"/>
              </a:solidFill>
              <a:latin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25658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немецком языке различают личные местоимения единственного и множественного числа.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744300"/>
              </p:ext>
            </p:extLst>
          </p:nvPr>
        </p:nvGraphicFramePr>
        <p:xfrm>
          <a:off x="251520" y="2492896"/>
          <a:ext cx="8496945" cy="2560320"/>
        </p:xfrm>
        <a:graphic>
          <a:graphicData uri="http://schemas.openxmlformats.org/drawingml/2006/table">
            <a:tbl>
              <a:tblPr firstRow="1" bandRow="1"/>
              <a:tblGrid>
                <a:gridCol w="1656185"/>
                <a:gridCol w="3528392"/>
                <a:gridCol w="33123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Единственное число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Множественное число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1-е лицо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мы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2-е лицо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вы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3-е лицо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он, 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она, 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оно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они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Вы (вежливая форма)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1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 глагола-связки </a:t>
            </a:r>
            <a:r>
              <a:rPr lang="de-D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sein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253197"/>
              </p:ext>
            </p:extLst>
          </p:nvPr>
        </p:nvGraphicFramePr>
        <p:xfrm>
          <a:off x="323528" y="1196975"/>
          <a:ext cx="8424936" cy="3444240"/>
        </p:xfrm>
        <a:graphic>
          <a:graphicData uri="http://schemas.openxmlformats.org/drawingml/2006/table">
            <a:tbl>
              <a:tblPr firstRow="1" bandRow="1"/>
              <a:tblGrid>
                <a:gridCol w="4212468"/>
                <a:gridCol w="421246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Глагол – связка 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Единственное число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Множественное число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ich 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(я) </a:t>
                      </a:r>
                      <a:r>
                        <a:rPr kumimoji="0" lang="de-DE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bin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de-DE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lustig</a:t>
                      </a:r>
                      <a:endParaRPr kumimoji="0" lang="ru-RU" sz="28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wir 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(мы) 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sind </a:t>
                      </a:r>
                      <a:r>
                        <a:rPr lang="de-DE" sz="28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nett</a:t>
                      </a:r>
                      <a:endParaRPr lang="ru-RU" sz="28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du 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(ты) </a:t>
                      </a:r>
                      <a:r>
                        <a:rPr kumimoji="0" lang="de-DE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bist</a:t>
                      </a:r>
                      <a:r>
                        <a:rPr kumimoji="0" lang="de-DE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de-DE" sz="28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groß</a:t>
                      </a:r>
                      <a:endParaRPr lang="ru-RU" sz="2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de-DE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de-DE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(вы) </a:t>
                      </a:r>
                      <a:r>
                        <a:rPr lang="de-DE" sz="28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seid </a:t>
                      </a:r>
                      <a:r>
                        <a:rPr lang="de-DE" sz="2800" b="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fleißig</a:t>
                      </a:r>
                      <a:endParaRPr lang="ru-RU" sz="28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er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(он)</a:t>
                      </a:r>
                      <a:endParaRPr lang="de-DE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(она)</a:t>
                      </a:r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ist </a:t>
                      </a:r>
                      <a:r>
                        <a:rPr lang="de-DE" sz="28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klein</a:t>
                      </a:r>
                    </a:p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es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(оно)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sie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(они)</a:t>
                      </a:r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</a:p>
                    <a:p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(Вы)</a:t>
                      </a:r>
                      <a:r>
                        <a:rPr lang="de-DE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sind </a:t>
                      </a:r>
                      <a:r>
                        <a:rPr lang="de-DE" sz="2800" b="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klug</a:t>
                      </a:r>
                      <a:endParaRPr lang="ru-RU" sz="2800" b="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Правая фигурная скобка 5"/>
          <p:cNvSpPr/>
          <p:nvPr/>
        </p:nvSpPr>
        <p:spPr>
          <a:xfrm>
            <a:off x="1907704" y="3532585"/>
            <a:ext cx="502274" cy="914400"/>
          </a:xfrm>
          <a:prstGeom prst="rightBrace">
            <a:avLst>
              <a:gd name="adj1" fmla="val 8333"/>
              <a:gd name="adj2" fmla="val 5454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6372200" y="3629745"/>
            <a:ext cx="288032" cy="81724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56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36104"/>
          </a:xfrm>
        </p:spPr>
        <p:txBody>
          <a:bodyPr anchor="ctr"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Притяжательные местоимения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9406855"/>
              </p:ext>
            </p:extLst>
          </p:nvPr>
        </p:nvGraphicFramePr>
        <p:xfrm>
          <a:off x="280735" y="620688"/>
          <a:ext cx="8611745" cy="2651760"/>
        </p:xfrm>
        <a:graphic>
          <a:graphicData uri="http://schemas.openxmlformats.org/drawingml/2006/table">
            <a:tbl>
              <a:tblPr firstRow="1" bandRow="1"/>
              <a:tblGrid>
                <a:gridCol w="1584300"/>
                <a:gridCol w="3600400"/>
                <a:gridCol w="34270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Род, число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муж. род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Vater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мой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папа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Onkel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твой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дядя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жен.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Mutter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моя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мама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Tante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твоя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тётя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сред. род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Kind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моё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дитя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Kind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твоё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дитя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число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Geschwister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мои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братья и сёстры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Kinder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твои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дети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851241"/>
              </p:ext>
            </p:extLst>
          </p:nvPr>
        </p:nvGraphicFramePr>
        <p:xfrm>
          <a:off x="251522" y="3501008"/>
          <a:ext cx="8712970" cy="3108960"/>
        </p:xfrm>
        <a:graphic>
          <a:graphicData uri="http://schemas.openxmlformats.org/drawingml/2006/table">
            <a:tbl>
              <a:tblPr firstRow="1" bandRow="1"/>
              <a:tblGrid>
                <a:gridCol w="1742594"/>
                <a:gridCol w="1742594"/>
                <a:gridCol w="1742594"/>
                <a:gridCol w="1742594"/>
                <a:gridCol w="174259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Личное местоимение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мужской род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женский род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род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мой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моя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/моё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мои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твой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твоя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твоё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твои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он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она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её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её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они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/их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их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их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их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98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Притяжательные местоимения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89795"/>
              </p:ext>
            </p:extLst>
          </p:nvPr>
        </p:nvGraphicFramePr>
        <p:xfrm>
          <a:off x="107503" y="1268760"/>
          <a:ext cx="8856985" cy="5120640"/>
        </p:xfrm>
        <a:graphic>
          <a:graphicData uri="http://schemas.openxmlformats.org/drawingml/2006/table">
            <a:tbl>
              <a:tblPr firstRow="1" bandRow="1"/>
              <a:tblGrid>
                <a:gridCol w="1275828"/>
                <a:gridCol w="1748509"/>
                <a:gridCol w="1872208"/>
                <a:gridCol w="2016224"/>
                <a:gridCol w="1944216"/>
              </a:tblGrid>
              <a:tr h="9916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Личное местоимение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мужской род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женский род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род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мой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моя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/моё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мои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твой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твоя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твоё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твои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он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она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её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её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её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оно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seine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его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</a:t>
                      </a:r>
                      <a:r>
                        <a:rPr lang="de-DE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мы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unser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наш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unsere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/наша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unser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наше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unsere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/наши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вы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euer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/ваш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eure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ваша</a:t>
                      </a:r>
                      <a:endParaRPr lang="ru-RU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euer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ваше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eure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ваши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они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/их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их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их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их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50771"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Вы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/Ваш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Ваша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</a:t>
                      </a:r>
                      <a:r>
                        <a:rPr lang="ru-RU" sz="24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Ваше</a:t>
                      </a:r>
                      <a:endParaRPr lang="ru-RU" sz="24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Ihre</a:t>
                      </a:r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/ Ваши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30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 большинства глаголов.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492178"/>
              </p:ext>
            </p:extLst>
          </p:nvPr>
        </p:nvGraphicFramePr>
        <p:xfrm>
          <a:off x="467544" y="692696"/>
          <a:ext cx="8229600" cy="2926080"/>
        </p:xfrm>
        <a:graphic>
          <a:graphicData uri="http://schemas.openxmlformats.org/drawingml/2006/table">
            <a:tbl>
              <a:tblPr firstRow="1" bandRow="1"/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Единственное число</a:t>
                      </a:r>
                      <a:endParaRPr lang="de-DE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Singular (</a:t>
                      </a:r>
                      <a:r>
                        <a:rPr lang="de-DE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Множественное число</a:t>
                      </a:r>
                      <a:endParaRPr lang="de-DE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Plural</a:t>
                      </a:r>
                      <a:r>
                        <a:rPr lang="de-DE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(Pl.)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ich    mal-</a:t>
                      </a:r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wir      mal-</a:t>
                      </a:r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du     mal-</a:t>
                      </a:r>
                      <a:r>
                        <a:rPr lang="de-DE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de-D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ihr       mal-</a:t>
                      </a:r>
                      <a:r>
                        <a:rPr lang="de-DE" sz="2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er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   mal-</a:t>
                      </a:r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sie       mal-</a:t>
                      </a:r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</a:p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Sie (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  mal-</a:t>
                      </a:r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220246"/>
              </p:ext>
            </p:extLst>
          </p:nvPr>
        </p:nvGraphicFramePr>
        <p:xfrm>
          <a:off x="1403648" y="3717032"/>
          <a:ext cx="6096000" cy="3017520"/>
        </p:xfrm>
        <a:graphic>
          <a:graphicData uri="http://schemas.openxmlformats.org/drawingml/2006/table">
            <a:tbl>
              <a:tblPr firstRow="1" bandRow="1"/>
              <a:tblGrid>
                <a:gridCol w="936104"/>
                <a:gridCol w="2111896"/>
                <a:gridCol w="984448"/>
                <a:gridCol w="2063552"/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Личные окончания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Един.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Лицо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число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wir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de-D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ihr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er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sie</a:t>
                      </a: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24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Спряжение особых (сильных) глаголов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4083528"/>
              </p:ext>
            </p:extLst>
          </p:nvPr>
        </p:nvGraphicFramePr>
        <p:xfrm>
          <a:off x="539552" y="1196752"/>
          <a:ext cx="8229600" cy="4358640"/>
        </p:xfrm>
        <a:graphic>
          <a:graphicData uri="http://schemas.openxmlformats.org/drawingml/2006/table">
            <a:tbl>
              <a:tblPr firstRow="1" bandRow="1"/>
              <a:tblGrid>
                <a:gridCol w="1512168"/>
                <a:gridCol w="2232248"/>
                <a:gridCol w="2088232"/>
                <a:gridCol w="23969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kumimoji="0" lang="de-D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8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 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→</a:t>
                      </a:r>
                      <a:r>
                        <a:rPr lang="de-DE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i 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</a:t>
                      </a:r>
                      <a:endParaRPr kumimoji="0" lang="de-DE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Singular</a:t>
                      </a:r>
                      <a:endParaRPr kumimoji="0" lang="ru-RU" sz="2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   seh-e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   les-e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ich   sprech-e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   s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h-</a:t>
                      </a:r>
                      <a:r>
                        <a:rPr lang="de-DE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    l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s-t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du    spr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ch-</a:t>
                      </a:r>
                      <a:r>
                        <a:rPr lang="de-DE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</a:t>
                      </a:r>
                    </a:p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  s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h-t</a:t>
                      </a:r>
                    </a:p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    </a:t>
                      </a:r>
                    </a:p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  l</a:t>
                      </a:r>
                      <a:r>
                        <a:rPr lang="de-DE" sz="2400" b="1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s-t</a:t>
                      </a:r>
                    </a:p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  spr</a:t>
                      </a:r>
                      <a:r>
                        <a:rPr kumimoji="0" lang="de-DE" sz="24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ch-t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</a:t>
                      </a: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Множ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</a:t>
                      </a:r>
                      <a:endParaRPr kumimoji="0" lang="de-DE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Plural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   seh-en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   les-en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wir   sprech-en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   seh-t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    les-t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ihr    sprech-t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  seh-en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</a:t>
                      </a:r>
                      <a:r>
                        <a:rPr lang="de-DE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kumimoji="0" lang="de-DE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seh-en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   les-en</a:t>
                      </a:r>
                    </a:p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  les-en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   sprech-en</a:t>
                      </a:r>
                    </a:p>
                    <a:p>
                      <a:pPr algn="l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de-DE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Sie    sprech-en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pptshki.ru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805</TotalTime>
  <Words>1070</Words>
  <Application>Microsoft Office PowerPoint</Application>
  <PresentationFormat>Экран (4:3)</PresentationFormat>
  <Paragraphs>332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Паркет</vt:lpstr>
      <vt:lpstr>         </vt:lpstr>
      <vt:lpstr>Артикли.</vt:lpstr>
      <vt:lpstr>Артикли и личные местоимения</vt:lpstr>
      <vt:lpstr>Личные местоимения</vt:lpstr>
      <vt:lpstr>Спряжение глагола-связки sein</vt:lpstr>
      <vt:lpstr>Притяжательные местоимения</vt:lpstr>
      <vt:lpstr>Притяжательные местоимения</vt:lpstr>
      <vt:lpstr>Спряжение большинства глаголов.</vt:lpstr>
      <vt:lpstr>Спряжение особых (сильных) глаголов</vt:lpstr>
      <vt:lpstr>Спряжение особых (сильных) глаголов</vt:lpstr>
      <vt:lpstr>Спряжение модальных глаголов   können и wollen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Граммамтика</dc:title>
  <dc:creator>Виктор Алексеевич Бебешко</dc:creator>
  <cp:lastModifiedBy>505</cp:lastModifiedBy>
  <cp:revision>45</cp:revision>
  <cp:lastPrinted>2014-02-28T07:16:18Z</cp:lastPrinted>
  <dcterms:created xsi:type="dcterms:W3CDTF">2013-12-06T05:04:39Z</dcterms:created>
  <dcterms:modified xsi:type="dcterms:W3CDTF">2019-01-09T06:01:50Z</dcterms:modified>
</cp:coreProperties>
</file>