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2"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2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46A9D-4796-474E-B725-1583B5986210}" type="datetimeFigureOut">
              <a:rPr lang="ru-RU" smtClean="0"/>
              <a:t>30.03.2019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9FD61-42E2-46AC-87D0-C8E3070AB460}" type="slidenum">
              <a:rPr lang="ru-RU" smtClean="0"/>
              <a:t>‹#›</a:t>
            </a:fld>
            <a:endParaRPr lang="ru-RU"/>
          </a:p>
        </p:txBody>
      </p:sp>
    </p:spTree>
    <p:extLst>
      <p:ext uri="{BB962C8B-B14F-4D97-AF65-F5344CB8AC3E}">
        <p14:creationId xmlns:p14="http://schemas.microsoft.com/office/powerpoint/2010/main" val="391628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CB913DD-3A28-4657-8BC5-C5E07270B5FA}" type="datetime1">
              <a:rPr lang="ru-RU" smtClean="0"/>
              <a:t>30.03.2019</a:t>
            </a:fld>
            <a:endParaRPr lang="ru-RU"/>
          </a:p>
        </p:txBody>
      </p:sp>
      <p:sp>
        <p:nvSpPr>
          <p:cNvPr id="5" name="Footer Placeholder 4"/>
          <p:cNvSpPr>
            <a:spLocks noGrp="1"/>
          </p:cNvSpPr>
          <p:nvPr>
            <p:ph type="ftr" sz="quarter" idx="11"/>
          </p:nvPr>
        </p:nvSpPr>
        <p:spPr>
          <a:xfrm>
            <a:off x="3962399" y="5870575"/>
            <a:ext cx="4893958" cy="377825"/>
          </a:xfrm>
        </p:spPr>
        <p:txBody>
          <a:bodyPr/>
          <a:lstStyle/>
          <a:p>
            <a:r>
              <a:rPr lang="en-US" smtClean="0"/>
              <a:t>100pres.ru</a:t>
            </a:r>
            <a:endParaRPr lang="ru-RU"/>
          </a:p>
        </p:txBody>
      </p:sp>
      <p:sp>
        <p:nvSpPr>
          <p:cNvPr id="6" name="Slide Number Placeholder 5"/>
          <p:cNvSpPr>
            <a:spLocks noGrp="1"/>
          </p:cNvSpPr>
          <p:nvPr>
            <p:ph type="sldNum" sz="quarter" idx="12"/>
          </p:nvPr>
        </p:nvSpPr>
        <p:spPr>
          <a:xfrm>
            <a:off x="10608958" y="5870575"/>
            <a:ext cx="551167" cy="377825"/>
          </a:xfrm>
        </p:spPr>
        <p:txBody>
          <a:bodyPr/>
          <a:lstStyle/>
          <a:p>
            <a:fld id="{D6490D04-7479-434C-B2DD-C61C91CCC962}" type="slidenum">
              <a:rPr lang="ru-RU" smtClean="0"/>
              <a:t>‹#›</a:t>
            </a:fld>
            <a:endParaRPr lang="ru-RU"/>
          </a:p>
        </p:txBody>
      </p:sp>
    </p:spTree>
    <p:extLst>
      <p:ext uri="{BB962C8B-B14F-4D97-AF65-F5344CB8AC3E}">
        <p14:creationId xmlns:p14="http://schemas.microsoft.com/office/powerpoint/2010/main" val="5451240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FE5977E-81A5-47DC-8C33-56C5B03A9D7A}" type="datetime1">
              <a:rPr lang="ru-RU" smtClean="0"/>
              <a:t>30.03.2019</a:t>
            </a:fld>
            <a:endParaRPr lang="ru-RU"/>
          </a:p>
        </p:txBody>
      </p:sp>
      <p:sp>
        <p:nvSpPr>
          <p:cNvPr id="6" name="Footer Placeholder 5"/>
          <p:cNvSpPr>
            <a:spLocks noGrp="1"/>
          </p:cNvSpPr>
          <p:nvPr>
            <p:ph type="ftr" sz="quarter" idx="11"/>
          </p:nvPr>
        </p:nvSpPr>
        <p:spPr/>
        <p:txBody>
          <a:bodyPr/>
          <a:lstStyle/>
          <a:p>
            <a:r>
              <a:rPr lang="en-US" smtClean="0"/>
              <a:t>100pres.ru</a:t>
            </a:r>
            <a:endParaRPr lang="ru-RU"/>
          </a:p>
        </p:txBody>
      </p:sp>
      <p:sp>
        <p:nvSpPr>
          <p:cNvPr id="7" name="Slide Number Placeholder 6"/>
          <p:cNvSpPr>
            <a:spLocks noGrp="1"/>
          </p:cNvSpPr>
          <p:nvPr>
            <p:ph type="sldNum" sz="quarter" idx="12"/>
          </p:nvPr>
        </p:nvSpPr>
        <p:spPr/>
        <p:txBody>
          <a:bodyPr/>
          <a:lstStyle/>
          <a:p>
            <a:fld id="{D6490D04-7479-434C-B2DD-C61C91CCC962}" type="slidenum">
              <a:rPr lang="ru-RU" smtClean="0"/>
              <a:t>‹#›</a:t>
            </a:fld>
            <a:endParaRPr lang="ru-RU"/>
          </a:p>
        </p:txBody>
      </p:sp>
    </p:spTree>
    <p:extLst>
      <p:ext uri="{BB962C8B-B14F-4D97-AF65-F5344CB8AC3E}">
        <p14:creationId xmlns:p14="http://schemas.microsoft.com/office/powerpoint/2010/main" val="71283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6111713-AA59-4595-9369-02CEBAA7AA34}" type="datetime1">
              <a:rPr lang="ru-RU" smtClean="0"/>
              <a:t>30.03.2019</a:t>
            </a:fld>
            <a:endParaRPr lang="ru-RU"/>
          </a:p>
        </p:txBody>
      </p:sp>
      <p:sp>
        <p:nvSpPr>
          <p:cNvPr id="5" name="Footer Placeholder 4"/>
          <p:cNvSpPr>
            <a:spLocks noGrp="1"/>
          </p:cNvSpPr>
          <p:nvPr>
            <p:ph type="ftr" sz="quarter" idx="11"/>
          </p:nvPr>
        </p:nvSpPr>
        <p:spPr/>
        <p:txBody>
          <a:bodyPr/>
          <a:lstStyle/>
          <a:p>
            <a:r>
              <a:rPr lang="en-US" smtClean="0"/>
              <a:t>100pres.ru</a:t>
            </a:r>
            <a:endParaRPr lang="ru-RU"/>
          </a:p>
        </p:txBody>
      </p:sp>
      <p:sp>
        <p:nvSpPr>
          <p:cNvPr id="6" name="Slide Number Placeholder 5"/>
          <p:cNvSpPr>
            <a:spLocks noGrp="1"/>
          </p:cNvSpPr>
          <p:nvPr>
            <p:ph type="sldNum" sz="quarter" idx="12"/>
          </p:nvPr>
        </p:nvSpPr>
        <p:spPr/>
        <p:txBody>
          <a:bodyPr/>
          <a:lstStyle/>
          <a:p>
            <a:fld id="{D6490D04-7479-434C-B2DD-C61C91CCC962}" type="slidenum">
              <a:rPr lang="ru-RU" smtClean="0"/>
              <a:t>‹#›</a:t>
            </a:fld>
            <a:endParaRPr lang="ru-RU"/>
          </a:p>
        </p:txBody>
      </p:sp>
    </p:spTree>
    <p:extLst>
      <p:ext uri="{BB962C8B-B14F-4D97-AF65-F5344CB8AC3E}">
        <p14:creationId xmlns:p14="http://schemas.microsoft.com/office/powerpoint/2010/main" val="1197308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C6BDC61-0A46-4174-B4E5-8B1217C06F63}" type="datetime1">
              <a:rPr lang="ru-RU" smtClean="0"/>
              <a:t>30.03.2019</a:t>
            </a:fld>
            <a:endParaRPr lang="ru-RU"/>
          </a:p>
        </p:txBody>
      </p:sp>
      <p:sp>
        <p:nvSpPr>
          <p:cNvPr id="5" name="Footer Placeholder 4"/>
          <p:cNvSpPr>
            <a:spLocks noGrp="1"/>
          </p:cNvSpPr>
          <p:nvPr>
            <p:ph type="ftr" sz="quarter" idx="11"/>
          </p:nvPr>
        </p:nvSpPr>
        <p:spPr/>
        <p:txBody>
          <a:bodyPr/>
          <a:lstStyle/>
          <a:p>
            <a:r>
              <a:rPr lang="en-US" smtClean="0"/>
              <a:t>100pres.ru</a:t>
            </a:r>
            <a:endParaRPr lang="ru-RU"/>
          </a:p>
        </p:txBody>
      </p:sp>
      <p:sp>
        <p:nvSpPr>
          <p:cNvPr id="6" name="Slide Number Placeholder 5"/>
          <p:cNvSpPr>
            <a:spLocks noGrp="1"/>
          </p:cNvSpPr>
          <p:nvPr>
            <p:ph type="sldNum" sz="quarter" idx="12"/>
          </p:nvPr>
        </p:nvSpPr>
        <p:spPr/>
        <p:txBody>
          <a:bodyPr/>
          <a:lstStyle/>
          <a:p>
            <a:fld id="{D6490D04-7479-434C-B2DD-C61C91CCC962}" type="slidenum">
              <a:rPr lang="ru-RU" smtClean="0"/>
              <a:t>‹#›</a:t>
            </a:fld>
            <a:endParaRPr lang="ru-RU"/>
          </a:p>
        </p:txBody>
      </p:sp>
    </p:spTree>
    <p:extLst>
      <p:ext uri="{BB962C8B-B14F-4D97-AF65-F5344CB8AC3E}">
        <p14:creationId xmlns:p14="http://schemas.microsoft.com/office/powerpoint/2010/main" val="3124309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05EE35E-9E3C-4074-8B39-1A026BF099D1}" type="datetime1">
              <a:rPr lang="ru-RU" smtClean="0"/>
              <a:t>30.03.2019</a:t>
            </a:fld>
            <a:endParaRPr lang="ru-RU"/>
          </a:p>
        </p:txBody>
      </p:sp>
      <p:sp>
        <p:nvSpPr>
          <p:cNvPr id="5" name="Footer Placeholder 4"/>
          <p:cNvSpPr>
            <a:spLocks noGrp="1"/>
          </p:cNvSpPr>
          <p:nvPr>
            <p:ph type="ftr" sz="quarter" idx="11"/>
          </p:nvPr>
        </p:nvSpPr>
        <p:spPr/>
        <p:txBody>
          <a:bodyPr/>
          <a:lstStyle/>
          <a:p>
            <a:r>
              <a:rPr lang="en-US" smtClean="0"/>
              <a:t>100pres.ru</a:t>
            </a:r>
            <a:endParaRPr lang="ru-RU"/>
          </a:p>
        </p:txBody>
      </p:sp>
      <p:sp>
        <p:nvSpPr>
          <p:cNvPr id="6" name="Slide Number Placeholder 5"/>
          <p:cNvSpPr>
            <a:spLocks noGrp="1"/>
          </p:cNvSpPr>
          <p:nvPr>
            <p:ph type="sldNum" sz="quarter" idx="12"/>
          </p:nvPr>
        </p:nvSpPr>
        <p:spPr/>
        <p:txBody>
          <a:bodyPr/>
          <a:lstStyle/>
          <a:p>
            <a:fld id="{D6490D04-7479-434C-B2DD-C61C91CCC962}" type="slidenum">
              <a:rPr lang="ru-RU" smtClean="0"/>
              <a:t>‹#›</a:t>
            </a:fld>
            <a:endParaRPr lang="ru-RU"/>
          </a:p>
        </p:txBody>
      </p:sp>
    </p:spTree>
    <p:extLst>
      <p:ext uri="{BB962C8B-B14F-4D97-AF65-F5344CB8AC3E}">
        <p14:creationId xmlns:p14="http://schemas.microsoft.com/office/powerpoint/2010/main" val="2598449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3DC97C-829C-40AE-AF58-65C68D3460E3}" type="datetime1">
              <a:rPr lang="ru-RU" smtClean="0"/>
              <a:t>30.03.2019</a:t>
            </a:fld>
            <a:endParaRPr lang="ru-RU"/>
          </a:p>
        </p:txBody>
      </p:sp>
      <p:sp>
        <p:nvSpPr>
          <p:cNvPr id="5" name="Footer Placeholder 4"/>
          <p:cNvSpPr>
            <a:spLocks noGrp="1"/>
          </p:cNvSpPr>
          <p:nvPr>
            <p:ph type="ftr" sz="quarter" idx="11"/>
          </p:nvPr>
        </p:nvSpPr>
        <p:spPr/>
        <p:txBody>
          <a:bodyPr/>
          <a:lstStyle/>
          <a:p>
            <a:r>
              <a:rPr lang="en-US" smtClean="0"/>
              <a:t>100pres.ru</a:t>
            </a:r>
            <a:endParaRPr lang="ru-RU"/>
          </a:p>
        </p:txBody>
      </p:sp>
      <p:sp>
        <p:nvSpPr>
          <p:cNvPr id="6" name="Slide Number Placeholder 5"/>
          <p:cNvSpPr>
            <a:spLocks noGrp="1"/>
          </p:cNvSpPr>
          <p:nvPr>
            <p:ph type="sldNum" sz="quarter" idx="12"/>
          </p:nvPr>
        </p:nvSpPr>
        <p:spPr/>
        <p:txBody>
          <a:bodyPr/>
          <a:lstStyle/>
          <a:p>
            <a:fld id="{D6490D04-7479-434C-B2DD-C61C91CCC962}" type="slidenum">
              <a:rPr lang="ru-RU" smtClean="0"/>
              <a:t>‹#›</a:t>
            </a:fld>
            <a:endParaRPr lang="ru-RU"/>
          </a:p>
        </p:txBody>
      </p:sp>
    </p:spTree>
    <p:extLst>
      <p:ext uri="{BB962C8B-B14F-4D97-AF65-F5344CB8AC3E}">
        <p14:creationId xmlns:p14="http://schemas.microsoft.com/office/powerpoint/2010/main" val="3826694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C122375-C460-47CB-BA24-2D4CAD73ED20}" type="datetime1">
              <a:rPr lang="ru-RU" smtClean="0"/>
              <a:t>30.03.2019</a:t>
            </a:fld>
            <a:endParaRPr lang="ru-RU"/>
          </a:p>
        </p:txBody>
      </p:sp>
      <p:sp>
        <p:nvSpPr>
          <p:cNvPr id="5" name="Footer Placeholder 4"/>
          <p:cNvSpPr>
            <a:spLocks noGrp="1"/>
          </p:cNvSpPr>
          <p:nvPr>
            <p:ph type="ftr" sz="quarter" idx="11"/>
          </p:nvPr>
        </p:nvSpPr>
        <p:spPr/>
        <p:txBody>
          <a:bodyPr/>
          <a:lstStyle/>
          <a:p>
            <a:r>
              <a:rPr lang="en-US" smtClean="0"/>
              <a:t>100pres.ru</a:t>
            </a:r>
            <a:endParaRPr lang="ru-RU"/>
          </a:p>
        </p:txBody>
      </p:sp>
      <p:sp>
        <p:nvSpPr>
          <p:cNvPr id="6" name="Slide Number Placeholder 5"/>
          <p:cNvSpPr>
            <a:spLocks noGrp="1"/>
          </p:cNvSpPr>
          <p:nvPr>
            <p:ph type="sldNum" sz="quarter" idx="12"/>
          </p:nvPr>
        </p:nvSpPr>
        <p:spPr/>
        <p:txBody>
          <a:bodyPr/>
          <a:lstStyle/>
          <a:p>
            <a:fld id="{D6490D04-7479-434C-B2DD-C61C91CCC962}" type="slidenum">
              <a:rPr lang="ru-RU" smtClean="0"/>
              <a:t>‹#›</a:t>
            </a:fld>
            <a:endParaRPr lang="ru-RU"/>
          </a:p>
        </p:txBody>
      </p:sp>
    </p:spTree>
    <p:extLst>
      <p:ext uri="{BB962C8B-B14F-4D97-AF65-F5344CB8AC3E}">
        <p14:creationId xmlns:p14="http://schemas.microsoft.com/office/powerpoint/2010/main" val="3647847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E97BFBE-2DC9-4117-8D4C-972FE95C1039}" type="datetime1">
              <a:rPr lang="ru-RU" smtClean="0"/>
              <a:t>30.03.2019</a:t>
            </a:fld>
            <a:endParaRPr lang="ru-RU"/>
          </a:p>
        </p:txBody>
      </p:sp>
      <p:sp>
        <p:nvSpPr>
          <p:cNvPr id="5" name="Footer Placeholder 4"/>
          <p:cNvSpPr>
            <a:spLocks noGrp="1"/>
          </p:cNvSpPr>
          <p:nvPr>
            <p:ph type="ftr" sz="quarter" idx="11"/>
          </p:nvPr>
        </p:nvSpPr>
        <p:spPr/>
        <p:txBody>
          <a:bodyPr/>
          <a:lstStyle/>
          <a:p>
            <a:r>
              <a:rPr lang="en-US" smtClean="0"/>
              <a:t>100pres.ru</a:t>
            </a:r>
            <a:endParaRPr lang="ru-RU"/>
          </a:p>
        </p:txBody>
      </p:sp>
      <p:sp>
        <p:nvSpPr>
          <p:cNvPr id="6" name="Slide Number Placeholder 5"/>
          <p:cNvSpPr>
            <a:spLocks noGrp="1"/>
          </p:cNvSpPr>
          <p:nvPr>
            <p:ph type="sldNum" sz="quarter" idx="12"/>
          </p:nvPr>
        </p:nvSpPr>
        <p:spPr/>
        <p:txBody>
          <a:bodyPr/>
          <a:lstStyle/>
          <a:p>
            <a:fld id="{D6490D04-7479-434C-B2DD-C61C91CCC962}" type="slidenum">
              <a:rPr lang="ru-RU" smtClean="0"/>
              <a:t>‹#›</a:t>
            </a:fld>
            <a:endParaRPr lang="ru-RU"/>
          </a:p>
        </p:txBody>
      </p:sp>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Tree>
    <p:extLst>
      <p:ext uri="{BB962C8B-B14F-4D97-AF65-F5344CB8AC3E}">
        <p14:creationId xmlns:p14="http://schemas.microsoft.com/office/powerpoint/2010/main" val="430232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CF60FCC-5B4B-4DAE-A632-088F66196DF2}" type="datetime1">
              <a:rPr lang="ru-RU" smtClean="0"/>
              <a:t>30.03.2019</a:t>
            </a:fld>
            <a:endParaRPr lang="ru-RU"/>
          </a:p>
        </p:txBody>
      </p:sp>
      <p:sp>
        <p:nvSpPr>
          <p:cNvPr id="5" name="Footer Placeholder 4"/>
          <p:cNvSpPr>
            <a:spLocks noGrp="1"/>
          </p:cNvSpPr>
          <p:nvPr>
            <p:ph type="ftr" sz="quarter" idx="11"/>
          </p:nvPr>
        </p:nvSpPr>
        <p:spPr/>
        <p:txBody>
          <a:bodyPr/>
          <a:lstStyle/>
          <a:p>
            <a:r>
              <a:rPr lang="en-US" smtClean="0"/>
              <a:t>100pres.ru</a:t>
            </a:r>
            <a:endParaRPr lang="ru-RU"/>
          </a:p>
        </p:txBody>
      </p:sp>
      <p:sp>
        <p:nvSpPr>
          <p:cNvPr id="6" name="Slide Number Placeholder 5"/>
          <p:cNvSpPr>
            <a:spLocks noGrp="1"/>
          </p:cNvSpPr>
          <p:nvPr>
            <p:ph type="sldNum" sz="quarter" idx="12"/>
          </p:nvPr>
        </p:nvSpPr>
        <p:spPr/>
        <p:txBody>
          <a:bodyPr/>
          <a:lstStyle/>
          <a:p>
            <a:fld id="{D6490D04-7479-434C-B2DD-C61C91CCC962}" type="slidenum">
              <a:rPr lang="ru-RU" smtClean="0"/>
              <a:t>‹#›</a:t>
            </a:fld>
            <a:endParaRPr lang="ru-RU"/>
          </a:p>
        </p:txBody>
      </p:sp>
    </p:spTree>
    <p:extLst>
      <p:ext uri="{BB962C8B-B14F-4D97-AF65-F5344CB8AC3E}">
        <p14:creationId xmlns:p14="http://schemas.microsoft.com/office/powerpoint/2010/main" val="83732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D84D4E-8749-4E16-BBB8-38D1FD5F0C1D}" type="datetime1">
              <a:rPr lang="ru-RU" smtClean="0"/>
              <a:t>30.03.2019</a:t>
            </a:fld>
            <a:endParaRPr lang="ru-RU"/>
          </a:p>
        </p:txBody>
      </p:sp>
      <p:sp>
        <p:nvSpPr>
          <p:cNvPr id="5" name="Footer Placeholder 4"/>
          <p:cNvSpPr>
            <a:spLocks noGrp="1"/>
          </p:cNvSpPr>
          <p:nvPr>
            <p:ph type="ftr" sz="quarter" idx="11"/>
          </p:nvPr>
        </p:nvSpPr>
        <p:spPr/>
        <p:txBody>
          <a:bodyPr/>
          <a:lstStyle/>
          <a:p>
            <a:r>
              <a:rPr lang="en-US" smtClean="0"/>
              <a:t>100pres.ru</a:t>
            </a:r>
            <a:endParaRPr lang="ru-RU"/>
          </a:p>
        </p:txBody>
      </p:sp>
      <p:sp>
        <p:nvSpPr>
          <p:cNvPr id="6" name="Slide Number Placeholder 5"/>
          <p:cNvSpPr>
            <a:spLocks noGrp="1"/>
          </p:cNvSpPr>
          <p:nvPr>
            <p:ph type="sldNum" sz="quarter" idx="12"/>
          </p:nvPr>
        </p:nvSpPr>
        <p:spPr/>
        <p:txBody>
          <a:bodyPr/>
          <a:lstStyle/>
          <a:p>
            <a:fld id="{D6490D04-7479-434C-B2DD-C61C91CCC962}" type="slidenum">
              <a:rPr lang="ru-RU" smtClean="0"/>
              <a:t>‹#›</a:t>
            </a:fld>
            <a:endParaRPr lang="ru-RU"/>
          </a:p>
        </p:txBody>
      </p:sp>
    </p:spTree>
    <p:extLst>
      <p:ext uri="{BB962C8B-B14F-4D97-AF65-F5344CB8AC3E}">
        <p14:creationId xmlns:p14="http://schemas.microsoft.com/office/powerpoint/2010/main" val="56853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8956D9-2AE4-43C0-A6C2-FEF7D9AB1E65}" type="datetime1">
              <a:rPr lang="ru-RU" smtClean="0"/>
              <a:t>30.03.2019</a:t>
            </a:fld>
            <a:endParaRPr lang="ru-RU"/>
          </a:p>
        </p:txBody>
      </p:sp>
      <p:sp>
        <p:nvSpPr>
          <p:cNvPr id="5" name="Footer Placeholder 4"/>
          <p:cNvSpPr>
            <a:spLocks noGrp="1"/>
          </p:cNvSpPr>
          <p:nvPr>
            <p:ph type="ftr" sz="quarter" idx="11"/>
          </p:nvPr>
        </p:nvSpPr>
        <p:spPr/>
        <p:txBody>
          <a:bodyPr/>
          <a:lstStyle/>
          <a:p>
            <a:r>
              <a:rPr lang="en-US" smtClean="0"/>
              <a:t>100pres.ru</a:t>
            </a:r>
            <a:endParaRPr lang="ru-RU"/>
          </a:p>
        </p:txBody>
      </p:sp>
      <p:sp>
        <p:nvSpPr>
          <p:cNvPr id="6" name="Slide Number Placeholder 5"/>
          <p:cNvSpPr>
            <a:spLocks noGrp="1"/>
          </p:cNvSpPr>
          <p:nvPr>
            <p:ph type="sldNum" sz="quarter" idx="12"/>
          </p:nvPr>
        </p:nvSpPr>
        <p:spPr/>
        <p:txBody>
          <a:bodyPr/>
          <a:lstStyle/>
          <a:p>
            <a:fld id="{D6490D04-7479-434C-B2DD-C61C91CCC962}" type="slidenum">
              <a:rPr lang="ru-RU" smtClean="0"/>
              <a:t>‹#›</a:t>
            </a:fld>
            <a:endParaRPr lang="ru-RU"/>
          </a:p>
        </p:txBody>
      </p:sp>
    </p:spTree>
    <p:extLst>
      <p:ext uri="{BB962C8B-B14F-4D97-AF65-F5344CB8AC3E}">
        <p14:creationId xmlns:p14="http://schemas.microsoft.com/office/powerpoint/2010/main" val="145484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896286F-D0A6-46CB-B117-D6D90C093A98}" type="datetime1">
              <a:rPr lang="ru-RU" smtClean="0"/>
              <a:t>30.03.2019</a:t>
            </a:fld>
            <a:endParaRPr lang="ru-RU"/>
          </a:p>
        </p:txBody>
      </p:sp>
      <p:sp>
        <p:nvSpPr>
          <p:cNvPr id="6" name="Footer Placeholder 5"/>
          <p:cNvSpPr>
            <a:spLocks noGrp="1"/>
          </p:cNvSpPr>
          <p:nvPr>
            <p:ph type="ftr" sz="quarter" idx="11"/>
          </p:nvPr>
        </p:nvSpPr>
        <p:spPr/>
        <p:txBody>
          <a:bodyPr/>
          <a:lstStyle/>
          <a:p>
            <a:r>
              <a:rPr lang="en-US" smtClean="0"/>
              <a:t>100pres.ru</a:t>
            </a:r>
            <a:endParaRPr lang="ru-RU"/>
          </a:p>
        </p:txBody>
      </p:sp>
      <p:sp>
        <p:nvSpPr>
          <p:cNvPr id="7" name="Slide Number Placeholder 6"/>
          <p:cNvSpPr>
            <a:spLocks noGrp="1"/>
          </p:cNvSpPr>
          <p:nvPr>
            <p:ph type="sldNum" sz="quarter" idx="12"/>
          </p:nvPr>
        </p:nvSpPr>
        <p:spPr/>
        <p:txBody>
          <a:bodyPr/>
          <a:lstStyle/>
          <a:p>
            <a:fld id="{D6490D04-7479-434C-B2DD-C61C91CCC962}" type="slidenum">
              <a:rPr lang="ru-RU" smtClean="0"/>
              <a:t>‹#›</a:t>
            </a:fld>
            <a:endParaRPr lang="ru-RU"/>
          </a:p>
        </p:txBody>
      </p:sp>
    </p:spTree>
    <p:extLst>
      <p:ext uri="{BB962C8B-B14F-4D97-AF65-F5344CB8AC3E}">
        <p14:creationId xmlns:p14="http://schemas.microsoft.com/office/powerpoint/2010/main" val="257976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BE8A9EC-0B8A-43F5-AA53-232C1CC0D935}" type="datetime1">
              <a:rPr lang="ru-RU" smtClean="0"/>
              <a:t>30.03.2019</a:t>
            </a:fld>
            <a:endParaRPr lang="ru-RU"/>
          </a:p>
        </p:txBody>
      </p:sp>
      <p:sp>
        <p:nvSpPr>
          <p:cNvPr id="8" name="Footer Placeholder 7"/>
          <p:cNvSpPr>
            <a:spLocks noGrp="1"/>
          </p:cNvSpPr>
          <p:nvPr>
            <p:ph type="ftr" sz="quarter" idx="11"/>
          </p:nvPr>
        </p:nvSpPr>
        <p:spPr/>
        <p:txBody>
          <a:bodyPr/>
          <a:lstStyle/>
          <a:p>
            <a:r>
              <a:rPr lang="en-US" smtClean="0"/>
              <a:t>100pres.ru</a:t>
            </a:r>
            <a:endParaRPr lang="ru-RU"/>
          </a:p>
        </p:txBody>
      </p:sp>
      <p:sp>
        <p:nvSpPr>
          <p:cNvPr id="9" name="Slide Number Placeholder 8"/>
          <p:cNvSpPr>
            <a:spLocks noGrp="1"/>
          </p:cNvSpPr>
          <p:nvPr>
            <p:ph type="sldNum" sz="quarter" idx="12"/>
          </p:nvPr>
        </p:nvSpPr>
        <p:spPr/>
        <p:txBody>
          <a:bodyPr/>
          <a:lstStyle/>
          <a:p>
            <a:fld id="{D6490D04-7479-434C-B2DD-C61C91CCC962}" type="slidenum">
              <a:rPr lang="ru-RU" smtClean="0"/>
              <a:t>‹#›</a:t>
            </a:fld>
            <a:endParaRPr lang="ru-RU"/>
          </a:p>
        </p:txBody>
      </p:sp>
    </p:spTree>
    <p:extLst>
      <p:ext uri="{BB962C8B-B14F-4D97-AF65-F5344CB8AC3E}">
        <p14:creationId xmlns:p14="http://schemas.microsoft.com/office/powerpoint/2010/main" val="3774831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8FB513-8F7A-4CF2-922E-B2F9AB83103A}" type="datetime1">
              <a:rPr lang="ru-RU" smtClean="0"/>
              <a:t>30.03.2019</a:t>
            </a:fld>
            <a:endParaRPr lang="ru-RU"/>
          </a:p>
        </p:txBody>
      </p:sp>
      <p:sp>
        <p:nvSpPr>
          <p:cNvPr id="4" name="Footer Placeholder 3"/>
          <p:cNvSpPr>
            <a:spLocks noGrp="1"/>
          </p:cNvSpPr>
          <p:nvPr>
            <p:ph type="ftr" sz="quarter" idx="11"/>
          </p:nvPr>
        </p:nvSpPr>
        <p:spPr/>
        <p:txBody>
          <a:bodyPr/>
          <a:lstStyle/>
          <a:p>
            <a:r>
              <a:rPr lang="en-US" smtClean="0"/>
              <a:t>100pres.ru</a:t>
            </a:r>
            <a:endParaRPr lang="ru-RU"/>
          </a:p>
        </p:txBody>
      </p:sp>
      <p:sp>
        <p:nvSpPr>
          <p:cNvPr id="5" name="Slide Number Placeholder 4"/>
          <p:cNvSpPr>
            <a:spLocks noGrp="1"/>
          </p:cNvSpPr>
          <p:nvPr>
            <p:ph type="sldNum" sz="quarter" idx="12"/>
          </p:nvPr>
        </p:nvSpPr>
        <p:spPr/>
        <p:txBody>
          <a:bodyPr/>
          <a:lstStyle/>
          <a:p>
            <a:fld id="{D6490D04-7479-434C-B2DD-C61C91CCC962}" type="slidenum">
              <a:rPr lang="ru-RU" smtClean="0"/>
              <a:t>‹#›</a:t>
            </a:fld>
            <a:endParaRPr lang="ru-RU"/>
          </a:p>
        </p:txBody>
      </p:sp>
    </p:spTree>
    <p:extLst>
      <p:ext uri="{BB962C8B-B14F-4D97-AF65-F5344CB8AC3E}">
        <p14:creationId xmlns:p14="http://schemas.microsoft.com/office/powerpoint/2010/main" val="252789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7B4FFA0-DED9-4942-84A4-6BDF5E36D774}" type="datetime1">
              <a:rPr lang="ru-RU" smtClean="0"/>
              <a:t>30.03.2019</a:t>
            </a:fld>
            <a:endParaRPr lang="ru-RU"/>
          </a:p>
        </p:txBody>
      </p:sp>
      <p:sp>
        <p:nvSpPr>
          <p:cNvPr id="3" name="Footer Placeholder 2"/>
          <p:cNvSpPr>
            <a:spLocks noGrp="1"/>
          </p:cNvSpPr>
          <p:nvPr>
            <p:ph type="ftr" sz="quarter" idx="11"/>
          </p:nvPr>
        </p:nvSpPr>
        <p:spPr/>
        <p:txBody>
          <a:bodyPr/>
          <a:lstStyle/>
          <a:p>
            <a:r>
              <a:rPr lang="en-US" smtClean="0"/>
              <a:t>100pres.ru</a:t>
            </a:r>
            <a:endParaRPr lang="ru-RU"/>
          </a:p>
        </p:txBody>
      </p:sp>
      <p:sp>
        <p:nvSpPr>
          <p:cNvPr id="4" name="Slide Number Placeholder 3"/>
          <p:cNvSpPr>
            <a:spLocks noGrp="1"/>
          </p:cNvSpPr>
          <p:nvPr>
            <p:ph type="sldNum" sz="quarter" idx="12"/>
          </p:nvPr>
        </p:nvSpPr>
        <p:spPr/>
        <p:txBody>
          <a:bodyPr/>
          <a:lstStyle/>
          <a:p>
            <a:fld id="{D6490D04-7479-434C-B2DD-C61C91CCC962}" type="slidenum">
              <a:rPr lang="ru-RU" smtClean="0"/>
              <a:t>‹#›</a:t>
            </a:fld>
            <a:endParaRPr lang="ru-RU"/>
          </a:p>
        </p:txBody>
      </p:sp>
    </p:spTree>
    <p:extLst>
      <p:ext uri="{BB962C8B-B14F-4D97-AF65-F5344CB8AC3E}">
        <p14:creationId xmlns:p14="http://schemas.microsoft.com/office/powerpoint/2010/main" val="248950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14F6FCD-8D99-446D-B769-04B8EFD0FB80}" type="datetime1">
              <a:rPr lang="ru-RU" smtClean="0"/>
              <a:t>30.03.2019</a:t>
            </a:fld>
            <a:endParaRPr lang="ru-RU"/>
          </a:p>
        </p:txBody>
      </p:sp>
      <p:sp>
        <p:nvSpPr>
          <p:cNvPr id="6" name="Footer Placeholder 5"/>
          <p:cNvSpPr>
            <a:spLocks noGrp="1"/>
          </p:cNvSpPr>
          <p:nvPr>
            <p:ph type="ftr" sz="quarter" idx="11"/>
          </p:nvPr>
        </p:nvSpPr>
        <p:spPr/>
        <p:txBody>
          <a:bodyPr/>
          <a:lstStyle/>
          <a:p>
            <a:r>
              <a:rPr lang="en-US" smtClean="0"/>
              <a:t>100pres.ru</a:t>
            </a:r>
            <a:endParaRPr lang="ru-RU"/>
          </a:p>
        </p:txBody>
      </p:sp>
      <p:sp>
        <p:nvSpPr>
          <p:cNvPr id="7" name="Slide Number Placeholder 6"/>
          <p:cNvSpPr>
            <a:spLocks noGrp="1"/>
          </p:cNvSpPr>
          <p:nvPr>
            <p:ph type="sldNum" sz="quarter" idx="12"/>
          </p:nvPr>
        </p:nvSpPr>
        <p:spPr/>
        <p:txBody>
          <a:bodyPr/>
          <a:lstStyle/>
          <a:p>
            <a:fld id="{D6490D04-7479-434C-B2DD-C61C91CCC962}" type="slidenum">
              <a:rPr lang="ru-RU" smtClean="0"/>
              <a:t>‹#›</a:t>
            </a:fld>
            <a:endParaRPr lang="ru-RU"/>
          </a:p>
        </p:txBody>
      </p:sp>
    </p:spTree>
    <p:extLst>
      <p:ext uri="{BB962C8B-B14F-4D97-AF65-F5344CB8AC3E}">
        <p14:creationId xmlns:p14="http://schemas.microsoft.com/office/powerpoint/2010/main" val="423690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BA6F4C-7064-4427-AA56-DB46052B264F}" type="datetime1">
              <a:rPr lang="ru-RU" smtClean="0"/>
              <a:t>30.03.2019</a:t>
            </a:fld>
            <a:endParaRPr lang="ru-RU"/>
          </a:p>
        </p:txBody>
      </p:sp>
      <p:sp>
        <p:nvSpPr>
          <p:cNvPr id="6" name="Footer Placeholder 5"/>
          <p:cNvSpPr>
            <a:spLocks noGrp="1"/>
          </p:cNvSpPr>
          <p:nvPr>
            <p:ph type="ftr" sz="quarter" idx="11"/>
          </p:nvPr>
        </p:nvSpPr>
        <p:spPr/>
        <p:txBody>
          <a:bodyPr/>
          <a:lstStyle/>
          <a:p>
            <a:r>
              <a:rPr lang="en-US" smtClean="0"/>
              <a:t>100pres.ru</a:t>
            </a:r>
            <a:endParaRPr lang="ru-RU"/>
          </a:p>
        </p:txBody>
      </p:sp>
      <p:sp>
        <p:nvSpPr>
          <p:cNvPr id="7" name="Slide Number Placeholder 6"/>
          <p:cNvSpPr>
            <a:spLocks noGrp="1"/>
          </p:cNvSpPr>
          <p:nvPr>
            <p:ph type="sldNum" sz="quarter" idx="12"/>
          </p:nvPr>
        </p:nvSpPr>
        <p:spPr/>
        <p:txBody>
          <a:bodyPr/>
          <a:lstStyle/>
          <a:p>
            <a:fld id="{D6490D04-7479-434C-B2DD-C61C91CCC962}" type="slidenum">
              <a:rPr lang="ru-RU" smtClean="0"/>
              <a:t>‹#›</a:t>
            </a:fld>
            <a:endParaRPr lang="ru-RU"/>
          </a:p>
        </p:txBody>
      </p:sp>
    </p:spTree>
    <p:extLst>
      <p:ext uri="{BB962C8B-B14F-4D97-AF65-F5344CB8AC3E}">
        <p14:creationId xmlns:p14="http://schemas.microsoft.com/office/powerpoint/2010/main" val="168855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4A76F4-BD49-4CD5-BF3D-057299C918E1}" type="datetime1">
              <a:rPr lang="ru-RU" smtClean="0"/>
              <a:t>30.03.2019</a:t>
            </a:fld>
            <a:endParaRPr lang="ru-RU"/>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100pres.ru</a:t>
            </a:r>
            <a:endParaRPr lang="ru-RU"/>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490D04-7479-434C-B2DD-C61C91CCC962}" type="slidenum">
              <a:rPr lang="ru-RU" smtClean="0"/>
              <a:t>‹#›</a:t>
            </a:fld>
            <a:endParaRPr lang="ru-RU"/>
          </a:p>
        </p:txBody>
      </p:sp>
    </p:spTree>
    <p:extLst>
      <p:ext uri="{BB962C8B-B14F-4D97-AF65-F5344CB8AC3E}">
        <p14:creationId xmlns:p14="http://schemas.microsoft.com/office/powerpoint/2010/main" val="298037039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solidFill>
                  <a:schemeClr val="accent1">
                    <a:lumMod val="60000"/>
                    <a:lumOff val="40000"/>
                  </a:schemeClr>
                </a:solidFill>
              </a:rPr>
              <a:t>История календарей</a:t>
            </a:r>
          </a:p>
        </p:txBody>
      </p:sp>
      <p:sp>
        <p:nvSpPr>
          <p:cNvPr id="3" name="Нижний колонтитул 2"/>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14572649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147" y="328247"/>
            <a:ext cx="10131425" cy="1324708"/>
          </a:xfrm>
        </p:spPr>
        <p:txBody>
          <a:bodyPr/>
          <a:lstStyle/>
          <a:p>
            <a:r>
              <a:rPr lang="ru-RU" dirty="0">
                <a:solidFill>
                  <a:schemeClr val="accent1">
                    <a:lumMod val="60000"/>
                    <a:lumOff val="40000"/>
                  </a:schemeClr>
                </a:solidFill>
              </a:rPr>
              <a:t>Календарь </a:t>
            </a:r>
            <a:r>
              <a:rPr lang="ru-RU" dirty="0" err="1">
                <a:solidFill>
                  <a:schemeClr val="accent1">
                    <a:lumMod val="60000"/>
                    <a:lumOff val="40000"/>
                  </a:schemeClr>
                </a:solidFill>
              </a:rPr>
              <a:t>Вавилонии</a:t>
            </a:r>
            <a:endParaRPr lang="ru-RU" dirty="0">
              <a:solidFill>
                <a:schemeClr val="accent1">
                  <a:lumMod val="60000"/>
                  <a:lumOff val="40000"/>
                </a:schemeClr>
              </a:solidFill>
            </a:endParaRPr>
          </a:p>
        </p:txBody>
      </p:sp>
      <p:sp>
        <p:nvSpPr>
          <p:cNvPr id="3" name="Объект 2"/>
          <p:cNvSpPr>
            <a:spLocks noGrp="1"/>
          </p:cNvSpPr>
          <p:nvPr>
            <p:ph idx="1"/>
          </p:nvPr>
        </p:nvSpPr>
        <p:spPr>
          <a:xfrm>
            <a:off x="158263" y="1552983"/>
            <a:ext cx="10131425" cy="3649133"/>
          </a:xfrm>
        </p:spPr>
        <p:txBody>
          <a:bodyPr/>
          <a:lstStyle/>
          <a:p>
            <a:r>
              <a:rPr lang="ru-RU" dirty="0"/>
              <a:t>Достижения вавилонских ученых были просто удивительны. Они знали математику, разбирались в медицине и химии. Успешно развивалась в </a:t>
            </a:r>
            <a:r>
              <a:rPr lang="ru-RU" dirty="0" err="1"/>
              <a:t>Вавилонии</a:t>
            </a:r>
            <a:r>
              <a:rPr lang="ru-RU" dirty="0"/>
              <a:t> и астрономия. Именно здесь впервые выделили планеты, отличающиеся от звезд тем, что постоянно меняют свое положение. Ведя многолетние наблюдения за Солнцем, вавилонские астрономы очень точно вычислили промежуток времени между двумя его прохождениями через точку весеннего равноденствия. Этот период называется тропическим годом, и он почти совпадает со звездным годом (по современным данным разница составляет примерно 0,014 суток). Так жрецы определили, что год длится 365 с четвертью суток.</a:t>
            </a:r>
          </a:p>
        </p:txBody>
      </p:sp>
      <p:sp>
        <p:nvSpPr>
          <p:cNvPr id="4" name="Нижний колонтитул 3"/>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400648924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5509" y="316524"/>
            <a:ext cx="10131425" cy="2740269"/>
          </a:xfrm>
        </p:spPr>
        <p:txBody>
          <a:bodyPr/>
          <a:lstStyle/>
          <a:p>
            <a:r>
              <a:rPr lang="ru-RU" dirty="0"/>
              <a:t>А тем самым они открыли и главную причину, из-за которой составить абсолютно точный календарь для нашей планеты даже в принципе не возможно: год состоит не из целого, а из дробного числа суток. Древние вавилоняне, составляя календарь, проявили большую изобретательность, ведь им пришлось увязывать несколько обязательных условий.</a:t>
            </a:r>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36459" y="2472835"/>
            <a:ext cx="5269523" cy="3952143"/>
          </a:xfrm>
          <a:prstGeom prst="rect">
            <a:avLst/>
          </a:prstGeom>
        </p:spPr>
      </p:pic>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9158896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340" y="269306"/>
            <a:ext cx="10131425" cy="3649133"/>
          </a:xfrm>
        </p:spPr>
        <p:txBody>
          <a:bodyPr/>
          <a:lstStyle/>
          <a:p>
            <a:r>
              <a:rPr lang="ru-RU" dirty="0"/>
              <a:t>Новый год, во-первых, должен наступать в весеннее равноденствие, а во-вторых - почти совпадать с разливом Евфрата. В-третьих, согласно верованиям вавилонян, каждый месяц должен начинаться с очередного «рождения» Луны. Иными словами, вавилонянам, которые не отказались от лунного календаря, приходилось согласовать его с тропическим годом. Тут помогла математика. Год составляет 365 с четвертью суток, а в 12 лунных месяцев их, как посчитали еще шумеры, 354, значит, 11 с четвертью суток оказываются «лишними». За 8 лет их наберется 90, а это как раз три месяца по 30 дней. Поэтому в </a:t>
            </a:r>
            <a:r>
              <a:rPr lang="ru-RU" dirty="0" err="1"/>
              <a:t>Вавилонии</a:t>
            </a:r>
            <a:r>
              <a:rPr lang="ru-RU" dirty="0"/>
              <a:t> решили каждые восемь лет трижды добавлять по месяцу. Годами по 13 месяцев стали 2-, 5- и 7-й года восьмилеток.</a:t>
            </a:r>
          </a:p>
        </p:txBody>
      </p:sp>
      <p:pic>
        <p:nvPicPr>
          <p:cNvPr id="4" name="Рисунок 3"/>
          <p:cNvPicPr>
            <a:picLocks noChangeAspect="1"/>
          </p:cNvPicPr>
          <p:nvPr/>
        </p:nvPicPr>
        <p:blipFill>
          <a:blip r:embed="rId2"/>
          <a:stretch>
            <a:fillRect/>
          </a:stretch>
        </p:blipFill>
        <p:spPr>
          <a:xfrm>
            <a:off x="3405553" y="3418693"/>
            <a:ext cx="4841631" cy="3217667"/>
          </a:xfrm>
          <a:prstGeom prst="rect">
            <a:avLst/>
          </a:prstGeom>
        </p:spPr>
      </p:pic>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318224995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0148" y="1579359"/>
            <a:ext cx="10131425" cy="3649133"/>
          </a:xfrm>
        </p:spPr>
        <p:txBody>
          <a:bodyPr/>
          <a:lstStyle/>
          <a:p>
            <a:r>
              <a:rPr lang="ru-RU" dirty="0"/>
              <a:t>Но начало нового года точно совпадало с весенним равноденствием лишь раз в восемь лет, и никогда не отделялась от него слишком далеко.</a:t>
            </a:r>
          </a:p>
          <a:p>
            <a:r>
              <a:rPr lang="ru-RU" dirty="0"/>
              <a:t>Такой календарь, в котором продолжительность месяца считается по Луне, а года - по Солнцу, называется лунно-солнечным.</a:t>
            </a:r>
          </a:p>
          <a:p>
            <a:r>
              <a:rPr lang="ru-RU" dirty="0"/>
              <a:t>На самом деле период смены лунных фаз длится не 29,5 суток, а на 44 минуты и 3 секунды дольше.</a:t>
            </a:r>
          </a:p>
          <a:p>
            <a:endParaRPr lang="ru-RU" dirty="0"/>
          </a:p>
        </p:txBody>
      </p:sp>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403328989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547" y="140676"/>
            <a:ext cx="10131425" cy="2977662"/>
          </a:xfrm>
        </p:spPr>
        <p:txBody>
          <a:bodyPr/>
          <a:lstStyle/>
          <a:p>
            <a:r>
              <a:rPr lang="ru-RU" dirty="0"/>
              <a:t>За десятилетия в вавилонском лунно-солнечном календаре набегала изрядная погрешность: начало месяца переставало совпадать с моментом очередного «рождения» Луны. А вдобавок вавилоняне еще больше усложнили и без того непростой календарь, введя дополнительную меру измерения времени - семидневную неделю. Возникло такое деление случайно. Неделя вполне могла стать и 10-, и 5-, и 8-дневной… Но вот для появления недели как таковой были свои причины.</a:t>
            </a:r>
          </a:p>
        </p:txBody>
      </p:sp>
      <p:pic>
        <p:nvPicPr>
          <p:cNvPr id="4" name="Рисунок 3"/>
          <p:cNvPicPr>
            <a:picLocks noChangeAspect="1"/>
          </p:cNvPicPr>
          <p:nvPr/>
        </p:nvPicPr>
        <p:blipFill>
          <a:blip r:embed="rId2"/>
          <a:stretch>
            <a:fillRect/>
          </a:stretch>
        </p:blipFill>
        <p:spPr>
          <a:xfrm>
            <a:off x="2834054" y="2678723"/>
            <a:ext cx="5477607" cy="3651738"/>
          </a:xfrm>
          <a:prstGeom prst="rect">
            <a:avLst/>
          </a:prstGeom>
        </p:spPr>
      </p:pic>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31127595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677" y="1667282"/>
            <a:ext cx="10131425" cy="3649133"/>
          </a:xfrm>
        </p:spPr>
        <p:txBody>
          <a:bodyPr/>
          <a:lstStyle/>
          <a:p>
            <a:r>
              <a:rPr lang="ru-RU" dirty="0"/>
              <a:t>Шумеры делили год только на месяцы и дни. Потребность в промежуточном делении появилась лишь с возникновением городов и развитием торговли. Тогда какие-то вавилоняне стали специально выделять для торговли, их так и называли - базарными. В эти дни в город отовсюду съезжались торговцы и покупатели.</a:t>
            </a:r>
          </a:p>
          <a:p>
            <a:r>
              <a:rPr lang="ru-RU" dirty="0"/>
              <a:t>Иногда таким днем жрецы объявляли каждый десятый, иногда - каждый пятый. В конце концов, в </a:t>
            </a:r>
            <a:r>
              <a:rPr lang="ru-RU" dirty="0" err="1"/>
              <a:t>Вавилонии</a:t>
            </a:r>
            <a:r>
              <a:rPr lang="ru-RU" dirty="0"/>
              <a:t> базарным днем стал каждый седьмой.</a:t>
            </a:r>
          </a:p>
          <a:p>
            <a:r>
              <a:rPr lang="ru-RU" dirty="0"/>
              <a:t>Обычай выделять каждый седьмой день переняли и другие народы, например древние иудеи. Правда, посвящали они его не торговли, а религиозным обрядам. Иудеи же присвоили порядковые номера дням семидневного цикла.</a:t>
            </a:r>
          </a:p>
          <a:p>
            <a:pPr marL="0" indent="0">
              <a:buNone/>
            </a:pPr>
            <a:endParaRPr lang="ru-RU" dirty="0"/>
          </a:p>
        </p:txBody>
      </p:sp>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7453974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10131425" cy="1359877"/>
          </a:xfrm>
        </p:spPr>
        <p:txBody>
          <a:bodyPr/>
          <a:lstStyle/>
          <a:p>
            <a:r>
              <a:rPr lang="ru-RU" dirty="0">
                <a:solidFill>
                  <a:schemeClr val="accent1">
                    <a:lumMod val="60000"/>
                    <a:lumOff val="40000"/>
                  </a:schemeClr>
                </a:solidFill>
              </a:rPr>
              <a:t>Вавилонский календарь (лунно-солнечный)</a:t>
            </a:r>
            <a:r>
              <a:rPr lang="ru-RU" dirty="0"/>
              <a:t/>
            </a:r>
            <a:br>
              <a:rPr lang="ru-RU" dirty="0"/>
            </a:br>
            <a:endParaRPr lang="ru-RU" dirty="0"/>
          </a:p>
        </p:txBody>
      </p:sp>
      <p:sp>
        <p:nvSpPr>
          <p:cNvPr id="3" name="Объект 2"/>
          <p:cNvSpPr>
            <a:spLocks noGrp="1"/>
          </p:cNvSpPr>
          <p:nvPr>
            <p:ph idx="1"/>
          </p:nvPr>
        </p:nvSpPr>
        <p:spPr>
          <a:xfrm>
            <a:off x="685802" y="1485900"/>
            <a:ext cx="4378568" cy="4510453"/>
          </a:xfrm>
        </p:spPr>
        <p:txBody>
          <a:bodyPr>
            <a:normAutofit fontScale="70000" lnSpcReduction="20000"/>
          </a:bodyPr>
          <a:lstStyle/>
          <a:p>
            <a:pPr marL="0" indent="0">
              <a:buNone/>
            </a:pPr>
            <a:endParaRPr lang="ru-RU" dirty="0"/>
          </a:p>
          <a:p>
            <a:r>
              <a:rPr lang="ru-RU" dirty="0"/>
              <a:t>1.Нисан (март-апрель)</a:t>
            </a:r>
          </a:p>
          <a:p>
            <a:r>
              <a:rPr lang="ru-RU" dirty="0"/>
              <a:t>4.Дуз</a:t>
            </a:r>
          </a:p>
          <a:p>
            <a:r>
              <a:rPr lang="ru-RU" dirty="0"/>
              <a:t>7.Ташрит</a:t>
            </a:r>
          </a:p>
          <a:p>
            <a:r>
              <a:rPr lang="ru-RU" dirty="0"/>
              <a:t>10.Тебет</a:t>
            </a:r>
          </a:p>
          <a:p>
            <a:r>
              <a:rPr lang="ru-RU" dirty="0"/>
              <a:t>2.Айар</a:t>
            </a:r>
          </a:p>
          <a:p>
            <a:r>
              <a:rPr lang="ru-RU" dirty="0"/>
              <a:t>5.Аб</a:t>
            </a:r>
          </a:p>
          <a:p>
            <a:r>
              <a:rPr lang="ru-RU" dirty="0"/>
              <a:t>8.Арахсами</a:t>
            </a:r>
          </a:p>
          <a:p>
            <a:r>
              <a:rPr lang="ru-RU" dirty="0"/>
              <a:t>11.Шабат</a:t>
            </a:r>
          </a:p>
          <a:p>
            <a:r>
              <a:rPr lang="ru-RU" dirty="0"/>
              <a:t>3.Симан</a:t>
            </a:r>
          </a:p>
          <a:p>
            <a:r>
              <a:rPr lang="ru-RU" dirty="0"/>
              <a:t>6.Элул</a:t>
            </a:r>
          </a:p>
          <a:p>
            <a:r>
              <a:rPr lang="ru-RU" dirty="0"/>
              <a:t>9.Кислим</a:t>
            </a:r>
          </a:p>
          <a:p>
            <a:r>
              <a:rPr lang="ru-RU" dirty="0"/>
              <a:t>12.Аддар</a:t>
            </a:r>
          </a:p>
          <a:p>
            <a:r>
              <a:rPr lang="ru-RU" dirty="0"/>
              <a:t>Каждый третий год прибавлялся високосный месяц (второй </a:t>
            </a:r>
            <a:r>
              <a:rPr lang="ru-RU" dirty="0" err="1"/>
              <a:t>Элул</a:t>
            </a:r>
            <a:r>
              <a:rPr lang="ru-RU" dirty="0"/>
              <a:t> или второй </a:t>
            </a:r>
            <a:r>
              <a:rPr lang="ru-RU" dirty="0" err="1"/>
              <a:t>Аддар</a:t>
            </a:r>
            <a:r>
              <a:rPr lang="ru-RU" dirty="0"/>
              <a:t>) для уравнивания суммы 12 лунных месяцев с солнечным годом.	</a:t>
            </a:r>
          </a:p>
          <a:p>
            <a:endParaRPr lang="ru-RU" dirty="0"/>
          </a:p>
        </p:txBody>
      </p:sp>
      <p:pic>
        <p:nvPicPr>
          <p:cNvPr id="5" name="Рисунок 4"/>
          <p:cNvPicPr>
            <a:picLocks noChangeAspect="1"/>
          </p:cNvPicPr>
          <p:nvPr/>
        </p:nvPicPr>
        <p:blipFill>
          <a:blip r:embed="rId2"/>
          <a:stretch>
            <a:fillRect/>
          </a:stretch>
        </p:blipFill>
        <p:spPr>
          <a:xfrm>
            <a:off x="5560768" y="1564298"/>
            <a:ext cx="4200525" cy="4133850"/>
          </a:xfrm>
          <a:prstGeom prst="rect">
            <a:avLst/>
          </a:prstGeom>
        </p:spPr>
      </p:pic>
      <p:sp>
        <p:nvSpPr>
          <p:cNvPr id="4" name="Нижний колонтитул 3"/>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3419397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939" y="143607"/>
            <a:ext cx="10131425" cy="1456267"/>
          </a:xfrm>
        </p:spPr>
        <p:txBody>
          <a:bodyPr/>
          <a:lstStyle/>
          <a:p>
            <a:r>
              <a:rPr lang="ru-RU" dirty="0">
                <a:solidFill>
                  <a:schemeClr val="accent1">
                    <a:lumMod val="60000"/>
                    <a:lumOff val="40000"/>
                  </a:schemeClr>
                </a:solidFill>
              </a:rPr>
              <a:t>Китайский календарь</a:t>
            </a:r>
          </a:p>
        </p:txBody>
      </p:sp>
      <p:sp>
        <p:nvSpPr>
          <p:cNvPr id="3" name="Объект 2"/>
          <p:cNvSpPr>
            <a:spLocks noGrp="1"/>
          </p:cNvSpPr>
          <p:nvPr>
            <p:ph idx="1"/>
          </p:nvPr>
        </p:nvSpPr>
        <p:spPr>
          <a:xfrm>
            <a:off x="61549" y="1521069"/>
            <a:ext cx="5134706" cy="4396154"/>
          </a:xfrm>
        </p:spPr>
        <p:txBody>
          <a:bodyPr>
            <a:normAutofit/>
          </a:bodyPr>
          <a:lstStyle/>
          <a:p>
            <a:r>
              <a:rPr lang="ru-RU" dirty="0"/>
              <a:t>Китайские астрономы, как и Вавилонские, столкнулись с тем же противоречием: число лунных месяцев никак «не укладывалась» в солнечный год. Как и в </a:t>
            </a:r>
            <a:r>
              <a:rPr lang="ru-RU" dirty="0" err="1"/>
              <a:t>Вавилонии</a:t>
            </a:r>
            <a:r>
              <a:rPr lang="ru-RU" dirty="0"/>
              <a:t>, в Китае 30-дневные месяцы чередовались с 29-дневными. Однако новый год начинался не весной, а в самый короткий день, который называли зимним солнцестоянием. В </a:t>
            </a:r>
            <a:r>
              <a:rPr lang="ru-RU" dirty="0" err="1"/>
              <a:t>Вавилонии</a:t>
            </a:r>
            <a:r>
              <a:rPr lang="ru-RU" dirty="0"/>
              <a:t> момент «рождения» Луны точно нового года раз в 8 лет, а у китайцев - раз в 19 лет. 19-летний календарный цикл в Китае называли </a:t>
            </a:r>
            <a:r>
              <a:rPr lang="ru-RU" dirty="0" err="1"/>
              <a:t>чжан</a:t>
            </a:r>
            <a:r>
              <a:rPr lang="ru-RU" dirty="0"/>
              <a:t>.</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9598" y="1381777"/>
            <a:ext cx="4282896" cy="4753544"/>
          </a:xfrm>
          <a:prstGeom prst="rect">
            <a:avLst/>
          </a:prstGeom>
        </p:spPr>
      </p:pic>
      <p:sp>
        <p:nvSpPr>
          <p:cNvPr id="5" name="Нижний колонтитул 4"/>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126014800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1355" y="1377136"/>
            <a:ext cx="10131425" cy="3649133"/>
          </a:xfrm>
        </p:spPr>
        <p:txBody>
          <a:bodyPr/>
          <a:lstStyle/>
          <a:p>
            <a:r>
              <a:rPr lang="ru-RU" dirty="0"/>
              <a:t>По лунному календарю в этом цикле 228 месяцев, по 12 в году. Но по солнечному - 235 месяцев, на 7 больше. Поэтому китайцы решили добавлять по месяцу к 3-, 6-, 9-, 11-, 14-, 17- и 19-му годам в каждом </a:t>
            </a:r>
            <a:r>
              <a:rPr lang="ru-RU" dirty="0" err="1"/>
              <a:t>чжане</a:t>
            </a:r>
            <a:r>
              <a:rPr lang="ru-RU" dirty="0"/>
              <a:t>.</a:t>
            </a:r>
          </a:p>
          <a:p>
            <a:r>
              <a:rPr lang="ru-RU" dirty="0"/>
              <a:t>Китайские жрецы пытались облегчить счет дней для простых земледельцев. В III веке до н.э. четыре обычных времени года - весна, осень, лето и зима - были разбиты на 24 сезона.</a:t>
            </a:r>
          </a:p>
          <a:p>
            <a:r>
              <a:rPr lang="ru-RU" dirty="0"/>
              <a:t>Каждый из сезонов длился 15-16 дней, и смена их не зависела от продолжительности месяца. Чтобы не сбиться со счета в китайских деревнях рисовали на стенах цветы с лепестками, обозначавшие дни. В конце дня закрашивали один лепесток, на следующий другой и т.д.</a:t>
            </a:r>
          </a:p>
          <a:p>
            <a:endParaRPr lang="ru-RU" dirty="0"/>
          </a:p>
        </p:txBody>
      </p:sp>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368628146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60000"/>
                    <a:lumOff val="40000"/>
                  </a:schemeClr>
                </a:solidFill>
              </a:rPr>
              <a:t>Китайский календарь (лунно-солнечный)</a:t>
            </a:r>
            <a:r>
              <a:rPr lang="ru-RU" dirty="0"/>
              <a:t/>
            </a:r>
            <a:br>
              <a:rPr lang="ru-RU" dirty="0"/>
            </a:br>
            <a:endParaRPr lang="ru-RU" dirty="0"/>
          </a:p>
        </p:txBody>
      </p:sp>
      <p:sp>
        <p:nvSpPr>
          <p:cNvPr id="3" name="Объект 2"/>
          <p:cNvSpPr>
            <a:spLocks noGrp="1"/>
          </p:cNvSpPr>
          <p:nvPr>
            <p:ph idx="1"/>
          </p:nvPr>
        </p:nvSpPr>
        <p:spPr>
          <a:xfrm>
            <a:off x="685801" y="1957428"/>
            <a:ext cx="4000499" cy="3649133"/>
          </a:xfrm>
        </p:spPr>
        <p:txBody>
          <a:bodyPr/>
          <a:lstStyle/>
          <a:p>
            <a:pPr marL="0" indent="0">
              <a:buNone/>
            </a:pPr>
            <a:r>
              <a:rPr lang="ru-RU" dirty="0" smtClean="0"/>
              <a:t>     1</a:t>
            </a:r>
            <a:r>
              <a:rPr lang="ru-RU" dirty="0"/>
              <a:t>. Первый месяц Луны</a:t>
            </a:r>
          </a:p>
          <a:p>
            <a:r>
              <a:rPr lang="ru-RU" dirty="0"/>
              <a:t>2. Второй месяц Луны</a:t>
            </a:r>
          </a:p>
          <a:p>
            <a:r>
              <a:rPr lang="ru-RU" dirty="0"/>
              <a:t>3. и т.д.</a:t>
            </a:r>
          </a:p>
          <a:p>
            <a:r>
              <a:rPr lang="ru-RU" dirty="0"/>
              <a:t>Для уравнивания лунного года с солнечным вставляются (как в вавилонском календаре) високосные месяцы (на основе 60-летнего цикла).	</a:t>
            </a:r>
          </a:p>
          <a:p>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2146" y="1714499"/>
            <a:ext cx="5298831" cy="3974123"/>
          </a:xfrm>
          <a:prstGeom prst="rect">
            <a:avLst/>
          </a:prstGeom>
        </p:spPr>
      </p:pic>
      <p:sp>
        <p:nvSpPr>
          <p:cNvPr id="5" name="Нижний колонтитул 4"/>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360385654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3093" y="726505"/>
            <a:ext cx="5890846" cy="4293902"/>
          </a:xfrm>
        </p:spPr>
        <p:txBody>
          <a:bodyPr/>
          <a:lstStyle/>
          <a:p>
            <a:r>
              <a:rPr lang="ru-RU" dirty="0"/>
              <a:t>Даже в древности чтобы успешно вести сельскохозяйственные работы, важно было знать, когда приходит наилучшее время для пахоты, сева и сбора урожая. Опыт многих поколений учил, что сеять надо с наступлением теплых весенних дней, а собирать урожай - перед осенними холодами. А чтобы не опоздать к сроку, нужно уметь предугадывать, скоро ли наступит весна или осень. Самыми верными предвестниками смены годы оказались небесные светила. Еще в глубокой древности это подметили жители Месопотамии, Китая, Индии, Египта - тех районах, где и зародилось культурное земледелие.</a:t>
            </a:r>
          </a:p>
        </p:txBody>
      </p:sp>
      <p:pic>
        <p:nvPicPr>
          <p:cNvPr id="4" name="Рисунок 3"/>
          <p:cNvPicPr>
            <a:picLocks noChangeAspect="1"/>
          </p:cNvPicPr>
          <p:nvPr/>
        </p:nvPicPr>
        <p:blipFill>
          <a:blip r:embed="rId2"/>
          <a:stretch>
            <a:fillRect/>
          </a:stretch>
        </p:blipFill>
        <p:spPr>
          <a:xfrm>
            <a:off x="6416188" y="3276600"/>
            <a:ext cx="3790950" cy="3048000"/>
          </a:xfrm>
          <a:prstGeom prst="rect">
            <a:avLst/>
          </a:prstGeom>
        </p:spPr>
      </p:pic>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281101153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731" y="205153"/>
            <a:ext cx="10131425" cy="1456267"/>
          </a:xfrm>
        </p:spPr>
        <p:txBody>
          <a:bodyPr/>
          <a:lstStyle/>
          <a:p>
            <a:r>
              <a:rPr lang="ru-RU" dirty="0">
                <a:solidFill>
                  <a:schemeClr val="accent1">
                    <a:lumMod val="60000"/>
                    <a:lumOff val="40000"/>
                  </a:schemeClr>
                </a:solidFill>
              </a:rPr>
              <a:t>Время и календари Майя</a:t>
            </a:r>
          </a:p>
        </p:txBody>
      </p:sp>
      <p:sp>
        <p:nvSpPr>
          <p:cNvPr id="3" name="Объект 2"/>
          <p:cNvSpPr>
            <a:spLocks noGrp="1"/>
          </p:cNvSpPr>
          <p:nvPr>
            <p:ph idx="1"/>
          </p:nvPr>
        </p:nvSpPr>
        <p:spPr>
          <a:xfrm>
            <a:off x="687145" y="1359551"/>
            <a:ext cx="4686298" cy="5120379"/>
          </a:xfrm>
        </p:spPr>
        <p:txBody>
          <a:bodyPr/>
          <a:lstStyle/>
          <a:p>
            <a:r>
              <a:rPr lang="ru-RU" dirty="0"/>
              <a:t>Очень сложным и запутанным был календарь индейцев майя. Для наблюдения за звездами майя соорудили особые башни. А их календарь основывался на священном для них числе 13. Высших богов у них было 13, на небе они насчитывали 13 священных сфер, страна тоже делилась на 13 областей, и неделя состояла из 13 дней. Зато при такой длинной неделе у майя был самый короткий месяц - всего из 20 дней, по числу пальцев на руках и ногах. Дни недели обозначались порядковыми числительными. Но каждый день месяца имел и название (семена, ветер, дождь, пища, работа…), и порядковый номер, причем первый день считался нулевым, а потому последний, 20-й, - 19-м.</a:t>
            </a:r>
          </a:p>
        </p:txBody>
      </p:sp>
      <p:pic>
        <p:nvPicPr>
          <p:cNvPr id="4" name="Рисунок 3"/>
          <p:cNvPicPr>
            <a:picLocks noChangeAspect="1"/>
          </p:cNvPicPr>
          <p:nvPr/>
        </p:nvPicPr>
        <p:blipFill>
          <a:blip r:embed="rId2"/>
          <a:stretch>
            <a:fillRect/>
          </a:stretch>
        </p:blipFill>
        <p:spPr>
          <a:xfrm>
            <a:off x="5876192" y="2067575"/>
            <a:ext cx="5556494" cy="3704329"/>
          </a:xfrm>
          <a:prstGeom prst="rect">
            <a:avLst/>
          </a:prstGeom>
        </p:spPr>
      </p:pic>
      <p:sp>
        <p:nvSpPr>
          <p:cNvPr id="5" name="Нижний колонтитул 4"/>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164155565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1355" y="1341967"/>
            <a:ext cx="10131425" cy="3649133"/>
          </a:xfrm>
        </p:spPr>
        <p:txBody>
          <a:bodyPr/>
          <a:lstStyle/>
          <a:p>
            <a:r>
              <a:rPr lang="ru-RU" dirty="0"/>
              <a:t>Всего в году было 13 месяцев - значит, 260 дней. Такой короткий год назывался </a:t>
            </a:r>
            <a:r>
              <a:rPr lang="ru-RU" dirty="0" err="1"/>
              <a:t>цолькин</a:t>
            </a:r>
            <a:r>
              <a:rPr lang="ru-RU" dirty="0"/>
              <a:t>. Вместе с тем благодаря долгим наблюдениям за светилами жрецы знали, что год длится 365 суток и примерно 6 часов. Поэтому у майя наряду с 260-дневным </a:t>
            </a:r>
            <a:r>
              <a:rPr lang="ru-RU" dirty="0" err="1"/>
              <a:t>цолькином</a:t>
            </a:r>
            <a:r>
              <a:rPr lang="ru-RU" dirty="0"/>
              <a:t> существовал еще один счет времени - </a:t>
            </a:r>
            <a:r>
              <a:rPr lang="ru-RU" dirty="0" err="1"/>
              <a:t>хааб</a:t>
            </a:r>
            <a:r>
              <a:rPr lang="ru-RU" dirty="0"/>
              <a:t>.</a:t>
            </a:r>
          </a:p>
          <a:p>
            <a:r>
              <a:rPr lang="ru-RU" dirty="0"/>
              <a:t>По нему год состоял из 18 месяцев по 20 дней и еще 5 дней, у которых не было названий. Кроме этих годичных циклов у майя был 52-летний цикл, как бы уравнивавший между собой </a:t>
            </a:r>
            <a:r>
              <a:rPr lang="ru-RU" dirty="0" err="1"/>
              <a:t>цолькин</a:t>
            </a:r>
            <a:r>
              <a:rPr lang="ru-RU" dirty="0"/>
              <a:t> и </a:t>
            </a:r>
            <a:r>
              <a:rPr lang="ru-RU" dirty="0" err="1"/>
              <a:t>хааб</a:t>
            </a:r>
            <a:r>
              <a:rPr lang="ru-RU" dirty="0"/>
              <a:t>.</a:t>
            </a:r>
          </a:p>
          <a:p>
            <a:r>
              <a:rPr lang="ru-RU" dirty="0"/>
              <a:t>Одновременно жрецы вели счет времени и по лунному календарю, каждый месяц которого состоял из 29 или 30 дней. После шести лунных месяцев заканчивался лунный полугод и опять начинался первый лунный месяц…</a:t>
            </a:r>
          </a:p>
          <a:p>
            <a:endParaRPr lang="ru-RU" dirty="0"/>
          </a:p>
        </p:txBody>
      </p:sp>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14156389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317" y="310661"/>
            <a:ext cx="10131425" cy="1456267"/>
          </a:xfrm>
        </p:spPr>
        <p:txBody>
          <a:bodyPr/>
          <a:lstStyle/>
          <a:p>
            <a:r>
              <a:rPr lang="ru-RU" dirty="0">
                <a:solidFill>
                  <a:schemeClr val="accent1">
                    <a:lumMod val="60000"/>
                    <a:lumOff val="40000"/>
                  </a:schemeClr>
                </a:solidFill>
              </a:rPr>
              <a:t>Египетский календарь</a:t>
            </a:r>
          </a:p>
        </p:txBody>
      </p:sp>
      <p:sp>
        <p:nvSpPr>
          <p:cNvPr id="3" name="Объект 2"/>
          <p:cNvSpPr>
            <a:spLocks noGrp="1"/>
          </p:cNvSpPr>
          <p:nvPr>
            <p:ph idx="1"/>
          </p:nvPr>
        </p:nvSpPr>
        <p:spPr>
          <a:xfrm>
            <a:off x="325316" y="1766928"/>
            <a:ext cx="10131425" cy="3649133"/>
          </a:xfrm>
        </p:spPr>
        <p:txBody>
          <a:bodyPr>
            <a:normAutofit fontScale="92500" lnSpcReduction="10000"/>
          </a:bodyPr>
          <a:lstStyle/>
          <a:p>
            <a:r>
              <a:rPr lang="ru-RU" dirty="0"/>
              <a:t>Огромной властью над народом и даже фараонами обладали жрецы Древнего Египта. Они были хранителями знаний, дарованных им богами, и умели предсказывать важнейшие событие - ежегодный разлив Нила. Великая река, единственная в стране, была, без всякого преувеличения, основой жизни Египта. Летом Нил широко разливается, а осенью входит в прежнее русло, оставляя на берегах толстый слой плодородного ила. Примерно в середине ноября сеяли ячмень и пшеницу, а в марте уже собирали урожай. Приходилось спешить, потому что как раз к тому времени с юга, из Сахары, задувал обжигающий ветер. Нестерпимый зной держался почти два месяца, в ту пору в Египте все увядало и желтело. Но потом вода в Ниле вновь начинала прибывать, и годовой цикл шел по новому кругу. За три с лишним тысячи лет до нашей эры египтяне создали искусную систему орошения. Понятно, сколь важно было заранее знать сроки разлива реки. Жрецы установили, что начало разлива Нила почти всегда совпадает с днем, когда перед рассветом на небе впервые после некоторого отсутствия загорается самая яркая звезда </a:t>
            </a:r>
            <a:r>
              <a:rPr lang="ru-RU" dirty="0" err="1"/>
              <a:t>Сотис</a:t>
            </a:r>
            <a:r>
              <a:rPr lang="ru-RU" dirty="0"/>
              <a:t>, как в Египте называли Сириус. </a:t>
            </a:r>
            <a:r>
              <a:rPr lang="ru-RU" dirty="0" err="1"/>
              <a:t>Сотис</a:t>
            </a:r>
            <a:r>
              <a:rPr lang="ru-RU" dirty="0"/>
              <a:t> появлялся после самой короткой летней ночи - в начале летнего солнцестояния. В египетском календаре получалось, что в году 360 дней - меньше, чем в тропическом или звездном календаре</a:t>
            </a:r>
          </a:p>
        </p:txBody>
      </p:sp>
      <p:sp>
        <p:nvSpPr>
          <p:cNvPr id="4" name="Нижний колонтитул 3"/>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28080720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8250" y="800982"/>
            <a:ext cx="4484765" cy="5010733"/>
          </a:xfrm>
        </p:spPr>
        <p:txBody>
          <a:bodyPr>
            <a:normAutofit/>
          </a:bodyPr>
          <a:lstStyle/>
          <a:p>
            <a:r>
              <a:rPr lang="ru-RU" dirty="0"/>
              <a:t>Жрецы поделили год на 12 месяцев по 30 дней, а каждый месяц - на три недели по 10 дней, вернее по две пятидневки. Таким образом, в Египте появился солнечный календарь: продолжительность 30-дневного месяца уже никак не зависела от фаз Луны.</a:t>
            </a:r>
          </a:p>
          <a:p>
            <a:r>
              <a:rPr lang="ru-RU" dirty="0"/>
              <a:t>Позже жрецы уточнили, что между двумя солнцестояниями проходит 365 суток. Но «лишние» пять дней не распределили по месяцам, а «отнесли» на конец года, чтобы все это время праздновать дни рождения богов.</a:t>
            </a:r>
          </a:p>
          <a:p>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5915" y="1428824"/>
            <a:ext cx="5667997" cy="3755048"/>
          </a:xfrm>
          <a:prstGeom prst="rect">
            <a:avLst/>
          </a:prstGeom>
        </p:spPr>
      </p:pic>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25691692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470" y="319453"/>
            <a:ext cx="10131425" cy="1456267"/>
          </a:xfrm>
        </p:spPr>
        <p:txBody>
          <a:bodyPr/>
          <a:lstStyle/>
          <a:p>
            <a:r>
              <a:rPr lang="ru-RU" dirty="0">
                <a:solidFill>
                  <a:schemeClr val="accent1">
                    <a:lumMod val="60000"/>
                    <a:lumOff val="40000"/>
                  </a:schemeClr>
                </a:solidFill>
              </a:rPr>
              <a:t>Древнеегипетский календарь (солнечный)</a:t>
            </a:r>
            <a:r>
              <a:rPr lang="ru-RU" dirty="0"/>
              <a:t/>
            </a:r>
            <a:br>
              <a:rPr lang="ru-RU" dirty="0"/>
            </a:br>
            <a:endParaRPr lang="ru-RU" dirty="0"/>
          </a:p>
        </p:txBody>
      </p:sp>
      <p:sp>
        <p:nvSpPr>
          <p:cNvPr id="3" name="Объект 2"/>
          <p:cNvSpPr>
            <a:spLocks noGrp="1"/>
          </p:cNvSpPr>
          <p:nvPr>
            <p:ph idx="1"/>
          </p:nvPr>
        </p:nvSpPr>
        <p:spPr>
          <a:xfrm>
            <a:off x="800102" y="1160585"/>
            <a:ext cx="4484076" cy="4897316"/>
          </a:xfrm>
        </p:spPr>
        <p:txBody>
          <a:bodyPr>
            <a:normAutofit fontScale="92500" lnSpcReduction="20000"/>
          </a:bodyPr>
          <a:lstStyle/>
          <a:p>
            <a:pPr marL="0" indent="0">
              <a:buNone/>
            </a:pPr>
            <a:endParaRPr lang="ru-RU" dirty="0"/>
          </a:p>
          <a:p>
            <a:r>
              <a:rPr lang="ru-RU" dirty="0" smtClean="0"/>
              <a:t>Названия </a:t>
            </a:r>
            <a:r>
              <a:rPr lang="ru-RU" dirty="0"/>
              <a:t>египетских месяцев:</a:t>
            </a:r>
          </a:p>
          <a:p>
            <a:r>
              <a:rPr lang="ru-RU" dirty="0"/>
              <a:t>1.Тот</a:t>
            </a:r>
          </a:p>
          <a:p>
            <a:r>
              <a:rPr lang="ru-RU" dirty="0"/>
              <a:t>4.Хойак</a:t>
            </a:r>
          </a:p>
          <a:p>
            <a:r>
              <a:rPr lang="ru-RU" dirty="0"/>
              <a:t>7.Фаменот</a:t>
            </a:r>
          </a:p>
          <a:p>
            <a:r>
              <a:rPr lang="ru-RU" dirty="0"/>
              <a:t>10.Паини</a:t>
            </a:r>
          </a:p>
          <a:p>
            <a:r>
              <a:rPr lang="ru-RU" dirty="0"/>
              <a:t>2.Паофи</a:t>
            </a:r>
          </a:p>
          <a:p>
            <a:r>
              <a:rPr lang="ru-RU" dirty="0"/>
              <a:t>5.Тиби</a:t>
            </a:r>
          </a:p>
          <a:p>
            <a:r>
              <a:rPr lang="ru-RU" dirty="0"/>
              <a:t>8.Фармути</a:t>
            </a:r>
          </a:p>
          <a:p>
            <a:r>
              <a:rPr lang="ru-RU" dirty="0"/>
              <a:t>11.Эпифи</a:t>
            </a:r>
          </a:p>
          <a:p>
            <a:r>
              <a:rPr lang="ru-RU" dirty="0"/>
              <a:t>3.Хатир</a:t>
            </a:r>
          </a:p>
          <a:p>
            <a:r>
              <a:rPr lang="ru-RU" dirty="0"/>
              <a:t>6.Мехир</a:t>
            </a:r>
          </a:p>
          <a:p>
            <a:r>
              <a:rPr lang="ru-RU" dirty="0"/>
              <a:t>9.Пахон</a:t>
            </a:r>
          </a:p>
          <a:p>
            <a:r>
              <a:rPr lang="ru-RU" dirty="0"/>
              <a:t>12.Месоре	</a:t>
            </a:r>
          </a:p>
          <a:p>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6164" y="1400543"/>
            <a:ext cx="4663576" cy="4657358"/>
          </a:xfrm>
          <a:prstGeom prst="rect">
            <a:avLst/>
          </a:prstGeom>
        </p:spPr>
      </p:pic>
      <p:sp>
        <p:nvSpPr>
          <p:cNvPr id="5" name="Нижний колонтитул 4"/>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249891534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4786" y="1421098"/>
            <a:ext cx="10131425" cy="3649133"/>
          </a:xfrm>
        </p:spPr>
        <p:txBody>
          <a:bodyPr/>
          <a:lstStyle/>
          <a:p>
            <a:r>
              <a:rPr lang="ru-RU" dirty="0"/>
              <a:t>Три сезона по 4 месяца каждый:</a:t>
            </a:r>
          </a:p>
          <a:p>
            <a:r>
              <a:rPr lang="ru-RU" dirty="0"/>
              <a:t>1. Время половодья (</a:t>
            </a:r>
            <a:r>
              <a:rPr lang="ru-RU" dirty="0" err="1"/>
              <a:t>ахет</a:t>
            </a:r>
            <a:r>
              <a:rPr lang="ru-RU" dirty="0"/>
              <a:t>) - с середины июля до середины ноября</a:t>
            </a:r>
          </a:p>
          <a:p>
            <a:r>
              <a:rPr lang="ru-RU" dirty="0"/>
              <a:t>2. Время Восходов (</a:t>
            </a:r>
            <a:r>
              <a:rPr lang="ru-RU" dirty="0" err="1"/>
              <a:t>перет</a:t>
            </a:r>
            <a:r>
              <a:rPr lang="ru-RU" dirty="0"/>
              <a:t>) - с середины ноября до середины марта</a:t>
            </a:r>
          </a:p>
          <a:p>
            <a:r>
              <a:rPr lang="ru-RU" dirty="0"/>
              <a:t>3. Время Засухи - с середины марта до середины июля</a:t>
            </a:r>
          </a:p>
          <a:p>
            <a:r>
              <a:rPr lang="ru-RU" dirty="0"/>
              <a:t>Месяцы обозначались номерами (первый месяц половодья, второй месяц половодья и т.д.). Каждый месяц имел 30 дней (без всякой связи с фазами Луны). Остальные 5 дней не входили в календарь и добавлялись в конце последнего месяца. Новый год должен был начинаться 19 июля - в день, когда на небе "восходил" (т.е. становился видимым) Сириус. Однако, поскольку високосных дней не прибавлялось, то каждые 4 года Новый год отставал на 1 день и только через 1460 лет опять приходился на день "восхода" звезды Сириус.</a:t>
            </a:r>
          </a:p>
          <a:p>
            <a:endParaRPr lang="ru-RU" dirty="0"/>
          </a:p>
        </p:txBody>
      </p:sp>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73280254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224" y="64476"/>
            <a:ext cx="10131425" cy="1456267"/>
          </a:xfrm>
        </p:spPr>
        <p:txBody>
          <a:bodyPr/>
          <a:lstStyle/>
          <a:p>
            <a:r>
              <a:rPr lang="ru-RU" dirty="0">
                <a:solidFill>
                  <a:schemeClr val="accent1">
                    <a:lumMod val="60000"/>
                    <a:lumOff val="40000"/>
                  </a:schemeClr>
                </a:solidFill>
              </a:rPr>
              <a:t>Греческий календарь</a:t>
            </a:r>
          </a:p>
        </p:txBody>
      </p:sp>
      <p:sp>
        <p:nvSpPr>
          <p:cNvPr id="3" name="Объект 2"/>
          <p:cNvSpPr>
            <a:spLocks noGrp="1"/>
          </p:cNvSpPr>
          <p:nvPr>
            <p:ph idx="1"/>
          </p:nvPr>
        </p:nvSpPr>
        <p:spPr>
          <a:xfrm>
            <a:off x="96715" y="1046285"/>
            <a:ext cx="5442439" cy="5495192"/>
          </a:xfrm>
        </p:spPr>
        <p:txBody>
          <a:bodyPr>
            <a:normAutofit/>
          </a:bodyPr>
          <a:lstStyle/>
          <a:p>
            <a:r>
              <a:rPr lang="ru-RU" dirty="0"/>
              <a:t>Греки полностью отказались от счета времени по лунным фазам и пользовались лунно-солнечным календарем. Вернее, календарями, поскольку у каждого греческого города-государства был свой. Поэтому начало нового года в разных местах Греции не совпадало.</a:t>
            </a:r>
          </a:p>
          <a:p>
            <a:r>
              <a:rPr lang="ru-RU" dirty="0"/>
              <a:t>Но в 433году до н.э. афинский астроном и математик </a:t>
            </a:r>
            <a:r>
              <a:rPr lang="ru-RU" dirty="0" err="1"/>
              <a:t>Метон</a:t>
            </a:r>
            <a:r>
              <a:rPr lang="ru-RU" dirty="0"/>
              <a:t> разработал новый принцип лунно-солнечного календаря. В историю он вошел под названием </a:t>
            </a:r>
            <a:r>
              <a:rPr lang="ru-RU" dirty="0" err="1"/>
              <a:t>метонов</a:t>
            </a:r>
            <a:r>
              <a:rPr lang="ru-RU" dirty="0"/>
              <a:t> цикл.</a:t>
            </a:r>
          </a:p>
          <a:p>
            <a:r>
              <a:rPr lang="ru-RU" dirty="0"/>
              <a:t>По подсчетам </a:t>
            </a:r>
            <a:r>
              <a:rPr lang="ru-RU" dirty="0" err="1"/>
              <a:t>Метона</a:t>
            </a:r>
            <a:r>
              <a:rPr lang="ru-RU" dirty="0"/>
              <a:t> получалось, что 19 солнечных лет почти соответствует 235 лунным месяцам. Всего в </a:t>
            </a:r>
            <a:r>
              <a:rPr lang="ru-RU" dirty="0" err="1"/>
              <a:t>метоновом</a:t>
            </a:r>
            <a:r>
              <a:rPr lang="ru-RU" dirty="0"/>
              <a:t> цикле получалось 125 «полных» месяцев - по 30 суток и 110 «неполных» - по 29 суток. 12 лет цикла состояли из 12 месяцев, а 7 лет - из 13.</a:t>
            </a:r>
          </a:p>
          <a:p>
            <a:endParaRPr lang="ru-RU" dirty="0"/>
          </a:p>
        </p:txBody>
      </p:sp>
      <p:pic>
        <p:nvPicPr>
          <p:cNvPr id="4" name="Рисунок 3"/>
          <p:cNvPicPr>
            <a:picLocks noChangeAspect="1"/>
          </p:cNvPicPr>
          <p:nvPr/>
        </p:nvPicPr>
        <p:blipFill>
          <a:blip r:embed="rId2"/>
          <a:stretch>
            <a:fillRect/>
          </a:stretch>
        </p:blipFill>
        <p:spPr>
          <a:xfrm>
            <a:off x="5847374" y="2089639"/>
            <a:ext cx="4486275" cy="3048000"/>
          </a:xfrm>
          <a:prstGeom prst="rect">
            <a:avLst/>
          </a:prstGeom>
        </p:spPr>
      </p:pic>
      <p:sp>
        <p:nvSpPr>
          <p:cNvPr id="5" name="Нижний колонтитул 4"/>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120618249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1886" y="304474"/>
            <a:ext cx="10131425" cy="3649133"/>
          </a:xfrm>
        </p:spPr>
        <p:txBody>
          <a:bodyPr/>
          <a:lstStyle/>
          <a:p>
            <a:r>
              <a:rPr lang="ru-RU" dirty="0"/>
              <a:t>По предложению </a:t>
            </a:r>
            <a:r>
              <a:rPr lang="ru-RU" dirty="0" err="1"/>
              <a:t>Метона</a:t>
            </a:r>
            <a:r>
              <a:rPr lang="ru-RU" dirty="0"/>
              <a:t> во многих греческих городах были установлены </a:t>
            </a:r>
            <a:r>
              <a:rPr lang="ru-RU" dirty="0" err="1"/>
              <a:t>парапегмы</a:t>
            </a:r>
            <a:r>
              <a:rPr lang="ru-RU" dirty="0"/>
              <a:t> - своеобразные каменные календари для практического пользования. Это были каменные плиты с отверстиями, в которые вставляли палочки с обозначением чисел текущего месяца. Высеченный рядом с отверстиями текст сообщал о том, какие астрономические явления происходят в конкретный день.</a:t>
            </a:r>
          </a:p>
          <a:p>
            <a:r>
              <a:rPr lang="ru-RU" dirty="0"/>
              <a:t>А около 264 года до н.э. греческий историк </a:t>
            </a:r>
            <a:r>
              <a:rPr lang="ru-RU" dirty="0" err="1"/>
              <a:t>Тимей</a:t>
            </a:r>
            <a:r>
              <a:rPr lang="ru-RU" dirty="0"/>
              <a:t> ввел в обиход упорядоченное летосчисление: за точку отсчета он взял первые Олимпийские игры, которые начались 1 июля 776 года до н.э. Этот год и стал первым в греческой хронологии, а продолжался счет от Олимпийских игр около семи веков.</a:t>
            </a:r>
          </a:p>
          <a:p>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2285" y="3102439"/>
            <a:ext cx="4923692" cy="3465048"/>
          </a:xfrm>
          <a:prstGeom prst="rect">
            <a:avLst/>
          </a:prstGeom>
        </p:spPr>
      </p:pic>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137033569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222739"/>
            <a:ext cx="10131425" cy="1456267"/>
          </a:xfrm>
        </p:spPr>
        <p:txBody>
          <a:bodyPr/>
          <a:lstStyle/>
          <a:p>
            <a:r>
              <a:rPr lang="ru-RU" dirty="0">
                <a:solidFill>
                  <a:schemeClr val="accent1">
                    <a:lumMod val="60000"/>
                    <a:lumOff val="40000"/>
                  </a:schemeClr>
                </a:solidFill>
              </a:rPr>
              <a:t>Календарь Юлия Цезаря</a:t>
            </a:r>
          </a:p>
        </p:txBody>
      </p:sp>
      <p:sp>
        <p:nvSpPr>
          <p:cNvPr id="3" name="Объект 2"/>
          <p:cNvSpPr>
            <a:spLocks noGrp="1"/>
          </p:cNvSpPr>
          <p:nvPr>
            <p:ph idx="1"/>
          </p:nvPr>
        </p:nvSpPr>
        <p:spPr>
          <a:xfrm>
            <a:off x="518748" y="1596944"/>
            <a:ext cx="5952391" cy="4487333"/>
          </a:xfrm>
        </p:spPr>
        <p:txBody>
          <a:bodyPr>
            <a:normAutofit/>
          </a:bodyPr>
          <a:lstStyle/>
          <a:p>
            <a:r>
              <a:rPr lang="ru-RU" dirty="0"/>
              <a:t>Римляне пользовались календарем, в котором год состоял из 10 месяцев, или 304 дней: 6 месяцев по 30 дней и 4 месяцев по 31 дню. Поначалу месяцы обозначали порядковыми номерами. Новый год наступал 1-го числа того месяца, на который выпадало начало весны.</a:t>
            </a:r>
          </a:p>
          <a:p>
            <a:r>
              <a:rPr lang="ru-RU" dirty="0"/>
              <a:t>К концу VIII века до н.э. у некоторых римских месяцев уже появились имена. Первый месяц года назвали </a:t>
            </a:r>
            <a:r>
              <a:rPr lang="ru-RU" dirty="0" err="1"/>
              <a:t>мартиусом</a:t>
            </a:r>
            <a:r>
              <a:rPr lang="ru-RU" dirty="0"/>
              <a:t> в честь бога войны Марса. Второй - </a:t>
            </a:r>
            <a:r>
              <a:rPr lang="ru-RU" dirty="0" err="1"/>
              <a:t>априлисом</a:t>
            </a:r>
            <a:r>
              <a:rPr lang="ru-RU" dirty="0"/>
              <a:t>. Это слово происходит от глагола </a:t>
            </a:r>
            <a:r>
              <a:rPr lang="ru-RU" dirty="0" err="1"/>
              <a:t>aperire</a:t>
            </a:r>
            <a:r>
              <a:rPr lang="ru-RU" dirty="0"/>
              <a:t> - раскрывать. Третий месяц </a:t>
            </a:r>
            <a:r>
              <a:rPr lang="ru-RU" dirty="0" err="1"/>
              <a:t>майус</a:t>
            </a:r>
            <a:r>
              <a:rPr lang="ru-RU" dirty="0"/>
              <a:t> посвящали богине плодородия Майе, а четвертый месяц </a:t>
            </a:r>
            <a:r>
              <a:rPr lang="ru-RU" dirty="0" err="1"/>
              <a:t>юниус</a:t>
            </a:r>
            <a:r>
              <a:rPr lang="ru-RU" dirty="0"/>
              <a:t> - супруге Юпитера богине Юноне. Все остальные месяцы имели лишь порядковые номера.</a:t>
            </a:r>
          </a:p>
          <a:p>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2387" y="1596944"/>
            <a:ext cx="4123591" cy="4015347"/>
          </a:xfrm>
          <a:prstGeom prst="rect">
            <a:avLst/>
          </a:prstGeom>
        </p:spPr>
      </p:pic>
      <p:sp>
        <p:nvSpPr>
          <p:cNvPr id="5" name="Нижний колонтитул 4"/>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25095423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2370" y="1957429"/>
            <a:ext cx="9486899" cy="2851964"/>
          </a:xfrm>
        </p:spPr>
        <p:txBody>
          <a:bodyPr/>
          <a:lstStyle/>
          <a:p>
            <a:r>
              <a:rPr lang="ru-RU" dirty="0"/>
              <a:t>Очень скоро римляне заметили что их календарь заметно опережает природные явления. Поняв от чего это, происходит, римские жрецы решили добавить к десяти месяцам еще два. Так появились месяцы, посвященные двуликому богу Янусу и богу подземного царства </a:t>
            </a:r>
            <a:r>
              <a:rPr lang="ru-RU" dirty="0" err="1"/>
              <a:t>Фебрусу</a:t>
            </a:r>
            <a:r>
              <a:rPr lang="ru-RU" dirty="0"/>
              <a:t>. Теперь в римском календаре было уже 355 дней. Пришлось заново делить их между 12 месяцами. Но поскольку римляне верили, что нечетные числа счастливее четных, 30 дней уже не было ни в одном из месяцев: 4 из них насчитывали по 31 дню, 7 - по 29, а вот </a:t>
            </a:r>
            <a:r>
              <a:rPr lang="ru-RU" dirty="0" err="1"/>
              <a:t>фебруариус</a:t>
            </a:r>
            <a:r>
              <a:rPr lang="ru-RU" dirty="0"/>
              <a:t> состоял из 28 дней.</a:t>
            </a:r>
          </a:p>
        </p:txBody>
      </p:sp>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4740527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925" y="1315590"/>
            <a:ext cx="6655776" cy="4188395"/>
          </a:xfrm>
        </p:spPr>
        <p:txBody>
          <a:bodyPr/>
          <a:lstStyle/>
          <a:p>
            <a:r>
              <a:rPr lang="ru-RU" dirty="0"/>
              <a:t>В теплое время солнце день ото дня поднималось все выше и, достигнув максимальной точки, постепенно начинает клониться ниже и ниже. Это и служит явным признаком того, что надвигается осень. А еще люди заметили, что и звезды в разные времена года располагаются на небе по-разному. Чтобы легче было ориентироваться в картине ночного неба, некоторые звезды стали выделять в группы с запоминающимися очертаниями - созвездия. Со временем 12 созвездий, расположенных по пути видимого годового движения Солнца вдоль звезд, были выделены в особую группу - зодиак. А сам период обращения Солнца относительно звезд позже назвали звездным годом.</a:t>
            </a:r>
          </a:p>
        </p:txBody>
      </p:sp>
      <p:pic>
        <p:nvPicPr>
          <p:cNvPr id="4" name="Рисунок 3"/>
          <p:cNvPicPr>
            <a:picLocks noChangeAspect="1"/>
          </p:cNvPicPr>
          <p:nvPr/>
        </p:nvPicPr>
        <p:blipFill>
          <a:blip r:embed="rId2"/>
          <a:stretch>
            <a:fillRect/>
          </a:stretch>
        </p:blipFill>
        <p:spPr>
          <a:xfrm>
            <a:off x="7012598" y="1157124"/>
            <a:ext cx="4514850" cy="4505325"/>
          </a:xfrm>
          <a:prstGeom prst="rect">
            <a:avLst/>
          </a:prstGeom>
        </p:spPr>
      </p:pic>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156987329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2033" y="788377"/>
            <a:ext cx="5372098" cy="5275385"/>
          </a:xfrm>
        </p:spPr>
        <p:txBody>
          <a:bodyPr>
            <a:normAutofit/>
          </a:bodyPr>
          <a:lstStyle/>
          <a:p>
            <a:r>
              <a:rPr lang="ru-RU" dirty="0"/>
              <a:t>В 46 году до н.э. коренную реформу календаря осуществил Гай Юлий Цезарь. Разработать новый солнечный календарь он поручил астроному </a:t>
            </a:r>
            <a:r>
              <a:rPr lang="ru-RU" dirty="0" err="1"/>
              <a:t>Созиген</a:t>
            </a:r>
            <a:r>
              <a:rPr lang="ru-RU" dirty="0"/>
              <a:t>. За основу </a:t>
            </a:r>
            <a:r>
              <a:rPr lang="ru-RU" dirty="0" err="1"/>
              <a:t>Созиген</a:t>
            </a:r>
            <a:r>
              <a:rPr lang="ru-RU" dirty="0"/>
              <a:t> взял период годового перемещения Солнца между звездами, то есть звездный год, длинной 365 с четвертью суток. Он рассчитал, что три года подряд должны состоять из 365 дней, четвертый - из 366. при этом год разбивался на 12 месяцев и навсегда из календаря изымался дополнительный месяц. За начало года было принято 1 января. Все нечетные месяцы содержали по 31 дню, а все четные - по 30. лишь в феврале «короткого» года было 29 дней, а «длинного», високосного, - 30.</a:t>
            </a:r>
          </a:p>
          <a:p>
            <a:r>
              <a:rPr lang="ru-RU" dirty="0"/>
              <a:t>В честь Юлия Цезаря месяц </a:t>
            </a:r>
            <a:r>
              <a:rPr lang="ru-RU" dirty="0" err="1"/>
              <a:t>квинтилис</a:t>
            </a:r>
            <a:r>
              <a:rPr lang="ru-RU" dirty="0"/>
              <a:t> стал называться </a:t>
            </a:r>
            <a:r>
              <a:rPr lang="ru-RU" dirty="0" err="1"/>
              <a:t>юлиус</a:t>
            </a:r>
            <a:r>
              <a:rPr lang="ru-RU" dirty="0"/>
              <a:t> - июль, а сам календарь - юлианским.</a:t>
            </a:r>
          </a:p>
          <a:p>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14405" y="615462"/>
            <a:ext cx="3676539" cy="5448300"/>
          </a:xfrm>
          <a:prstGeom prst="rect">
            <a:avLst/>
          </a:prstGeom>
        </p:spPr>
      </p:pic>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271780351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685800" y="2871786"/>
          <a:ext cx="10131424" cy="2189166"/>
        </p:xfrm>
        <a:graphic>
          <a:graphicData uri="http://schemas.openxmlformats.org/drawingml/2006/table">
            <a:tbl>
              <a:tblPr firstRow="1" firstCol="1" bandRow="1">
                <a:tableStyleId>{5C22544A-7EE6-4342-B048-85BDC9FD1C3A}</a:tableStyleId>
              </a:tblPr>
              <a:tblGrid>
                <a:gridCol w="2532856">
                  <a:extLst>
                    <a:ext uri="{9D8B030D-6E8A-4147-A177-3AD203B41FA5}">
                      <a16:colId xmlns="" xmlns:a16="http://schemas.microsoft.com/office/drawing/2014/main" val="3680794045"/>
                    </a:ext>
                  </a:extLst>
                </a:gridCol>
                <a:gridCol w="2532856">
                  <a:extLst>
                    <a:ext uri="{9D8B030D-6E8A-4147-A177-3AD203B41FA5}">
                      <a16:colId xmlns="" xmlns:a16="http://schemas.microsoft.com/office/drawing/2014/main" val="2251754184"/>
                    </a:ext>
                  </a:extLst>
                </a:gridCol>
                <a:gridCol w="2532856">
                  <a:extLst>
                    <a:ext uri="{9D8B030D-6E8A-4147-A177-3AD203B41FA5}">
                      <a16:colId xmlns="" xmlns:a16="http://schemas.microsoft.com/office/drawing/2014/main" val="2440870588"/>
                    </a:ext>
                  </a:extLst>
                </a:gridCol>
                <a:gridCol w="2532856">
                  <a:extLst>
                    <a:ext uri="{9D8B030D-6E8A-4147-A177-3AD203B41FA5}">
                      <a16:colId xmlns="" xmlns:a16="http://schemas.microsoft.com/office/drawing/2014/main" val="1586802838"/>
                    </a:ext>
                  </a:extLst>
                </a:gridCol>
              </a:tblGrid>
              <a:tr h="0">
                <a:tc>
                  <a:txBody>
                    <a:bodyPr/>
                    <a:lstStyle/>
                    <a:p>
                      <a:pPr>
                        <a:lnSpc>
                          <a:spcPct val="107000"/>
                        </a:lnSpc>
                        <a:spcAft>
                          <a:spcPts val="800"/>
                        </a:spcAft>
                      </a:pPr>
                      <a:r>
                        <a:rPr lang="ru-RU" sz="1100">
                          <a:effectLst/>
                        </a:rPr>
                        <a:t>Название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Число дней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Название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Число дней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extLst>
                  <a:ext uri="{0D108BD9-81ED-4DB2-BD59-A6C34878D82A}">
                    <a16:rowId xmlns="" xmlns:a16="http://schemas.microsoft.com/office/drawing/2014/main" val="165078653"/>
                  </a:ext>
                </a:extLst>
              </a:tr>
              <a:tr h="0">
                <a:tc>
                  <a:txBody>
                    <a:bodyPr/>
                    <a:lstStyle/>
                    <a:p>
                      <a:pPr>
                        <a:lnSpc>
                          <a:spcPct val="107000"/>
                        </a:lnSpc>
                        <a:spcAft>
                          <a:spcPts val="800"/>
                        </a:spcAft>
                      </a:pPr>
                      <a:r>
                        <a:rPr lang="ru-RU" sz="1100">
                          <a:effectLst/>
                        </a:rPr>
                        <a:t>Январь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31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Квинтилис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31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extLst>
                  <a:ext uri="{0D108BD9-81ED-4DB2-BD59-A6C34878D82A}">
                    <a16:rowId xmlns="" xmlns:a16="http://schemas.microsoft.com/office/drawing/2014/main" val="3630511993"/>
                  </a:ext>
                </a:extLst>
              </a:tr>
              <a:tr h="0">
                <a:tc>
                  <a:txBody>
                    <a:bodyPr/>
                    <a:lstStyle/>
                    <a:p>
                      <a:pPr>
                        <a:lnSpc>
                          <a:spcPct val="107000"/>
                        </a:lnSpc>
                        <a:spcAft>
                          <a:spcPts val="800"/>
                        </a:spcAft>
                      </a:pPr>
                      <a:r>
                        <a:rPr lang="ru-RU" sz="1100">
                          <a:effectLst/>
                        </a:rPr>
                        <a:t>Февраль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29 (30)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Секстилис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extLst>
                  <a:ext uri="{0D108BD9-81ED-4DB2-BD59-A6C34878D82A}">
                    <a16:rowId xmlns="" xmlns:a16="http://schemas.microsoft.com/office/drawing/2014/main" val="431056868"/>
                  </a:ext>
                </a:extLst>
              </a:tr>
              <a:tr h="0">
                <a:tc>
                  <a:txBody>
                    <a:bodyPr/>
                    <a:lstStyle/>
                    <a:p>
                      <a:pPr>
                        <a:lnSpc>
                          <a:spcPct val="107000"/>
                        </a:lnSpc>
                        <a:spcAft>
                          <a:spcPts val="800"/>
                        </a:spcAft>
                      </a:pPr>
                      <a:r>
                        <a:rPr lang="ru-RU" sz="1100">
                          <a:effectLst/>
                        </a:rPr>
                        <a:t>Март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31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Сентябрь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31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extLst>
                  <a:ext uri="{0D108BD9-81ED-4DB2-BD59-A6C34878D82A}">
                    <a16:rowId xmlns="" xmlns:a16="http://schemas.microsoft.com/office/drawing/2014/main" val="2311265941"/>
                  </a:ext>
                </a:extLst>
              </a:tr>
              <a:tr h="0">
                <a:tc>
                  <a:txBody>
                    <a:bodyPr/>
                    <a:lstStyle/>
                    <a:p>
                      <a:pPr>
                        <a:lnSpc>
                          <a:spcPct val="107000"/>
                        </a:lnSpc>
                        <a:spcAft>
                          <a:spcPts val="800"/>
                        </a:spcAft>
                      </a:pPr>
                      <a:r>
                        <a:rPr lang="ru-RU" sz="1100">
                          <a:effectLst/>
                        </a:rPr>
                        <a:t>Апрель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Октябрь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extLst>
                  <a:ext uri="{0D108BD9-81ED-4DB2-BD59-A6C34878D82A}">
                    <a16:rowId xmlns="" xmlns:a16="http://schemas.microsoft.com/office/drawing/2014/main" val="2416546725"/>
                  </a:ext>
                </a:extLst>
              </a:tr>
              <a:tr h="0">
                <a:tc>
                  <a:txBody>
                    <a:bodyPr/>
                    <a:lstStyle/>
                    <a:p>
                      <a:pPr>
                        <a:lnSpc>
                          <a:spcPct val="107000"/>
                        </a:lnSpc>
                        <a:spcAft>
                          <a:spcPts val="800"/>
                        </a:spcAft>
                      </a:pPr>
                      <a:r>
                        <a:rPr lang="ru-RU" sz="1100">
                          <a:effectLst/>
                        </a:rPr>
                        <a:t>Май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31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Ноябрь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31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extLst>
                  <a:ext uri="{0D108BD9-81ED-4DB2-BD59-A6C34878D82A}">
                    <a16:rowId xmlns="" xmlns:a16="http://schemas.microsoft.com/office/drawing/2014/main" val="1054373909"/>
                  </a:ext>
                </a:extLst>
              </a:tr>
              <a:tr h="0">
                <a:tc>
                  <a:txBody>
                    <a:bodyPr/>
                    <a:lstStyle/>
                    <a:p>
                      <a:pPr>
                        <a:lnSpc>
                          <a:spcPct val="107000"/>
                        </a:lnSpc>
                        <a:spcAft>
                          <a:spcPts val="800"/>
                        </a:spcAft>
                      </a:pPr>
                      <a:r>
                        <a:rPr lang="ru-RU" sz="1100">
                          <a:effectLst/>
                        </a:rPr>
                        <a:t>Июнь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a:effectLst/>
                        </a:rPr>
                        <a:t>Декабрь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tc>
                  <a:txBody>
                    <a:bodyPr/>
                    <a:lstStyle/>
                    <a:p>
                      <a:pPr>
                        <a:lnSpc>
                          <a:spcPct val="107000"/>
                        </a:lnSpc>
                        <a:spcAft>
                          <a:spcPts val="800"/>
                        </a:spcAft>
                      </a:pPr>
                      <a:r>
                        <a:rPr lang="ru-RU" sz="1100" dirty="0">
                          <a:effectLst/>
                        </a:rPr>
                        <a:t>30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0" marR="95250" marT="85725" marB="47625"/>
                </a:tc>
                <a:extLst>
                  <a:ext uri="{0D108BD9-81ED-4DB2-BD59-A6C34878D82A}">
                    <a16:rowId xmlns="" xmlns:a16="http://schemas.microsoft.com/office/drawing/2014/main" val="1693309888"/>
                  </a:ext>
                </a:extLst>
              </a:tr>
            </a:tbl>
          </a:graphicData>
        </a:graphic>
      </p:graphicFrame>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129469134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1694" y="1473852"/>
            <a:ext cx="10131425" cy="3649133"/>
          </a:xfrm>
        </p:spPr>
        <p:txBody>
          <a:bodyPr/>
          <a:lstStyle/>
          <a:p>
            <a:r>
              <a:rPr lang="ru-RU" dirty="0"/>
              <a:t>Следить за счислением времени было поручено понтификам - членам одной из главных жреческих коллегий Древнего Рима. Они ведали государственными религиозными обрядами и вели записи важнейших событий происходивших в Империи. Но, не поняв сути нового календаря, понтифики начали вводить лишний день не в четвертый по счету год, а в третий.</a:t>
            </a:r>
          </a:p>
          <a:p>
            <a:r>
              <a:rPr lang="ru-RU" dirty="0"/>
              <a:t>Но обнаружилась ошибка лишь в 8 году до н.э., когда правил император Август. Чтобы уравнять календарное и природное время, император распорядился 16 лет не добавлялся дни в високосные года, а потом, как и полагается, вводить лишний день раз в четыре года. Узаконил Август и основное правило: високосными годами считать те, номера которых делятся без остатка на 4.</a:t>
            </a:r>
          </a:p>
        </p:txBody>
      </p:sp>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59064251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5847" y="1728828"/>
            <a:ext cx="10131425" cy="3649133"/>
          </a:xfrm>
        </p:spPr>
        <p:txBody>
          <a:bodyPr/>
          <a:lstStyle/>
          <a:p>
            <a:r>
              <a:rPr lang="ru-RU" dirty="0"/>
              <a:t>Сенат оказал Августу ту же честь, что и Юлию Цезарю: месяц </a:t>
            </a:r>
            <a:r>
              <a:rPr lang="ru-RU" dirty="0" err="1"/>
              <a:t>секстилис</a:t>
            </a:r>
            <a:r>
              <a:rPr lang="ru-RU" dirty="0"/>
              <a:t> стал называться августом. Но в августе было 30 дней, тогда как в июле месяце Юлия Цезаря, 31.и чтобы не обижать Августа к его месяцу прибавили день, отняв его у и без того короткого месяца - </a:t>
            </a:r>
            <a:r>
              <a:rPr lang="ru-RU" dirty="0" err="1"/>
              <a:t>фебруариуса</a:t>
            </a:r>
            <a:r>
              <a:rPr lang="ru-RU" dirty="0"/>
              <a:t>.</a:t>
            </a:r>
          </a:p>
          <a:p>
            <a:r>
              <a:rPr lang="ru-RU" dirty="0"/>
              <a:t>Но теперь в календаре подряд шло три месяца по 31 дню. Тогда один день из сентября перенесли в 30-дневный октябрь, а заодно один день ноября - в декабрь.</a:t>
            </a:r>
          </a:p>
          <a:p>
            <a:endParaRPr lang="ru-RU" dirty="0"/>
          </a:p>
        </p:txBody>
      </p:sp>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29922276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747" y="407378"/>
            <a:ext cx="10131425" cy="1271954"/>
          </a:xfrm>
        </p:spPr>
        <p:txBody>
          <a:bodyPr/>
          <a:lstStyle/>
          <a:p>
            <a:r>
              <a:rPr lang="ru-RU" dirty="0">
                <a:solidFill>
                  <a:schemeClr val="accent1">
                    <a:lumMod val="60000"/>
                    <a:lumOff val="40000"/>
                  </a:schemeClr>
                </a:solidFill>
              </a:rPr>
              <a:t>Календарь папы Григория </a:t>
            </a:r>
            <a:r>
              <a:rPr lang="en-US" dirty="0">
                <a:solidFill>
                  <a:schemeClr val="accent1">
                    <a:lumMod val="60000"/>
                    <a:lumOff val="40000"/>
                  </a:schemeClr>
                </a:solidFill>
              </a:rPr>
              <a:t>XIII</a:t>
            </a:r>
            <a:endParaRPr lang="ru-RU" dirty="0">
              <a:solidFill>
                <a:schemeClr val="accent1">
                  <a:lumMod val="60000"/>
                  <a:lumOff val="40000"/>
                </a:schemeClr>
              </a:solidFill>
            </a:endParaRPr>
          </a:p>
        </p:txBody>
      </p:sp>
      <p:sp>
        <p:nvSpPr>
          <p:cNvPr id="3" name="Объект 2"/>
          <p:cNvSpPr>
            <a:spLocks noGrp="1"/>
          </p:cNvSpPr>
          <p:nvPr>
            <p:ph idx="1"/>
          </p:nvPr>
        </p:nvSpPr>
        <p:spPr>
          <a:xfrm>
            <a:off x="1134208" y="1485902"/>
            <a:ext cx="4123591" cy="5064368"/>
          </a:xfrm>
        </p:spPr>
        <p:txBody>
          <a:bodyPr>
            <a:normAutofit lnSpcReduction="10000"/>
          </a:bodyPr>
          <a:lstStyle/>
          <a:p>
            <a:r>
              <a:rPr lang="ru-RU" dirty="0"/>
              <a:t>В XVI веке необходимость календарной реформы обсуждали </a:t>
            </a:r>
            <a:r>
              <a:rPr lang="ru-RU" dirty="0" err="1"/>
              <a:t>Латеранский</a:t>
            </a:r>
            <a:r>
              <a:rPr lang="ru-RU" dirty="0"/>
              <a:t> и </a:t>
            </a:r>
            <a:r>
              <a:rPr lang="ru-RU" dirty="0" err="1"/>
              <a:t>Тридентский</a:t>
            </a:r>
            <a:r>
              <a:rPr lang="ru-RU" dirty="0"/>
              <a:t> церковные соборы. Несоответствие юлианского календаря природным явлениям замечали уже не только астрономы. Появилось немало проектов по усовершенствованию календаря или даже созданию нового. И, наконец, в 1582 году папа Григорий XIII взялся за решение проблемы всерьез. Был одобрен проект нового календаря </a:t>
            </a:r>
            <a:r>
              <a:rPr lang="ru-RU" dirty="0" err="1"/>
              <a:t>Луиджи</a:t>
            </a:r>
            <a:r>
              <a:rPr lang="ru-RU" dirty="0"/>
              <a:t> </a:t>
            </a:r>
            <a:r>
              <a:rPr lang="ru-RU" dirty="0" err="1"/>
              <a:t>Лилио</a:t>
            </a:r>
            <a:r>
              <a:rPr lang="ru-RU" dirty="0"/>
              <a:t>.</a:t>
            </a:r>
          </a:p>
          <a:p>
            <a:r>
              <a:rPr lang="ru-RU" dirty="0"/>
              <a:t>Поскольку юлианский календарь опережал тропический год уже на 10 суток, </a:t>
            </a:r>
            <a:r>
              <a:rPr lang="ru-RU" dirty="0" err="1"/>
              <a:t>Лилио</a:t>
            </a:r>
            <a:r>
              <a:rPr lang="ru-RU" dirty="0"/>
              <a:t> предлагал их просто-напросто пропустить.</a:t>
            </a:r>
          </a:p>
          <a:p>
            <a:endParaRPr lang="ru-RU" dirty="0"/>
          </a:p>
        </p:txBody>
      </p:sp>
      <p:pic>
        <p:nvPicPr>
          <p:cNvPr id="4" name="Рисунок 3"/>
          <p:cNvPicPr>
            <a:picLocks noChangeAspect="1"/>
          </p:cNvPicPr>
          <p:nvPr/>
        </p:nvPicPr>
        <p:blipFill>
          <a:blip r:embed="rId2"/>
          <a:stretch>
            <a:fillRect/>
          </a:stretch>
        </p:blipFill>
        <p:spPr>
          <a:xfrm>
            <a:off x="5797794" y="1795097"/>
            <a:ext cx="5238750" cy="3619500"/>
          </a:xfrm>
          <a:prstGeom prst="rect">
            <a:avLst/>
          </a:prstGeom>
        </p:spPr>
      </p:pic>
      <p:sp>
        <p:nvSpPr>
          <p:cNvPr id="5" name="Нижний колонтитул 4"/>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16641383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655" y="694593"/>
            <a:ext cx="4739054" cy="5750170"/>
          </a:xfrm>
        </p:spPr>
        <p:txBody>
          <a:bodyPr>
            <a:normAutofit/>
          </a:bodyPr>
          <a:lstStyle/>
          <a:p>
            <a:r>
              <a:rPr lang="ru-RU" dirty="0"/>
              <a:t>К XVI веку астрономы уже довольно точно определили продолжительность тропического года. Получалось, что за 400 лет в юлианском календаре по сравнению с ним набегает лишних трое суток.</a:t>
            </a:r>
          </a:p>
          <a:p>
            <a:r>
              <a:rPr lang="ru-RU" dirty="0"/>
              <a:t>По юлианскому календарю в четырех веках было 100 високосных лет, а их следовало сократить до 97. </a:t>
            </a:r>
            <a:r>
              <a:rPr lang="ru-RU" dirty="0" err="1"/>
              <a:t>Лилио</a:t>
            </a:r>
            <a:r>
              <a:rPr lang="ru-RU" dirty="0"/>
              <a:t> и предложил не считать високосными годы, которые заканчиваются двумя нулями: хотя их номер делится на 4, но не делится на 4 количество сотен в них.</a:t>
            </a:r>
          </a:p>
          <a:p>
            <a:r>
              <a:rPr lang="ru-RU" dirty="0"/>
              <a:t>Проект </a:t>
            </a:r>
            <a:r>
              <a:rPr lang="ru-RU" dirty="0" err="1"/>
              <a:t>Луиджи</a:t>
            </a:r>
            <a:r>
              <a:rPr lang="ru-RU" dirty="0"/>
              <a:t> </a:t>
            </a:r>
            <a:r>
              <a:rPr lang="ru-RU" dirty="0" err="1"/>
              <a:t>Лилио</a:t>
            </a:r>
            <a:r>
              <a:rPr lang="ru-RU" dirty="0"/>
              <a:t> одобрил папа Григорий XIII, который издал 24 февраля 1582 года указ, предписывающий как вводить его в жизнь.</a:t>
            </a:r>
          </a:p>
          <a:p>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84276" y="879229"/>
            <a:ext cx="4530650" cy="4961061"/>
          </a:xfrm>
          <a:prstGeom prst="rect">
            <a:avLst/>
          </a:prstGeom>
        </p:spPr>
      </p:pic>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122088043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978" y="117231"/>
            <a:ext cx="10131425" cy="1456267"/>
          </a:xfrm>
        </p:spPr>
        <p:txBody>
          <a:bodyPr/>
          <a:lstStyle/>
          <a:p>
            <a:r>
              <a:rPr lang="ru-RU" dirty="0">
                <a:solidFill>
                  <a:schemeClr val="accent1">
                    <a:lumMod val="60000"/>
                    <a:lumOff val="40000"/>
                  </a:schemeClr>
                </a:solidFill>
              </a:rPr>
              <a:t>Календари в России</a:t>
            </a:r>
          </a:p>
        </p:txBody>
      </p:sp>
      <p:sp>
        <p:nvSpPr>
          <p:cNvPr id="3" name="Объект 2"/>
          <p:cNvSpPr>
            <a:spLocks noGrp="1"/>
          </p:cNvSpPr>
          <p:nvPr>
            <p:ph idx="1"/>
          </p:nvPr>
        </p:nvSpPr>
        <p:spPr>
          <a:xfrm>
            <a:off x="369277" y="1248509"/>
            <a:ext cx="5108331" cy="5547946"/>
          </a:xfrm>
        </p:spPr>
        <p:txBody>
          <a:bodyPr>
            <a:normAutofit fontScale="92500" lnSpcReduction="10000"/>
          </a:bodyPr>
          <a:lstStyle/>
          <a:p>
            <a:r>
              <a:rPr lang="ru-RU" dirty="0"/>
              <a:t>В России печатные календари хорошо были известны с XVII век. Один из них был издан в 1670 году и назывался «Годовой </a:t>
            </a:r>
            <a:r>
              <a:rPr lang="ru-RU" dirty="0" err="1"/>
              <a:t>разпись</a:t>
            </a:r>
            <a:r>
              <a:rPr lang="ru-RU" dirty="0"/>
              <a:t>, или </a:t>
            </a:r>
            <a:r>
              <a:rPr lang="ru-RU" dirty="0" err="1"/>
              <a:t>Месячило</a:t>
            </a:r>
            <a:r>
              <a:rPr lang="ru-RU" dirty="0"/>
              <a:t>».</a:t>
            </a:r>
          </a:p>
          <a:p>
            <a:r>
              <a:rPr lang="ru-RU" dirty="0"/>
              <a:t>При Петре I начался постоянный выпуск настенных календарей. Самый замечательный из них - «Брюсов календарь», изданный в шести таблицах, где «расписание» дней сопровождались предсказаниями погоды и урожаев.</a:t>
            </a:r>
          </a:p>
          <a:p>
            <a:r>
              <a:rPr lang="ru-RU" dirty="0"/>
              <a:t>В 1727 году исключительное право на издание календарей получила Санкт-Петербургская Академия наук. Выпускаемые ее календари - месяцесловы содержали множество сведений по астрономии, географии, метеорологии, истории. Вначале XX века знаменитый московский издатель Иван Дмитриевич Сытин наладил выпуск красочно оформленных и дешевых календарей. Их общий тираж был огромным по тем временам - 6 млн. экземпляров.</a:t>
            </a:r>
          </a:p>
          <a:p>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8366" y="1503484"/>
            <a:ext cx="6069665" cy="4039699"/>
          </a:xfrm>
          <a:prstGeom prst="rect">
            <a:avLst/>
          </a:prstGeom>
        </p:spPr>
      </p:pic>
      <p:sp>
        <p:nvSpPr>
          <p:cNvPr id="5" name="Нижний колонтитул 4"/>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277868096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2563" y="795960"/>
            <a:ext cx="11605845" cy="2394764"/>
          </a:xfrm>
        </p:spPr>
        <p:txBody>
          <a:bodyPr/>
          <a:lstStyle/>
          <a:p>
            <a:r>
              <a:rPr lang="ru-RU" dirty="0"/>
              <a:t>Эти настольные календари, например «Всеобщий русский календарь», «Общеполезный календарь», позволяли не только ориентироваться в днях недели и числах - читатель находил в них полезные сведения из разных областей знаний. Кстати говоря, именно Сытин позже начал выпускать и популярный до сих пор отрывной календарь.</a:t>
            </a:r>
          </a:p>
          <a:p>
            <a:r>
              <a:rPr lang="ru-RU" dirty="0"/>
              <a:t>Сегодня же календари с красивыми иллюстрациями - настенные, настольные, отрывные - непременная принадлежность каждого дома. А про карманный </a:t>
            </a:r>
            <a:r>
              <a:rPr lang="ru-RU" dirty="0" err="1"/>
              <a:t>календарик</a:t>
            </a:r>
            <a:r>
              <a:rPr lang="ru-RU" dirty="0"/>
              <a:t> и говорить не приходиться: почти каждый из нас имеет его при себе.</a:t>
            </a:r>
          </a:p>
          <a:p>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55607" y="3190724"/>
            <a:ext cx="2605882" cy="3442595"/>
          </a:xfrm>
          <a:prstGeom prst="rect">
            <a:avLst/>
          </a:prstGeom>
        </p:spPr>
      </p:pic>
      <p:pic>
        <p:nvPicPr>
          <p:cNvPr id="5" name="Рисунок 4"/>
          <p:cNvPicPr>
            <a:picLocks noChangeAspect="1"/>
          </p:cNvPicPr>
          <p:nvPr/>
        </p:nvPicPr>
        <p:blipFill>
          <a:blip/>
          <a:stretch>
            <a:fillRect/>
          </a:stretch>
        </p:blipFill>
        <p:spPr>
          <a:xfrm>
            <a:off x="5567953" y="3375803"/>
            <a:ext cx="4688784" cy="3072435"/>
          </a:xfrm>
          <a:prstGeom prst="rect">
            <a:avLst/>
          </a:prstGeom>
        </p:spPr>
      </p:pic>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40782695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486" y="205154"/>
            <a:ext cx="10131425" cy="1456267"/>
          </a:xfrm>
        </p:spPr>
        <p:txBody>
          <a:bodyPr/>
          <a:lstStyle/>
          <a:p>
            <a:r>
              <a:rPr lang="ru-RU" dirty="0">
                <a:solidFill>
                  <a:schemeClr val="accent1">
                    <a:lumMod val="60000"/>
                    <a:lumOff val="40000"/>
                  </a:schemeClr>
                </a:solidFill>
              </a:rPr>
              <a:t>Шумерский календарь</a:t>
            </a:r>
          </a:p>
        </p:txBody>
      </p:sp>
      <p:sp>
        <p:nvSpPr>
          <p:cNvPr id="3" name="Объект 2"/>
          <p:cNvSpPr>
            <a:spLocks noGrp="1"/>
          </p:cNvSpPr>
          <p:nvPr>
            <p:ph idx="1"/>
          </p:nvPr>
        </p:nvSpPr>
        <p:spPr>
          <a:xfrm>
            <a:off x="202225" y="1368344"/>
            <a:ext cx="6532684" cy="3649133"/>
          </a:xfrm>
        </p:spPr>
        <p:txBody>
          <a:bodyPr/>
          <a:lstStyle/>
          <a:p>
            <a:r>
              <a:rPr lang="ru-RU" dirty="0"/>
              <a:t>Одной из самых ранних цивилизаций была шумерская. Государство шумеров сложилось за три тысячи лет до нашей эры в Месопотамии (в переводе с греческого - Междуречье), на узкой полосе между реками Тигр и Евфрат, там, где сейчас находится Ирак. Разливаясь каждую весну, реки приносили на поле плодородный ил. Но летом от нестерпимого зноя земля становилась твердой, как камень и земледельцам приходилось сооружать оросительные каналы, чтобы запасать воду для полива. Складывавшийся шумерский календарь был связан именно с земледелием.</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3170" y="1368344"/>
            <a:ext cx="4693439" cy="3521523"/>
          </a:xfrm>
          <a:prstGeom prst="rect">
            <a:avLst/>
          </a:prstGeom>
        </p:spPr>
      </p:pic>
      <p:sp>
        <p:nvSpPr>
          <p:cNvPr id="5" name="Нижний колонтитул 4"/>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300922933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1886" y="251720"/>
            <a:ext cx="9442937" cy="2509065"/>
          </a:xfrm>
        </p:spPr>
        <p:txBody>
          <a:bodyPr/>
          <a:lstStyle/>
          <a:p>
            <a:r>
              <a:rPr lang="ru-RU" dirty="0"/>
              <a:t>Ежегодной точкой отсчета стал весенний разлив Евфрата, после которого начинались работы в поле. Между двумя разливами проходил один и тот же цикл: весна, невыносимый летний зной, сменявшийся относительной прохладой, и новый разлив реки. О приближении того или иного периода уже умели судить по небесным светилам. В Шумере впервые задумались, как разделить время между двумя разливами Евфрата на равные отрезки.</a:t>
            </a:r>
          </a:p>
        </p:txBody>
      </p:sp>
      <p:pic>
        <p:nvPicPr>
          <p:cNvPr id="4" name="Рисунок 3"/>
          <p:cNvPicPr>
            <a:picLocks noChangeAspect="1"/>
          </p:cNvPicPr>
          <p:nvPr/>
        </p:nvPicPr>
        <p:blipFill>
          <a:blip r:embed="rId2"/>
          <a:stretch>
            <a:fillRect/>
          </a:stretch>
        </p:blipFill>
        <p:spPr>
          <a:xfrm>
            <a:off x="2376854" y="2693959"/>
            <a:ext cx="5712069" cy="3629544"/>
          </a:xfrm>
          <a:prstGeom prst="rect">
            <a:avLst/>
          </a:prstGeom>
        </p:spPr>
      </p:pic>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14761989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1018" y="937521"/>
            <a:ext cx="5635868" cy="3827910"/>
          </a:xfrm>
        </p:spPr>
        <p:txBody>
          <a:bodyPr/>
          <a:lstStyle/>
          <a:p>
            <a:r>
              <a:rPr lang="ru-RU" dirty="0"/>
              <a:t>Очень долго единственной природной мерой времени служили известные с первобытных времен сутки. Однако сутки коротки, а для учета более продолжительных отрезков времени нужна была какая-то иная мера. Ее-то и определили шумерские жрецы, наблюдая за Луной. Шумерские жрецы подсчитали, сколько суток проходит между двумя новолуниями. Установить это точно без астрономических инструментов непросто. Тем не менее, они получили усредненный результат - около 29,5 суток. Этот отрезок и стал новой мерой времени - месяцем.</a:t>
            </a:r>
          </a:p>
        </p:txBody>
      </p:sp>
      <p:pic>
        <p:nvPicPr>
          <p:cNvPr id="4" name="Рисунок 3"/>
          <p:cNvPicPr>
            <a:picLocks noChangeAspect="1"/>
          </p:cNvPicPr>
          <p:nvPr/>
        </p:nvPicPr>
        <p:blipFill>
          <a:blip r:embed="rId2"/>
          <a:stretch>
            <a:fillRect/>
          </a:stretch>
        </p:blipFill>
        <p:spPr>
          <a:xfrm>
            <a:off x="5700346" y="2751992"/>
            <a:ext cx="5451230" cy="3407019"/>
          </a:xfrm>
          <a:prstGeom prst="rect">
            <a:avLst/>
          </a:prstGeom>
        </p:spPr>
      </p:pic>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23508191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9470" y="1447475"/>
            <a:ext cx="10131425" cy="3649133"/>
          </a:xfrm>
        </p:spPr>
        <p:txBody>
          <a:bodyPr>
            <a:normAutofit lnSpcReduction="10000"/>
          </a:bodyPr>
          <a:lstStyle/>
          <a:p>
            <a:r>
              <a:rPr lang="ru-RU" dirty="0"/>
              <a:t>Во многих языках мира и по сей день месяцем называют и Луну, и двенадцатую часть года. Жрецы для удобства округлили месяц до целого числа суток. Но, чтобы уровнять общий счет, решили, что в одном месяце их будет 30, в следующем - 29, потом опять 30 и т.д. А еще жрецы подсчитали, что между двумя разливами Евфрата проходит около 12 «лун». Так за два тысячелетия до нашей эры в Шумере стали пользоваться лунным календарем из 12 месяцев. Новый год по нему наступал, когда весной на небе впервые появлялся месяц. Как раз в ту пору начинала прибывать вода в Тигре и Евфрате, а через полмесяца они разливались. Но вскоре выяснилось, что лунный календарь как бы опережает природные события. Разлив Евфрата начинался все позже и позже новогоднего праздника. По лунному календарю выходило, что в году 354 дня, а на самом-то деле их на 11 больше. Но жрецы Шумера тогда еще не знали точно, сколько длится год. И им приходилось совершенствовать календарь - примерно раз в три года добавлять к 12 месяцам еще один, из 30 дней. Это было не очень удобно, к тому же такой календарь медленно расходился с природой. И все-таки он был хорошим подспорьем для земледельцев.</a:t>
            </a:r>
          </a:p>
        </p:txBody>
      </p:sp>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143280640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accent1">
                    <a:lumMod val="60000"/>
                    <a:lumOff val="40000"/>
                  </a:schemeClr>
                </a:solidFill>
              </a:rPr>
              <a:t>Шумерский календарь</a:t>
            </a:r>
            <a:br>
              <a:rPr lang="ru-RU" dirty="0">
                <a:solidFill>
                  <a:schemeClr val="accent1">
                    <a:lumMod val="60000"/>
                    <a:lumOff val="40000"/>
                  </a:schemeClr>
                </a:solidFill>
              </a:rPr>
            </a:br>
            <a:r>
              <a:rPr lang="ru-RU" dirty="0">
                <a:solidFill>
                  <a:schemeClr val="accent1">
                    <a:lumMod val="60000"/>
                    <a:lumOff val="40000"/>
                  </a:schemeClr>
                </a:solidFill>
              </a:rPr>
              <a:t>(</a:t>
            </a:r>
            <a:r>
              <a:rPr lang="ru-RU" dirty="0" err="1">
                <a:solidFill>
                  <a:schemeClr val="accent1">
                    <a:lumMod val="60000"/>
                    <a:lumOff val="40000"/>
                  </a:schemeClr>
                </a:solidFill>
              </a:rPr>
              <a:t>Ниппурский</a:t>
            </a:r>
            <a:r>
              <a:rPr lang="ru-RU" dirty="0">
                <a:solidFill>
                  <a:schemeClr val="accent1">
                    <a:lumMod val="60000"/>
                    <a:lumOff val="40000"/>
                  </a:schemeClr>
                </a:solidFill>
              </a:rPr>
              <a:t>, конец III тысячелетия до н.э.)</a:t>
            </a:r>
            <a:r>
              <a:rPr lang="ru-RU" dirty="0"/>
              <a:t/>
            </a:r>
            <a:br>
              <a:rPr lang="ru-RU" dirty="0"/>
            </a:br>
            <a:endParaRPr lang="ru-RU" dirty="0"/>
          </a:p>
        </p:txBody>
      </p:sp>
      <p:sp>
        <p:nvSpPr>
          <p:cNvPr id="3" name="Объект 2"/>
          <p:cNvSpPr>
            <a:spLocks noGrp="1"/>
          </p:cNvSpPr>
          <p:nvPr>
            <p:ph idx="1"/>
          </p:nvPr>
        </p:nvSpPr>
        <p:spPr>
          <a:xfrm>
            <a:off x="685802" y="1608992"/>
            <a:ext cx="4123590" cy="4519245"/>
          </a:xfrm>
        </p:spPr>
        <p:txBody>
          <a:bodyPr>
            <a:normAutofit fontScale="85000" lnSpcReduction="10000"/>
          </a:bodyPr>
          <a:lstStyle/>
          <a:p>
            <a:pPr marL="0" indent="0">
              <a:buNone/>
            </a:pPr>
            <a:r>
              <a:rPr lang="ru-RU" dirty="0" smtClean="0"/>
              <a:t>       1</a:t>
            </a:r>
            <a:r>
              <a:rPr lang="ru-RU" dirty="0"/>
              <a:t>. </a:t>
            </a:r>
            <a:r>
              <a:rPr lang="ru-RU" dirty="0" err="1"/>
              <a:t>Бараг-заг-гар-ра</a:t>
            </a:r>
            <a:endParaRPr lang="ru-RU" dirty="0"/>
          </a:p>
          <a:p>
            <a:r>
              <a:rPr lang="ru-RU" dirty="0"/>
              <a:t>2. Гуд-си-</a:t>
            </a:r>
            <a:r>
              <a:rPr lang="ru-RU" dirty="0" err="1"/>
              <a:t>са</a:t>
            </a:r>
            <a:endParaRPr lang="ru-RU" dirty="0"/>
          </a:p>
          <a:p>
            <a:r>
              <a:rPr lang="ru-RU" dirty="0"/>
              <a:t>3. Сиг-га</a:t>
            </a:r>
          </a:p>
          <a:p>
            <a:r>
              <a:rPr lang="ru-RU" dirty="0"/>
              <a:t>4. Шу-</a:t>
            </a:r>
            <a:r>
              <a:rPr lang="ru-RU" dirty="0" err="1"/>
              <a:t>нумун</a:t>
            </a:r>
            <a:r>
              <a:rPr lang="ru-RU" dirty="0"/>
              <a:t>-а (месяц сена)</a:t>
            </a:r>
          </a:p>
          <a:p>
            <a:r>
              <a:rPr lang="ru-RU" dirty="0"/>
              <a:t>5. Изи-</a:t>
            </a:r>
            <a:r>
              <a:rPr lang="ru-RU" dirty="0" err="1"/>
              <a:t>изи</a:t>
            </a:r>
            <a:r>
              <a:rPr lang="ru-RU" dirty="0"/>
              <a:t>-</a:t>
            </a:r>
            <a:r>
              <a:rPr lang="ru-RU" dirty="0" err="1"/>
              <a:t>гар-ра</a:t>
            </a:r>
            <a:r>
              <a:rPr lang="ru-RU" dirty="0"/>
              <a:t> (месяц зажигания огней)</a:t>
            </a:r>
          </a:p>
          <a:p>
            <a:r>
              <a:rPr lang="ru-RU" dirty="0"/>
              <a:t>6. </a:t>
            </a:r>
            <a:r>
              <a:rPr lang="ru-RU" dirty="0" err="1"/>
              <a:t>Кин-Инанна</a:t>
            </a:r>
            <a:r>
              <a:rPr lang="ru-RU" dirty="0"/>
              <a:t> (месяц работы богини </a:t>
            </a:r>
            <a:r>
              <a:rPr lang="ru-RU" dirty="0" err="1"/>
              <a:t>Инанны</a:t>
            </a:r>
            <a:r>
              <a:rPr lang="ru-RU" dirty="0"/>
              <a:t>)</a:t>
            </a:r>
          </a:p>
          <a:p>
            <a:r>
              <a:rPr lang="ru-RU" dirty="0"/>
              <a:t>7. Дул-</a:t>
            </a:r>
            <a:r>
              <a:rPr lang="ru-RU" dirty="0" err="1"/>
              <a:t>Куг</a:t>
            </a:r>
            <a:endParaRPr lang="ru-RU" dirty="0"/>
          </a:p>
          <a:p>
            <a:r>
              <a:rPr lang="ru-RU" dirty="0"/>
              <a:t>8. Апин-</a:t>
            </a:r>
            <a:r>
              <a:rPr lang="ru-RU" dirty="0" err="1"/>
              <a:t>ду</a:t>
            </a:r>
            <a:r>
              <a:rPr lang="ru-RU" dirty="0"/>
              <a:t>-а</a:t>
            </a:r>
          </a:p>
          <a:p>
            <a:r>
              <a:rPr lang="ru-RU" dirty="0"/>
              <a:t>9. </a:t>
            </a:r>
            <a:r>
              <a:rPr lang="ru-RU" dirty="0" err="1"/>
              <a:t>Ган-ган-эд</a:t>
            </a:r>
            <a:endParaRPr lang="ru-RU" dirty="0"/>
          </a:p>
          <a:p>
            <a:r>
              <a:rPr lang="ru-RU" dirty="0"/>
              <a:t>10. Аб-ба-</a:t>
            </a:r>
            <a:r>
              <a:rPr lang="ru-RU" dirty="0" err="1"/>
              <a:t>эд</a:t>
            </a:r>
            <a:endParaRPr lang="ru-RU" dirty="0"/>
          </a:p>
          <a:p>
            <a:r>
              <a:rPr lang="ru-RU" dirty="0"/>
              <a:t>11. </a:t>
            </a:r>
            <a:r>
              <a:rPr lang="ru-RU" dirty="0" err="1"/>
              <a:t>Зиз</a:t>
            </a:r>
            <a:r>
              <a:rPr lang="ru-RU" dirty="0"/>
              <a:t>-а (месяц двузернянки или полбы)</a:t>
            </a:r>
          </a:p>
          <a:p>
            <a:r>
              <a:rPr lang="ru-RU" dirty="0"/>
              <a:t>12. </a:t>
            </a:r>
            <a:r>
              <a:rPr lang="ru-RU" dirty="0" err="1"/>
              <a:t>Ше-гур-куд</a:t>
            </a:r>
            <a:r>
              <a:rPr lang="ru-RU" dirty="0"/>
              <a:t> (месяц жатвы)	</a:t>
            </a:r>
          </a:p>
          <a:p>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2777" y="1608992"/>
            <a:ext cx="4229099" cy="4284890"/>
          </a:xfrm>
          <a:prstGeom prst="rect">
            <a:avLst/>
          </a:prstGeom>
        </p:spPr>
      </p:pic>
      <p:sp>
        <p:nvSpPr>
          <p:cNvPr id="5" name="Нижний колонтитул 4"/>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142860601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04475"/>
            <a:ext cx="9838591" cy="2095825"/>
          </a:xfrm>
        </p:spPr>
        <p:txBody>
          <a:bodyPr/>
          <a:lstStyle/>
          <a:p>
            <a:r>
              <a:rPr lang="ru-RU" dirty="0"/>
              <a:t>Более точный календарь появился уже в другом государстве - </a:t>
            </a:r>
            <a:r>
              <a:rPr lang="ru-RU" dirty="0" err="1"/>
              <a:t>Вавилонии</a:t>
            </a:r>
            <a:r>
              <a:rPr lang="ru-RU" dirty="0"/>
              <a:t>, возникшей в начале II тысячелетия до н.э. на месте Шумера, который пал под натиском враждебных племен</a:t>
            </a:r>
            <a:r>
              <a:rPr lang="ru-RU" dirty="0" smtClean="0"/>
              <a:t>.</a:t>
            </a:r>
            <a:r>
              <a:rPr lang="ru-RU" dirty="0"/>
              <a:t>	</a:t>
            </a:r>
          </a:p>
          <a:p>
            <a:endParaRPr lang="ru-RU" dirty="0"/>
          </a:p>
        </p:txBody>
      </p:sp>
      <p:pic>
        <p:nvPicPr>
          <p:cNvPr id="5" name="Рисунок 4"/>
          <p:cNvPicPr>
            <a:picLocks noChangeAspect="1"/>
          </p:cNvPicPr>
          <p:nvPr/>
        </p:nvPicPr>
        <p:blipFill>
          <a:blip r:embed="rId2"/>
          <a:stretch>
            <a:fillRect/>
          </a:stretch>
        </p:blipFill>
        <p:spPr>
          <a:xfrm>
            <a:off x="2523392" y="2257425"/>
            <a:ext cx="6201508" cy="3488348"/>
          </a:xfrm>
          <a:prstGeom prst="rect">
            <a:avLst/>
          </a:prstGeom>
        </p:spPr>
      </p:pic>
      <p:sp>
        <p:nvSpPr>
          <p:cNvPr id="2" name="Нижний колонтитул 1"/>
          <p:cNvSpPr>
            <a:spLocks noGrp="1"/>
          </p:cNvSpPr>
          <p:nvPr>
            <p:ph type="ftr" sz="quarter" idx="11"/>
          </p:nvPr>
        </p:nvSpPr>
        <p:spPr/>
        <p:txBody>
          <a:bodyPr/>
          <a:lstStyle/>
          <a:p>
            <a:r>
              <a:rPr lang="en-US" smtClean="0"/>
              <a:t>100pres.ru</a:t>
            </a:r>
            <a:endParaRPr lang="ru-RU"/>
          </a:p>
        </p:txBody>
      </p:sp>
    </p:spTree>
    <p:extLst>
      <p:ext uri="{BB962C8B-B14F-4D97-AF65-F5344CB8AC3E}">
        <p14:creationId xmlns:p14="http://schemas.microsoft.com/office/powerpoint/2010/main" val="146418943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Небеса">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Небес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а">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Небесная</Template>
  <TotalTime>66</TotalTime>
  <Words>3605</Words>
  <Application>Microsoft Office PowerPoint</Application>
  <PresentationFormat>Произвольный</PresentationFormat>
  <Paragraphs>180</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Небеса</vt:lpstr>
      <vt:lpstr>История календарей</vt:lpstr>
      <vt:lpstr>Презентация PowerPoint</vt:lpstr>
      <vt:lpstr>Презентация PowerPoint</vt:lpstr>
      <vt:lpstr>Шумерский календарь</vt:lpstr>
      <vt:lpstr>Презентация PowerPoint</vt:lpstr>
      <vt:lpstr>Презентация PowerPoint</vt:lpstr>
      <vt:lpstr>Презентация PowerPoint</vt:lpstr>
      <vt:lpstr>Шумерский календарь (Ниппурский, конец III тысячелетия до н.э.) </vt:lpstr>
      <vt:lpstr>Презентация PowerPoint</vt:lpstr>
      <vt:lpstr>Календарь Вавилонии</vt:lpstr>
      <vt:lpstr>Презентация PowerPoint</vt:lpstr>
      <vt:lpstr>Презентация PowerPoint</vt:lpstr>
      <vt:lpstr>Презентация PowerPoint</vt:lpstr>
      <vt:lpstr>Презентация PowerPoint</vt:lpstr>
      <vt:lpstr>Презентация PowerPoint</vt:lpstr>
      <vt:lpstr>Вавилонский календарь (лунно-солнечный) </vt:lpstr>
      <vt:lpstr>Китайский календарь</vt:lpstr>
      <vt:lpstr>Презентация PowerPoint</vt:lpstr>
      <vt:lpstr>Китайский календарь (лунно-солнечный) </vt:lpstr>
      <vt:lpstr>Время и календари Майя</vt:lpstr>
      <vt:lpstr>Презентация PowerPoint</vt:lpstr>
      <vt:lpstr>Египетский календарь</vt:lpstr>
      <vt:lpstr>Презентация PowerPoint</vt:lpstr>
      <vt:lpstr>Древнеегипетский календарь (солнечный) </vt:lpstr>
      <vt:lpstr>Презентация PowerPoint</vt:lpstr>
      <vt:lpstr>Греческий календарь</vt:lpstr>
      <vt:lpstr>Презентация PowerPoint</vt:lpstr>
      <vt:lpstr>Календарь Юлия Цезаря</vt:lpstr>
      <vt:lpstr>Презентация PowerPoint</vt:lpstr>
      <vt:lpstr>Презентация PowerPoint</vt:lpstr>
      <vt:lpstr>Презентация PowerPoint</vt:lpstr>
      <vt:lpstr>Презентация PowerPoint</vt:lpstr>
      <vt:lpstr>Презентация PowerPoint</vt:lpstr>
      <vt:lpstr>Календарь папы Григория XIII</vt:lpstr>
      <vt:lpstr>Презентация PowerPoint</vt:lpstr>
      <vt:lpstr>Календари в России</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календарей</dc:title>
  <dc:creator>ПК-301</dc:creator>
  <cp:lastModifiedBy>Leon</cp:lastModifiedBy>
  <cp:revision>10</cp:revision>
  <dcterms:created xsi:type="dcterms:W3CDTF">2019-03-19T16:22:36Z</dcterms:created>
  <dcterms:modified xsi:type="dcterms:W3CDTF">2019-03-30T12:35:47Z</dcterms:modified>
</cp:coreProperties>
</file>