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4FD92-0EAB-4AEB-9200-1D7C75DFFA90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1A12C-5DFA-4942-A1CB-8C1987A7B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2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1A12C-5DFA-4942-A1CB-8C1987A7B7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74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F4FD1C1-0AB1-4ACE-BA0D-297C282F8A02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C86B-0E71-4BDA-9CF7-4DDB2D5779BF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0C22-13A4-4EB8-945E-85CDA4D45371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87C7-EDB0-4D82-99DF-027BA2696E17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4E17-A454-4837-BFC6-E21BC36B8BB4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6453-5FCC-408C-8D0C-B67949CB0950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59B996-BC89-4DF7-AD9D-4B09B6BEE51C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8FA057C-99A7-4A83-82F0-6894EF9A8CE6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991B-1842-4533-BA4E-F23C55193FAB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D39-30FE-4857-8610-248C5A8320F1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2F36-DFBE-4E3A-AA6C-3C9858111521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A407E0E-419D-48A4-90DC-D881B6C4D528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76A916-DBC8-4602-9812-B39B808BED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37. Итоговый тест по курсу </a:t>
            </a:r>
            <a:r>
              <a:rPr lang="ru-RU" dirty="0" smtClean="0"/>
              <a:t>«История </a:t>
            </a:r>
            <a:r>
              <a:rPr lang="ru-RU" dirty="0"/>
              <a:t>Средних веков»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 </a:t>
            </a:r>
          </a:p>
          <a:p>
            <a:r>
              <a:rPr lang="ru-RU" dirty="0" smtClean="0"/>
              <a:t>Вариант 1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145009" y="647895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У4У.РФ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А9. Священная книга мусульман называется: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Библия </a:t>
            </a:r>
          </a:p>
          <a:p>
            <a:r>
              <a:rPr lang="ru-RU" dirty="0" smtClean="0"/>
              <a:t>2) Коран </a:t>
            </a:r>
          </a:p>
          <a:p>
            <a:r>
              <a:rPr lang="ru-RU" dirty="0" smtClean="0"/>
              <a:t>3) шариат </a:t>
            </a:r>
          </a:p>
          <a:p>
            <a:r>
              <a:rPr lang="ru-RU" dirty="0" smtClean="0"/>
              <a:t>4) ислам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АI0. Сходство в развитии культуры Византии и Арабского халифата: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развитие иконописи </a:t>
            </a:r>
          </a:p>
          <a:p>
            <a:r>
              <a:rPr lang="ru-RU" dirty="0" smtClean="0"/>
              <a:t>2) освоение наследия Античности </a:t>
            </a:r>
          </a:p>
          <a:p>
            <a:r>
              <a:rPr lang="ru-RU" dirty="0" smtClean="0"/>
              <a:t> 3) строительство крестово-купольных храмов </a:t>
            </a:r>
          </a:p>
          <a:p>
            <a:r>
              <a:rPr lang="ru-RU" dirty="0" smtClean="0"/>
              <a:t> 4) использование латинского языка при богослужениях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А11. Как называется феодальная повинность, о которой идет речь в документе?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Крестьянин </a:t>
            </a:r>
            <a:r>
              <a:rPr lang="ru-RU" dirty="0" err="1" smtClean="0"/>
              <a:t>Видрад</a:t>
            </a:r>
            <a:r>
              <a:rPr lang="ru-RU" dirty="0" smtClean="0"/>
              <a:t> имеет полный надел земли, за который платит одну свинью, фунт льна, трех кур, 18 яиц; ежегодно возит по полтелеги винограда в мае и октябре; доставляет 5 телег навоза со своего хозяйства; 12 раз привозит по охапке дров. </a:t>
            </a:r>
          </a:p>
          <a:p>
            <a:r>
              <a:rPr lang="ru-RU" dirty="0" smtClean="0"/>
              <a:t> 1) оброк </a:t>
            </a:r>
          </a:p>
          <a:p>
            <a:r>
              <a:rPr lang="ru-RU" dirty="0" smtClean="0"/>
              <a:t>2) налог </a:t>
            </a:r>
          </a:p>
          <a:p>
            <a:r>
              <a:rPr lang="ru-RU" dirty="0" smtClean="0"/>
              <a:t>3) барщина </a:t>
            </a:r>
          </a:p>
          <a:p>
            <a:r>
              <a:rPr lang="ru-RU" dirty="0" smtClean="0"/>
              <a:t> 4) десятина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А12. Знатный владелец крупного участка земли назвался: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оруженосцем</a:t>
            </a:r>
          </a:p>
          <a:p>
            <a:r>
              <a:rPr lang="ru-RU" dirty="0" smtClean="0"/>
              <a:t> 2) вассалом </a:t>
            </a:r>
          </a:p>
          <a:p>
            <a:r>
              <a:rPr lang="ru-RU" dirty="0" smtClean="0"/>
              <a:t>3) феодалом</a:t>
            </a:r>
          </a:p>
          <a:p>
            <a:r>
              <a:rPr lang="ru-RU" dirty="0" smtClean="0"/>
              <a:t> 4) герольдом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АIЗ. Рост урожайности сельского хозяйства и успехи в развитии ремесла привели к: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возникновению феодальной собственности на землю </a:t>
            </a:r>
          </a:p>
          <a:p>
            <a:r>
              <a:rPr lang="ru-RU" dirty="0" smtClean="0"/>
              <a:t> 2) отделению ремесла от сельского хозяйства </a:t>
            </a:r>
          </a:p>
          <a:p>
            <a:pPr>
              <a:buNone/>
            </a:pPr>
            <a:r>
              <a:rPr lang="ru-RU" dirty="0" smtClean="0"/>
              <a:t> 3) восстаниям крестьян против феодалов </a:t>
            </a:r>
          </a:p>
          <a:p>
            <a:r>
              <a:rPr lang="ru-RU" dirty="0" smtClean="0"/>
              <a:t> 4) началу Великого переселения народов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А14. Торгово-политический союз немецких городов на Балтийском море назывался: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Община</a:t>
            </a:r>
          </a:p>
          <a:p>
            <a:r>
              <a:rPr lang="ru-RU" dirty="0" smtClean="0"/>
              <a:t>2) Орден </a:t>
            </a:r>
          </a:p>
          <a:p>
            <a:r>
              <a:rPr lang="ru-RU" dirty="0" smtClean="0"/>
              <a:t>3) Ганза</a:t>
            </a:r>
          </a:p>
          <a:p>
            <a:r>
              <a:rPr lang="ru-RU" dirty="0" smtClean="0"/>
              <a:t>4) Банк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А15. Положение крестьянина отличалось от положения ремесленника тем, что он: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платил церковную десятину </a:t>
            </a:r>
          </a:p>
          <a:p>
            <a:r>
              <a:rPr lang="ru-RU" dirty="0" smtClean="0"/>
              <a:t> 2) входил в другое сословие </a:t>
            </a:r>
          </a:p>
          <a:p>
            <a:r>
              <a:rPr lang="ru-RU" dirty="0" smtClean="0"/>
              <a:t> 3) участвовал в турнирах </a:t>
            </a:r>
          </a:p>
          <a:p>
            <a:r>
              <a:rPr lang="ru-RU" dirty="0" smtClean="0"/>
              <a:t>4) был членом общины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А16. Купцы приняли участие в Крестовых походах, потому что надеялись: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получить личную свободу </a:t>
            </a:r>
          </a:p>
          <a:p>
            <a:r>
              <a:rPr lang="ru-RU" dirty="0" smtClean="0"/>
              <a:t> 2) завоевать новые рынки сбыта товаров </a:t>
            </a:r>
          </a:p>
          <a:p>
            <a:r>
              <a:rPr lang="ru-RU" dirty="0" smtClean="0"/>
              <a:t> 3) распространить христианскую веру на Восток </a:t>
            </a:r>
          </a:p>
          <a:p>
            <a:r>
              <a:rPr lang="ru-RU" dirty="0" smtClean="0"/>
              <a:t>4) получить земельные владения и подданных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А17. Составление «Книги Страшного суда», введение «щитовых денег» объединяет то, что эти мероприятия были: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проведены в одно время </a:t>
            </a:r>
          </a:p>
          <a:p>
            <a:r>
              <a:rPr lang="ru-RU" dirty="0" smtClean="0"/>
              <a:t> 2) проведены французскими королями </a:t>
            </a:r>
          </a:p>
          <a:p>
            <a:r>
              <a:rPr lang="ru-RU" dirty="0" smtClean="0"/>
              <a:t> 3) направлены на защиту интересов крупных феодалов </a:t>
            </a:r>
          </a:p>
          <a:p>
            <a:r>
              <a:rPr lang="ru-RU" dirty="0" smtClean="0"/>
              <a:t> 4) направлены на укрепление власти короля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А18. «Золотая булла» императора Священной Римской империи на долгие годы закрепила в Германии: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централизованное государство </a:t>
            </a:r>
          </a:p>
          <a:p>
            <a:r>
              <a:rPr lang="ru-RU" dirty="0" smtClean="0"/>
              <a:t> 2) политическую раздробленность </a:t>
            </a:r>
          </a:p>
          <a:p>
            <a:r>
              <a:rPr lang="ru-RU" dirty="0" smtClean="0"/>
              <a:t> 3) самостоятельность городов </a:t>
            </a:r>
          </a:p>
          <a:p>
            <a:r>
              <a:rPr lang="ru-RU" dirty="0" smtClean="0"/>
              <a:t> 4) неограниченную власть императора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Какое событие произошло раньше других?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распад империи Карла Великого </a:t>
            </a:r>
          </a:p>
          <a:p>
            <a:r>
              <a:rPr lang="ru-RU" dirty="0" smtClean="0"/>
              <a:t> 2) падение Западной Римской империи </a:t>
            </a:r>
          </a:p>
          <a:p>
            <a:r>
              <a:rPr lang="ru-RU" dirty="0" smtClean="0"/>
              <a:t> 3) возникновение Франкского королевства О 4) завоевание Англии герцогом Нормандии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А19. Причиной начала Столетней войны послужило столкновение интересов Англии и Франции в борьбе за владения в области: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Шампань</a:t>
            </a:r>
          </a:p>
          <a:p>
            <a:r>
              <a:rPr lang="ru-RU" dirty="0" smtClean="0"/>
              <a:t>2) Аквитания </a:t>
            </a:r>
          </a:p>
          <a:p>
            <a:r>
              <a:rPr lang="ru-RU" dirty="0" smtClean="0"/>
              <a:t>3) Шотландия</a:t>
            </a:r>
          </a:p>
          <a:p>
            <a:r>
              <a:rPr lang="ru-RU" dirty="0" smtClean="0"/>
              <a:t>4) Бургундия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А20. Понятие «Война Алой и Белой розы» относится к истории: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Испании</a:t>
            </a:r>
          </a:p>
          <a:p>
            <a:r>
              <a:rPr lang="ru-RU" dirty="0" smtClean="0"/>
              <a:t> 2) Италии </a:t>
            </a:r>
          </a:p>
          <a:p>
            <a:r>
              <a:rPr lang="ru-RU" dirty="0" smtClean="0"/>
              <a:t>3) Англии</a:t>
            </a:r>
          </a:p>
          <a:p>
            <a:r>
              <a:rPr lang="ru-RU" dirty="0" smtClean="0"/>
              <a:t> 4) Чехии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А21. В результате реконкисты произошло: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отвоевание территории Пиренейского полуострова у арабов </a:t>
            </a:r>
          </a:p>
          <a:p>
            <a:r>
              <a:rPr lang="ru-RU" dirty="0" smtClean="0"/>
              <a:t> 2) завоевание турками территории Балканского полу- </a:t>
            </a:r>
          </a:p>
          <a:p>
            <a:r>
              <a:rPr lang="ru-RU" dirty="0" smtClean="0"/>
              <a:t>острова </a:t>
            </a:r>
          </a:p>
          <a:p>
            <a:r>
              <a:rPr lang="ru-RU" dirty="0" smtClean="0"/>
              <a:t> 3) возрождение античной культуры в Италии 4) объединение Германии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А22. Выдающийся чешский мыслитель и проповедник: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Ян Гус</a:t>
            </a:r>
          </a:p>
          <a:p>
            <a:r>
              <a:rPr lang="ru-RU" dirty="0" smtClean="0"/>
              <a:t> 2) Авиценна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Гильом</a:t>
            </a:r>
            <a:r>
              <a:rPr lang="ru-RU" dirty="0" smtClean="0"/>
              <a:t> </a:t>
            </a:r>
            <a:r>
              <a:rPr lang="ru-RU" dirty="0" err="1" smtClean="0"/>
              <a:t>Каль</a:t>
            </a:r>
            <a:endParaRPr lang="ru-RU" dirty="0" smtClean="0"/>
          </a:p>
          <a:p>
            <a:r>
              <a:rPr lang="ru-RU" dirty="0" smtClean="0"/>
              <a:t> 4) Данте Алигьери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А2З. В результате создания централизованного государства: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усиливается самостоятельность крупных феодалов </a:t>
            </a:r>
          </a:p>
          <a:p>
            <a:r>
              <a:rPr lang="ru-RU" dirty="0" smtClean="0"/>
              <a:t> 2) ускоряется развитие хозяйства и торговли </a:t>
            </a:r>
          </a:p>
          <a:p>
            <a:r>
              <a:rPr lang="ru-RU" dirty="0" smtClean="0"/>
              <a:t> 3) развиваются местные языки и наречия </a:t>
            </a:r>
          </a:p>
          <a:p>
            <a:r>
              <a:rPr lang="ru-RU" dirty="0" smtClean="0"/>
              <a:t>4) исчезает имущественное неравенство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А24. Романские храмы часто служили также: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замками для королей </a:t>
            </a:r>
          </a:p>
          <a:p>
            <a:r>
              <a:rPr lang="ru-RU" dirty="0" smtClean="0"/>
              <a:t> 2) ратушами для городского совета </a:t>
            </a:r>
          </a:p>
          <a:p>
            <a:r>
              <a:rPr lang="ru-RU" dirty="0" smtClean="0"/>
              <a:t> 3) убежищами в случае опасности </a:t>
            </a:r>
          </a:p>
          <a:p>
            <a:r>
              <a:rPr lang="ru-RU" dirty="0" smtClean="0"/>
              <a:t> 4) для занятий студентов университетов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А25. «Греками Нового Света» историки называют племя: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майя</a:t>
            </a:r>
          </a:p>
          <a:p>
            <a:r>
              <a:rPr lang="ru-RU" dirty="0" smtClean="0"/>
              <a:t> 2) инков</a:t>
            </a:r>
          </a:p>
          <a:p>
            <a:r>
              <a:rPr lang="ru-RU" dirty="0" smtClean="0"/>
              <a:t> 3) арабов .</a:t>
            </a:r>
          </a:p>
          <a:p>
            <a:r>
              <a:rPr lang="ru-RU" dirty="0" smtClean="0"/>
              <a:t> 4) бушменов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В1. Расположите в правильной последовательности периоды истории. Укажите ответ в виде последовательности буквенных обозначений выбранных элементов.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49592"/>
          </a:xfrm>
        </p:spPr>
        <p:txBody>
          <a:bodyPr/>
          <a:lstStyle/>
          <a:p>
            <a:r>
              <a:rPr lang="ru-RU" dirty="0" smtClean="0"/>
              <a:t>А) Новое время </a:t>
            </a:r>
          </a:p>
          <a:p>
            <a:r>
              <a:rPr lang="ru-RU" dirty="0" smtClean="0"/>
              <a:t>Б) Античность </a:t>
            </a:r>
          </a:p>
          <a:p>
            <a:r>
              <a:rPr lang="ru-RU" dirty="0" smtClean="0"/>
              <a:t>В) Средние века</a:t>
            </a:r>
          </a:p>
          <a:p>
            <a:r>
              <a:rPr lang="ru-RU" dirty="0" smtClean="0"/>
              <a:t> Г) Первобытность </a:t>
            </a:r>
          </a:p>
          <a:p>
            <a:r>
              <a:rPr lang="ru-RU" dirty="0" smtClean="0"/>
              <a:t>Ответ: _________________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В2. Расположите имена исторических деятелей в хронологической последовательности.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Юстиниан 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Уот</a:t>
            </a:r>
            <a:r>
              <a:rPr lang="ru-RU" dirty="0" smtClean="0"/>
              <a:t> </a:t>
            </a:r>
            <a:r>
              <a:rPr lang="ru-RU" dirty="0" err="1" smtClean="0"/>
              <a:t>Тайлер</a:t>
            </a:r>
            <a:endParaRPr lang="ru-RU" dirty="0" smtClean="0"/>
          </a:p>
          <a:p>
            <a:r>
              <a:rPr lang="ru-RU" dirty="0" smtClean="0"/>
              <a:t> В) Ян Гус </a:t>
            </a:r>
          </a:p>
          <a:p>
            <a:r>
              <a:rPr lang="ru-RU" dirty="0" smtClean="0"/>
              <a:t>Г) Ричард Львиное Сердце </a:t>
            </a:r>
          </a:p>
          <a:p>
            <a:r>
              <a:rPr lang="ru-RU" dirty="0" smtClean="0"/>
              <a:t>Ответ: ________________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ВЗ. Установите соответствие между понятием и определением. Одному элементу левого столбика соответствует один элемент правого. 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954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188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Понятие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8559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А) коммуна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1) грамота об отпущении грехов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239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2) плата купца за право проезда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 территории феодала </a:t>
                      </a:r>
                    </a:p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7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Б) десятина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908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3) города, освободившиеся от власти  сеньора</a:t>
                      </a:r>
                    </a:p>
                    <a:p>
                      <a:pPr marL="2590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В)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пошлина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4)Налог в пользу церкви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Знатные германцы в </a:t>
            </a:r>
            <a:r>
              <a:rPr lang="en-US" dirty="0" smtClean="0"/>
              <a:t>V</a:t>
            </a:r>
            <a:r>
              <a:rPr lang="ru-RU" dirty="0" smtClean="0"/>
              <a:t> в., в отличие от рядовых общинников: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имели право на большую часть военной добычи </a:t>
            </a:r>
            <a:endParaRPr lang="en-US" dirty="0" smtClean="0"/>
          </a:p>
          <a:p>
            <a:r>
              <a:rPr lang="ru-RU" dirty="0" smtClean="0"/>
              <a:t> 2) участвовали в работе народного собрания </a:t>
            </a:r>
          </a:p>
          <a:p>
            <a:r>
              <a:rPr lang="ru-RU" dirty="0" smtClean="0"/>
              <a:t> 3) имели в пользовании надел земли </a:t>
            </a:r>
          </a:p>
          <a:p>
            <a:r>
              <a:rPr lang="ru-RU" dirty="0" smtClean="0"/>
              <a:t>4) имели право носить оружие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В4. Какие памятники культуры созданы в Средние века? Укажите два верных ответа из пяти предложенных.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1) колонна Траяна, Колизей </a:t>
            </a:r>
          </a:p>
          <a:p>
            <a:r>
              <a:rPr lang="ru-RU" dirty="0" smtClean="0"/>
              <a:t>2) Великая Китайская стена, Акрополь </a:t>
            </a:r>
          </a:p>
          <a:p>
            <a:r>
              <a:rPr lang="ru-RU" dirty="0" smtClean="0"/>
              <a:t>3) «Песнь о Роланде», «Декамерон» </a:t>
            </a:r>
          </a:p>
          <a:p>
            <a:r>
              <a:rPr lang="ru-RU" dirty="0" smtClean="0"/>
              <a:t>4) трагедия «Персы», поэма «Илиада» </a:t>
            </a:r>
          </a:p>
          <a:p>
            <a:r>
              <a:rPr lang="ru-RU" dirty="0" smtClean="0"/>
              <a:t>5) храм Святой Софии, </a:t>
            </a:r>
            <a:r>
              <a:rPr lang="ru-RU" dirty="0" err="1" smtClean="0"/>
              <a:t>Ахенская</a:t>
            </a:r>
            <a:r>
              <a:rPr lang="ru-RU" dirty="0" smtClean="0"/>
              <a:t> капелла </a:t>
            </a:r>
          </a:p>
          <a:p>
            <a:r>
              <a:rPr lang="ru-RU" dirty="0" smtClean="0"/>
              <a:t>О т в е т: _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r>
              <a:rPr lang="ru-RU" dirty="0" smtClean="0"/>
              <a:t>1-2</a:t>
            </a:r>
          </a:p>
          <a:p>
            <a:r>
              <a:rPr lang="ru-RU" dirty="0" smtClean="0"/>
              <a:t>2-1</a:t>
            </a:r>
          </a:p>
          <a:p>
            <a:r>
              <a:rPr lang="ru-RU" dirty="0" smtClean="0"/>
              <a:t>3-4</a:t>
            </a:r>
          </a:p>
          <a:p>
            <a:r>
              <a:rPr lang="ru-RU" dirty="0" smtClean="0"/>
              <a:t>4-2</a:t>
            </a:r>
          </a:p>
          <a:p>
            <a:r>
              <a:rPr lang="ru-RU" dirty="0" smtClean="0"/>
              <a:t>5-2</a:t>
            </a:r>
          </a:p>
          <a:p>
            <a:r>
              <a:rPr lang="ru-RU" dirty="0" smtClean="0"/>
              <a:t>6-2</a:t>
            </a:r>
          </a:p>
          <a:p>
            <a:r>
              <a:rPr lang="ru-RU" dirty="0" smtClean="0"/>
              <a:t>7-1</a:t>
            </a:r>
          </a:p>
          <a:p>
            <a:r>
              <a:rPr lang="ru-RU" dirty="0" smtClean="0"/>
              <a:t>8-1</a:t>
            </a:r>
          </a:p>
          <a:p>
            <a:r>
              <a:rPr lang="ru-RU" dirty="0" smtClean="0"/>
              <a:t>9-2</a:t>
            </a:r>
          </a:p>
          <a:p>
            <a:r>
              <a:rPr lang="ru-RU" dirty="0" smtClean="0"/>
              <a:t>10-2</a:t>
            </a:r>
          </a:p>
          <a:p>
            <a:r>
              <a:rPr lang="ru-RU" dirty="0" smtClean="0"/>
              <a:t>11-1</a:t>
            </a:r>
          </a:p>
          <a:p>
            <a:r>
              <a:rPr lang="ru-RU" dirty="0" smtClean="0"/>
              <a:t>12-3</a:t>
            </a:r>
          </a:p>
          <a:p>
            <a:r>
              <a:rPr lang="ru-RU" dirty="0" smtClean="0"/>
              <a:t>14-3</a:t>
            </a:r>
          </a:p>
          <a:p>
            <a:r>
              <a:rPr lang="ru-RU" dirty="0" smtClean="0"/>
              <a:t>15-4</a:t>
            </a:r>
          </a:p>
          <a:p>
            <a:r>
              <a:rPr lang="ru-RU" dirty="0" smtClean="0"/>
              <a:t>16-2</a:t>
            </a:r>
          </a:p>
          <a:p>
            <a:r>
              <a:rPr lang="ru-RU" dirty="0" smtClean="0"/>
              <a:t>17-4</a:t>
            </a:r>
          </a:p>
          <a:p>
            <a:r>
              <a:rPr lang="ru-RU" dirty="0" smtClean="0"/>
              <a:t>18-2</a:t>
            </a:r>
          </a:p>
          <a:p>
            <a:r>
              <a:rPr lang="ru-RU" dirty="0" smtClean="0"/>
              <a:t>19-2</a:t>
            </a:r>
          </a:p>
          <a:p>
            <a:r>
              <a:rPr lang="ru-RU" dirty="0" smtClean="0"/>
              <a:t>20-3</a:t>
            </a:r>
          </a:p>
          <a:p>
            <a:r>
              <a:rPr lang="ru-RU" dirty="0" smtClean="0"/>
              <a:t>21-1</a:t>
            </a:r>
          </a:p>
          <a:p>
            <a:r>
              <a:rPr lang="ru-RU" dirty="0" smtClean="0"/>
              <a:t>22-1</a:t>
            </a:r>
          </a:p>
          <a:p>
            <a:r>
              <a:rPr lang="ru-RU" dirty="0" smtClean="0"/>
              <a:t>23-2</a:t>
            </a:r>
          </a:p>
          <a:p>
            <a:r>
              <a:rPr lang="ru-RU" dirty="0" smtClean="0"/>
              <a:t>24-3</a:t>
            </a:r>
          </a:p>
          <a:p>
            <a:r>
              <a:rPr lang="ru-RU" dirty="0" smtClean="0"/>
              <a:t>25-1</a:t>
            </a:r>
          </a:p>
          <a:p>
            <a:r>
              <a:rPr lang="ru-RU" dirty="0" smtClean="0"/>
              <a:t>В1  ГБВА</a:t>
            </a:r>
          </a:p>
          <a:p>
            <a:r>
              <a:rPr lang="ru-RU" dirty="0" smtClean="0"/>
              <a:t>В2  АГБВ</a:t>
            </a:r>
          </a:p>
          <a:p>
            <a:r>
              <a:rPr lang="ru-RU" dirty="0" smtClean="0"/>
              <a:t>В3  №;»</a:t>
            </a:r>
          </a:p>
          <a:p>
            <a:r>
              <a:rPr lang="ru-RU" dirty="0" smtClean="0"/>
              <a:t>В4  35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Что б</a:t>
            </a:r>
            <a:r>
              <a:rPr lang="en-US" dirty="0" err="1" smtClean="0"/>
              <a:t>sk</a:t>
            </a:r>
            <a:r>
              <a:rPr lang="ru-RU" dirty="0" smtClean="0"/>
              <a:t>о общим в деятельности </a:t>
            </a:r>
            <a:r>
              <a:rPr lang="ru-RU" dirty="0" err="1" smtClean="0"/>
              <a:t>Хлодвига</a:t>
            </a:r>
            <a:r>
              <a:rPr lang="ru-RU" dirty="0" smtClean="0"/>
              <a:t> и Юстиниана?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жили в </a:t>
            </a:r>
            <a:r>
              <a:rPr lang="en-US" dirty="0" smtClean="0"/>
              <a:t>VII</a:t>
            </a:r>
            <a:r>
              <a:rPr lang="ru-RU" dirty="0" smtClean="0"/>
              <a:t> в. </a:t>
            </a:r>
          </a:p>
          <a:p>
            <a:r>
              <a:rPr lang="ru-RU" dirty="0" smtClean="0"/>
              <a:t>2) были провозглашены императорами </a:t>
            </a:r>
          </a:p>
          <a:p>
            <a:r>
              <a:rPr lang="ru-RU" dirty="0" smtClean="0"/>
              <a:t> 3) обороняли свое государство от гуннов </a:t>
            </a:r>
          </a:p>
          <a:p>
            <a:r>
              <a:rPr lang="ru-RU" dirty="0" smtClean="0"/>
              <a:t> 4) участвовали в создании письменных сборников законов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Феодом называется земля, которая: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обрабатывается самим феодалом </a:t>
            </a:r>
          </a:p>
          <a:p>
            <a:r>
              <a:rPr lang="ru-RU" dirty="0" smtClean="0"/>
              <a:t> 2) дается за службу и на время службы </a:t>
            </a:r>
            <a:endParaRPr lang="en-US" dirty="0" smtClean="0"/>
          </a:p>
          <a:p>
            <a:r>
              <a:rPr lang="ru-RU" dirty="0" smtClean="0"/>
              <a:t> 3) дается в вечное пользование феодалу </a:t>
            </a:r>
          </a:p>
          <a:p>
            <a:r>
              <a:rPr lang="ru-RU" dirty="0" smtClean="0"/>
              <a:t> 4) после смерти владельца передается церкви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Об обязанностях какого сословия идет речь в отрывке из документа?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... Должен ездить верхом, участвовать в турнирах, биться на копьях, носить доспехи, всегда быть готовым к поединкам, пировать с равными себе, владеть мечом, охотиться на оленей, медведей, кабанов, львов, ибо все это способствует тому, что &lt; ... &gt; привыкают к ратным делам и приучаются отстаивать ... установления. </a:t>
            </a:r>
          </a:p>
          <a:p>
            <a:r>
              <a:rPr lang="ru-RU" dirty="0" smtClean="0"/>
              <a:t> 1) первого </a:t>
            </a:r>
          </a:p>
          <a:p>
            <a:r>
              <a:rPr lang="ru-RU" dirty="0" smtClean="0"/>
              <a:t>2) второго </a:t>
            </a:r>
          </a:p>
          <a:p>
            <a:r>
              <a:rPr lang="ru-RU" dirty="0" smtClean="0"/>
              <a:t>3) третьего </a:t>
            </a:r>
          </a:p>
          <a:p>
            <a:r>
              <a:rPr lang="ru-RU" dirty="0" smtClean="0"/>
              <a:t> 4) четвертого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Азиатские владения Византии отделял(а) от европейских территорий: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Великая каменная стена </a:t>
            </a:r>
          </a:p>
          <a:p>
            <a:r>
              <a:rPr lang="ru-RU" dirty="0" smtClean="0"/>
              <a:t>2) пролив Босфор </a:t>
            </a:r>
          </a:p>
          <a:p>
            <a:r>
              <a:rPr lang="ru-RU" dirty="0" smtClean="0"/>
              <a:t>3) пролив Ла-Манш </a:t>
            </a:r>
          </a:p>
          <a:p>
            <a:r>
              <a:rPr lang="ru-RU" dirty="0" smtClean="0"/>
              <a:t>4) приток Днепра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А7. Первый славянский алфавит, созданный на основе греческого письма византийскими миссионерами, называется: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1) кириллица </a:t>
            </a:r>
          </a:p>
          <a:p>
            <a:r>
              <a:rPr lang="ru-RU" dirty="0" smtClean="0"/>
              <a:t> 2) клинопись </a:t>
            </a:r>
          </a:p>
          <a:p>
            <a:r>
              <a:rPr lang="ru-RU" dirty="0" smtClean="0"/>
              <a:t> 3) латиница </a:t>
            </a:r>
          </a:p>
          <a:p>
            <a:r>
              <a:rPr lang="ru-RU" dirty="0" smtClean="0"/>
              <a:t>4) скриптории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Распад Арабского халифата на отдельные части произошел в начале: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en-US" dirty="0" smtClean="0"/>
              <a:t>I</a:t>
            </a:r>
            <a:r>
              <a:rPr lang="ru-RU" dirty="0" err="1" smtClean="0"/>
              <a:t>Хв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2)XIB. </a:t>
            </a:r>
          </a:p>
          <a:p>
            <a:r>
              <a:rPr lang="ru-RU" dirty="0" smtClean="0"/>
              <a:t>3)Х</a:t>
            </a:r>
            <a:r>
              <a:rPr lang="en-US" dirty="0" smtClean="0"/>
              <a:t>II</a:t>
            </a:r>
            <a:r>
              <a:rPr lang="ru-RU" dirty="0" smtClean="0"/>
              <a:t> в. </a:t>
            </a:r>
          </a:p>
          <a:p>
            <a:r>
              <a:rPr lang="ru-RU" dirty="0" smtClean="0"/>
              <a:t>4)XIIIB.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1221</Words>
  <Application>Microsoft Office PowerPoint</Application>
  <PresentationFormat>Экран (4:3)</PresentationFormat>
  <Paragraphs>221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Тест 37. Итоговый тест по курсу «История Средних веков»   </vt:lpstr>
      <vt:lpstr>А1. Какое событие произошло раньше других?</vt:lpstr>
      <vt:lpstr>А2. Знатные германцы в V в., в отличие от рядовых общинников:  </vt:lpstr>
      <vt:lpstr>АЗ. Что бskо общим в деятельности Хлодвига и Юстиниана?  </vt:lpstr>
      <vt:lpstr>А4. Феодом называется земля, которая:  </vt:lpstr>
      <vt:lpstr>А5. Об обязанностях какого сословия идет речь в отрывке из документа?  </vt:lpstr>
      <vt:lpstr>А6. Азиатские владения Византии отделял(а) от европейских территорий:  </vt:lpstr>
      <vt:lpstr>А7. Первый славянский алфавит, созданный на основе греческого письма византийскими миссионерами, называется:  </vt:lpstr>
      <vt:lpstr>А8. Распад Арабского халифата на отдельные части произошел в начале:  </vt:lpstr>
      <vt:lpstr>А9. Священная книга мусульман называется:  </vt:lpstr>
      <vt:lpstr>АI0. Сходство в развитии культуры Византии и Арабского халифата:  </vt:lpstr>
      <vt:lpstr>А11. Как называется феодальная повинность, о которой идет речь в документе?  </vt:lpstr>
      <vt:lpstr>А12. Знатный владелец крупного участка земли назвался:  </vt:lpstr>
      <vt:lpstr>АIЗ. Рост урожайности сельского хозяйства и успехи в развитии ремесла привели к:  </vt:lpstr>
      <vt:lpstr>А14. Торгово-политический союз немецких городов на Балтийском море назывался:  </vt:lpstr>
      <vt:lpstr>А15. Положение крестьянина отличалось от положения ремесленника тем, что он:  </vt:lpstr>
      <vt:lpstr>А16. Купцы приняли участие в Крестовых походах, потому что надеялись:  </vt:lpstr>
      <vt:lpstr>А17. Составление «Книги Страшного суда», введение «щитовых денег» объединяет то, что эти мероприятия были:  </vt:lpstr>
      <vt:lpstr>А18. «Золотая булла» императора Священной Римской империи на долгие годы закрепила в Германии:  </vt:lpstr>
      <vt:lpstr>А19. Причиной начала Столетней войны послужило столкновение интересов Англии и Франции в борьбе за владения в области:  </vt:lpstr>
      <vt:lpstr>А20. Понятие «Война Алой и Белой розы» относится к истории:  </vt:lpstr>
      <vt:lpstr>А21. В результате реконкисты произошло:  </vt:lpstr>
      <vt:lpstr>А22. Выдающийся чешский мыслитель и проповедник:  </vt:lpstr>
      <vt:lpstr>А2З. В результате создания централизованного государства:  </vt:lpstr>
      <vt:lpstr>А24. Романские храмы часто служили также:  </vt:lpstr>
      <vt:lpstr>А25. «Греками Нового Света» историки называют племя:  </vt:lpstr>
      <vt:lpstr>В1. Расположите в правильной последовательности периоды истории. Укажите ответ в виде последовательности буквенных обозначений выбранных элементов. </vt:lpstr>
      <vt:lpstr>В2. Расположите имена исторических деятелей в хронологической последовательности.  </vt:lpstr>
      <vt:lpstr>ВЗ. Установите соответствие между понятием и определением. Одному элементу левого столбика соответствует один элемент правого.  </vt:lpstr>
      <vt:lpstr>В4. Какие памятники культуры созданы в Средние века? Укажите два верных ответа из пяти предложенных.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37. Итоговый тест по курсу «История Средних веков»</dc:title>
  <dc:creator>Uzver</dc:creator>
  <cp:lastModifiedBy>Leon</cp:lastModifiedBy>
  <cp:revision>14</cp:revision>
  <dcterms:created xsi:type="dcterms:W3CDTF">2013-12-19T13:01:26Z</dcterms:created>
  <dcterms:modified xsi:type="dcterms:W3CDTF">2018-11-18T18:23:59Z</dcterms:modified>
</cp:coreProperties>
</file>