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09.10.2018</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09.10.2018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09.10.2018</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09.10.2018</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a:xfrm>
            <a:off x="539552" y="836712"/>
            <a:ext cx="7772400" cy="2160239"/>
          </a:xfrm>
        </p:spPr>
        <p:txBody>
          <a:bodyPr>
            <a:normAutofit fontScale="90000"/>
          </a:bodyPr>
          <a:lstStyle/>
          <a:p>
            <a:r>
              <a:rPr lang="ru-RU" b="1" dirty="0" smtClean="0"/>
              <a:t>Тема: "Домашнее </a:t>
            </a:r>
            <a:r>
              <a:rPr lang="ru-RU" b="1" dirty="0"/>
              <a:t>задание в условиях реализации ФГОС: характер, форма, дозирование, </a:t>
            </a:r>
            <a:r>
              <a:rPr lang="ru-RU" b="1" dirty="0" err="1"/>
              <a:t>дифференцированность</a:t>
            </a:r>
            <a:r>
              <a:rPr lang="ru-RU" b="1" dirty="0"/>
              <a:t>»</a:t>
            </a:r>
            <a:endParaRPr lang="ru-RU" dirty="0"/>
          </a:p>
        </p:txBody>
      </p:sp>
      <p:pic>
        <p:nvPicPr>
          <p:cNvPr id="6146" name="Picture 2" descr="C:\Program Files\Microsoft Office\MEDIA\CAGCAT10\j0149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264" y="4725144"/>
            <a:ext cx="1974122" cy="200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8483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260672" cy="1292436"/>
          </a:xfrm>
        </p:spPr>
        <p:txBody>
          <a:bodyPr>
            <a:normAutofit fontScale="90000"/>
          </a:bodyPr>
          <a:lstStyle/>
          <a:p>
            <a:r>
              <a:rPr lang="ru-RU" b="1" dirty="0">
                <a:solidFill>
                  <a:schemeClr val="tx2"/>
                </a:solidFill>
              </a:rPr>
              <a:t>время на разъяснение домашнего задания</a:t>
            </a:r>
            <a:r>
              <a:rPr lang="ru-RU" dirty="0"/>
              <a:t/>
            </a:r>
            <a:br>
              <a:rPr lang="ru-RU" dirty="0"/>
            </a:br>
            <a:endParaRPr lang="ru-RU" dirty="0"/>
          </a:p>
        </p:txBody>
      </p:sp>
      <p:sp>
        <p:nvSpPr>
          <p:cNvPr id="3" name="Объект 2"/>
          <p:cNvSpPr>
            <a:spLocks noGrp="1"/>
          </p:cNvSpPr>
          <p:nvPr>
            <p:ph idx="1"/>
          </p:nvPr>
        </p:nvSpPr>
        <p:spPr/>
        <p:txBody>
          <a:bodyPr/>
          <a:lstStyle/>
          <a:p>
            <a:r>
              <a:rPr lang="ru-RU" b="1" dirty="0"/>
              <a:t>1. Задание выписывается на доску,  дневник.</a:t>
            </a:r>
          </a:p>
          <a:p>
            <a:r>
              <a:rPr lang="ru-RU" b="1" dirty="0"/>
              <a:t>2. Открывается страница учебника, на которой учащиеся находят нужное задание.</a:t>
            </a:r>
          </a:p>
          <a:p>
            <a:r>
              <a:rPr lang="ru-RU" b="1" dirty="0"/>
              <a:t>3. Прочитывается вслух текст упражнения, задачи … (учителем или детьми).</a:t>
            </a:r>
          </a:p>
          <a:p>
            <a:r>
              <a:rPr lang="ru-RU" b="1" dirty="0"/>
              <a:t>4. Учитель выясняет у детей, как надо выполнить задание, выясняет затруднения.   (Эту работу лучше вести со слабыми учащимися)</a:t>
            </a:r>
          </a:p>
          <a:p>
            <a:endParaRPr lang="ru-RU" dirty="0"/>
          </a:p>
        </p:txBody>
      </p:sp>
    </p:spTree>
    <p:extLst>
      <p:ext uri="{BB962C8B-B14F-4D97-AF65-F5344CB8AC3E}">
        <p14:creationId xmlns:p14="http://schemas.microsoft.com/office/powerpoint/2010/main" val="1071117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260672" cy="1364444"/>
          </a:xfrm>
        </p:spPr>
        <p:txBody>
          <a:bodyPr>
            <a:normAutofit fontScale="90000"/>
          </a:bodyPr>
          <a:lstStyle/>
          <a:p>
            <a:r>
              <a:rPr lang="ru-RU" b="1" dirty="0"/>
              <a:t>Санитарно-эпидемиологические правила и нормативы СанПиН 2.4.2.2821-10</a:t>
            </a:r>
            <a:r>
              <a:rPr lang="ru-RU" dirty="0"/>
              <a:t/>
            </a:r>
            <a:br>
              <a:rPr lang="ru-RU" dirty="0"/>
            </a:br>
            <a:endParaRPr lang="ru-RU" dirty="0"/>
          </a:p>
        </p:txBody>
      </p:sp>
      <p:sp>
        <p:nvSpPr>
          <p:cNvPr id="3" name="Объект 2"/>
          <p:cNvSpPr>
            <a:spLocks noGrp="1"/>
          </p:cNvSpPr>
          <p:nvPr>
            <p:ph idx="1"/>
          </p:nvPr>
        </p:nvSpPr>
        <p:spPr/>
        <p:txBody>
          <a:bodyPr/>
          <a:lstStyle/>
          <a:p>
            <a:r>
              <a:rPr lang="ru-RU" b="1" dirty="0"/>
              <a:t>п. 10.30. Объем домашних заданий (по всем предметам) должен быть таким, чтобы затраты времени на его выполнение не превышали (в астрономических часах): </a:t>
            </a:r>
          </a:p>
          <a:p>
            <a:r>
              <a:rPr lang="ru-RU" b="1" dirty="0"/>
              <a:t>во 2 - 3 классах - 1,5 ч, </a:t>
            </a:r>
          </a:p>
          <a:p>
            <a:r>
              <a:rPr lang="ru-RU" b="1" dirty="0"/>
              <a:t>в 4 - 5 классах - 2 ч, </a:t>
            </a:r>
          </a:p>
          <a:p>
            <a:r>
              <a:rPr lang="ru-RU" b="1" dirty="0"/>
              <a:t>в 6 - 8 классах - 2,5 ч, </a:t>
            </a:r>
          </a:p>
          <a:p>
            <a:r>
              <a:rPr lang="ru-RU" b="1" dirty="0"/>
              <a:t>в 9 - 11 классах - до 3,5 ч.</a:t>
            </a:r>
          </a:p>
          <a:p>
            <a:endParaRPr lang="ru-RU" dirty="0"/>
          </a:p>
        </p:txBody>
      </p:sp>
    </p:spTree>
    <p:extLst>
      <p:ext uri="{BB962C8B-B14F-4D97-AF65-F5344CB8AC3E}">
        <p14:creationId xmlns:p14="http://schemas.microsoft.com/office/powerpoint/2010/main" val="1071117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260672" cy="1724484"/>
          </a:xfrm>
        </p:spPr>
        <p:txBody>
          <a:bodyPr>
            <a:normAutofit fontScale="90000"/>
          </a:bodyPr>
          <a:lstStyle/>
          <a:p>
            <a:r>
              <a:rPr lang="ru-RU" b="1" dirty="0"/>
              <a:t>В основу Стандарта положен системно-</a:t>
            </a:r>
            <a:r>
              <a:rPr lang="ru-RU" b="1" dirty="0" err="1"/>
              <a:t>деятельностный</a:t>
            </a:r>
            <a:r>
              <a:rPr lang="ru-RU" b="1" dirty="0"/>
              <a:t> подход, который предполагает</a:t>
            </a:r>
            <a:r>
              <a:rPr lang="ru-RU" dirty="0"/>
              <a:t>:</a:t>
            </a:r>
          </a:p>
        </p:txBody>
      </p:sp>
      <p:sp>
        <p:nvSpPr>
          <p:cNvPr id="3" name="Объект 2"/>
          <p:cNvSpPr>
            <a:spLocks noGrp="1"/>
          </p:cNvSpPr>
          <p:nvPr>
            <p:ph idx="1"/>
          </p:nvPr>
        </p:nvSpPr>
        <p:spPr>
          <a:xfrm>
            <a:off x="457200" y="2204864"/>
            <a:ext cx="8229600" cy="3921299"/>
          </a:xfrm>
        </p:spPr>
        <p:txBody>
          <a:bodyPr/>
          <a:lstStyle/>
          <a:p>
            <a:r>
              <a:rPr lang="ru-RU" b="1" dirty="0"/>
              <a:t>- воспитание и развитие качеств личности, отвечающих требованиям информационного общества, инновационной экономики, задачам построения демократического гражданского общества на основе толерантности, диалога культур и уважения многонационального, поликультурного и </a:t>
            </a:r>
            <a:r>
              <a:rPr lang="ru-RU" b="1" dirty="0" err="1"/>
              <a:t>поликонфессионального</a:t>
            </a:r>
            <a:r>
              <a:rPr lang="ru-RU" b="1" dirty="0"/>
              <a:t> состава российского общества;</a:t>
            </a:r>
          </a:p>
          <a:p>
            <a:endParaRPr lang="ru-RU" dirty="0"/>
          </a:p>
        </p:txBody>
      </p:sp>
    </p:spTree>
    <p:extLst>
      <p:ext uri="{BB962C8B-B14F-4D97-AF65-F5344CB8AC3E}">
        <p14:creationId xmlns:p14="http://schemas.microsoft.com/office/powerpoint/2010/main" val="1071117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Правила выполнения домашнего задания:</a:t>
            </a:r>
          </a:p>
        </p:txBody>
      </p:sp>
      <p:sp>
        <p:nvSpPr>
          <p:cNvPr id="3" name="Объект 2"/>
          <p:cNvSpPr>
            <a:spLocks noGrp="1"/>
          </p:cNvSpPr>
          <p:nvPr>
            <p:ph idx="1"/>
          </p:nvPr>
        </p:nvSpPr>
        <p:spPr/>
        <p:txBody>
          <a:bodyPr>
            <a:normAutofit fontScale="92500" lnSpcReduction="10000"/>
          </a:bodyPr>
          <a:lstStyle/>
          <a:p>
            <a:r>
              <a:rPr lang="ru-RU" b="1" dirty="0"/>
              <a:t>1. Домашнее задание не может быть одно для всех, у учеников должно быть право выбора.</a:t>
            </a:r>
          </a:p>
          <a:p>
            <a:r>
              <a:rPr lang="ru-RU" b="1" dirty="0"/>
              <a:t>2. Домашние задания в сентябре и мае должны иметь существенную разницу.</a:t>
            </a:r>
          </a:p>
          <a:p>
            <a:r>
              <a:rPr lang="ru-RU" b="1" dirty="0"/>
              <a:t>3. Задания по разным предметам должны согласовываться между учителями предметниками.</a:t>
            </a:r>
          </a:p>
          <a:p>
            <a:r>
              <a:rPr lang="ru-RU" b="1" dirty="0"/>
              <a:t>4. Домашние задания должны носить творческий характер, вести детей к поиску: составить план, заполнить сравнительную таблицу, сделать рисунки, отметить на контурной карте, написать сочинение и т.д.</a:t>
            </a:r>
          </a:p>
          <a:p>
            <a:r>
              <a:rPr lang="ru-RU" b="1" dirty="0"/>
              <a:t>5. Домашнее задание должно быть посильным и выполнимым!</a:t>
            </a:r>
          </a:p>
          <a:p>
            <a:endParaRPr lang="ru-RU" dirty="0"/>
          </a:p>
        </p:txBody>
      </p:sp>
    </p:spTree>
    <p:extLst>
      <p:ext uri="{BB962C8B-B14F-4D97-AF65-F5344CB8AC3E}">
        <p14:creationId xmlns:p14="http://schemas.microsoft.com/office/powerpoint/2010/main" val="4140922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Рефлексия участников педсовета. Игра «Ассоциация</a:t>
            </a:r>
            <a:r>
              <a:rPr lang="ru-RU" b="1" dirty="0" smtClean="0"/>
              <a:t>»</a:t>
            </a:r>
            <a:br>
              <a:rPr lang="ru-RU" b="1" dirty="0" smtClean="0"/>
            </a:br>
            <a:r>
              <a:rPr lang="ru-RU" dirty="0"/>
              <a:t/>
            </a:r>
            <a:br>
              <a:rPr lang="ru-RU" dirty="0"/>
            </a:br>
            <a:endParaRPr lang="ru-RU"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1235966339"/>
              </p:ext>
            </p:extLst>
          </p:nvPr>
        </p:nvGraphicFramePr>
        <p:xfrm>
          <a:off x="107504" y="2852935"/>
          <a:ext cx="8568952" cy="3384376"/>
        </p:xfrm>
        <a:graphic>
          <a:graphicData uri="http://schemas.openxmlformats.org/drawingml/2006/table">
            <a:tbl>
              <a:tblPr firstRow="1" firstCol="1" bandRow="1">
                <a:tableStyleId>{5C22544A-7EE6-4342-B048-85BDC9FD1C3A}</a:tableStyleId>
              </a:tblPr>
              <a:tblGrid>
                <a:gridCol w="942585"/>
                <a:gridCol w="2627812"/>
                <a:gridCol w="2456433"/>
                <a:gridCol w="2542122"/>
              </a:tblGrid>
              <a:tr h="423047">
                <a:tc>
                  <a:txBody>
                    <a:bodyPr/>
                    <a:lstStyle/>
                    <a:p>
                      <a:pPr algn="just">
                        <a:lnSpc>
                          <a:spcPct val="115000"/>
                        </a:lnSpc>
                        <a:spcAft>
                          <a:spcPts val="1000"/>
                        </a:spcAft>
                      </a:pPr>
                      <a:r>
                        <a:rPr lang="ru-RU" sz="1400" b="1" dirty="0">
                          <a:effectLst/>
                        </a:rPr>
                        <a:t>Р</a:t>
                      </a:r>
                      <a:endParaRPr lang="ru-RU" sz="1100" b="1" dirty="0">
                        <a:effectLst/>
                        <a:latin typeface="Calibri"/>
                        <a:ea typeface="Calibri"/>
                        <a:cs typeface="Times New Roman"/>
                      </a:endParaRPr>
                    </a:p>
                  </a:txBody>
                  <a:tcPr marL="9525" marR="9525" marT="9525" marB="9525"/>
                </a:tc>
                <a:tc>
                  <a:txBody>
                    <a:bodyPr/>
                    <a:lstStyle/>
                    <a:p>
                      <a:pPr algn="just">
                        <a:lnSpc>
                          <a:spcPct val="115000"/>
                        </a:lnSpc>
                        <a:spcAft>
                          <a:spcPts val="1000"/>
                        </a:spcAft>
                      </a:pPr>
                      <a:r>
                        <a:rPr lang="ru-RU" sz="1400">
                          <a:effectLst/>
                        </a:rPr>
                        <a:t>радость</a:t>
                      </a:r>
                      <a:endParaRPr lang="ru-RU" sz="1100">
                        <a:effectLst/>
                        <a:latin typeface="Calibri"/>
                        <a:ea typeface="Calibri"/>
                        <a:cs typeface="Times New Roman"/>
                      </a:endParaRPr>
                    </a:p>
                  </a:txBody>
                  <a:tcPr marL="9525" marR="9525" marT="9525" marB="9525"/>
                </a:tc>
                <a:tc>
                  <a:txBody>
                    <a:bodyPr/>
                    <a:lstStyle/>
                    <a:p>
                      <a:pPr algn="just">
                        <a:lnSpc>
                          <a:spcPct val="115000"/>
                        </a:lnSpc>
                        <a:spcAft>
                          <a:spcPts val="1000"/>
                        </a:spcAft>
                      </a:pPr>
                      <a:r>
                        <a:rPr lang="ru-RU" sz="1400">
                          <a:effectLst/>
                        </a:rPr>
                        <a:t>рост</a:t>
                      </a:r>
                      <a:endParaRPr lang="ru-RU" sz="1100">
                        <a:effectLst/>
                        <a:latin typeface="Calibri"/>
                        <a:ea typeface="Calibri"/>
                        <a:cs typeface="Times New Roman"/>
                      </a:endParaRPr>
                    </a:p>
                  </a:txBody>
                  <a:tcPr marL="9525" marR="9525" marT="9525" marB="9525"/>
                </a:tc>
                <a:tc>
                  <a:txBody>
                    <a:bodyPr/>
                    <a:lstStyle/>
                    <a:p>
                      <a:pPr algn="just">
                        <a:lnSpc>
                          <a:spcPct val="115000"/>
                        </a:lnSpc>
                        <a:spcAft>
                          <a:spcPts val="1000"/>
                        </a:spcAft>
                      </a:pPr>
                      <a:r>
                        <a:rPr lang="ru-RU" sz="1400">
                          <a:effectLst/>
                        </a:rPr>
                        <a:t>результат</a:t>
                      </a:r>
                      <a:endParaRPr lang="ru-RU" sz="1100">
                        <a:effectLst/>
                        <a:latin typeface="Calibri"/>
                        <a:ea typeface="Calibri"/>
                        <a:cs typeface="Times New Roman"/>
                      </a:endParaRPr>
                    </a:p>
                  </a:txBody>
                  <a:tcPr marL="73025" marR="73025" marT="0" marB="0"/>
                </a:tc>
              </a:tr>
              <a:tr h="423047">
                <a:tc>
                  <a:txBody>
                    <a:bodyPr/>
                    <a:lstStyle/>
                    <a:p>
                      <a:pPr algn="just">
                        <a:lnSpc>
                          <a:spcPct val="115000"/>
                        </a:lnSpc>
                        <a:spcAft>
                          <a:spcPts val="1000"/>
                        </a:spcAft>
                      </a:pPr>
                      <a:r>
                        <a:rPr lang="ru-RU" sz="1400" b="1">
                          <a:effectLst/>
                        </a:rPr>
                        <a:t>А</a:t>
                      </a:r>
                      <a:endParaRPr lang="ru-RU" sz="1100" b="1">
                        <a:effectLst/>
                        <a:latin typeface="Calibri"/>
                        <a:ea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73025" marR="73025" marT="0" marB="0"/>
                </a:tc>
              </a:tr>
              <a:tr h="423047">
                <a:tc>
                  <a:txBody>
                    <a:bodyPr/>
                    <a:lstStyle/>
                    <a:p>
                      <a:pPr algn="just">
                        <a:lnSpc>
                          <a:spcPct val="115000"/>
                        </a:lnSpc>
                        <a:spcAft>
                          <a:spcPts val="1000"/>
                        </a:spcAft>
                      </a:pPr>
                      <a:r>
                        <a:rPr lang="ru-RU" sz="1400" b="1">
                          <a:effectLst/>
                        </a:rPr>
                        <a:t>З</a:t>
                      </a:r>
                      <a:endParaRPr lang="ru-RU" sz="1100" b="1">
                        <a:effectLst/>
                        <a:latin typeface="Calibri"/>
                        <a:ea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73025" marR="73025" marT="0" marB="0"/>
                </a:tc>
              </a:tr>
              <a:tr h="423047">
                <a:tc>
                  <a:txBody>
                    <a:bodyPr/>
                    <a:lstStyle/>
                    <a:p>
                      <a:pPr algn="just">
                        <a:lnSpc>
                          <a:spcPct val="115000"/>
                        </a:lnSpc>
                        <a:spcAft>
                          <a:spcPts val="1000"/>
                        </a:spcAft>
                      </a:pPr>
                      <a:r>
                        <a:rPr lang="ru-RU" sz="1400" b="1">
                          <a:effectLst/>
                        </a:rPr>
                        <a:t>В</a:t>
                      </a:r>
                      <a:endParaRPr lang="ru-RU" sz="1100" b="1">
                        <a:effectLst/>
                        <a:latin typeface="Calibri"/>
                        <a:ea typeface="Calibri"/>
                        <a:cs typeface="Times New Roman"/>
                      </a:endParaRPr>
                    </a:p>
                  </a:txBody>
                  <a:tcPr marL="9525" marR="9525" marT="9525" marB="9525"/>
                </a:tc>
                <a:tc>
                  <a:txBody>
                    <a:bodyPr/>
                    <a:lstStyle/>
                    <a:p>
                      <a:pPr>
                        <a:lnSpc>
                          <a:spcPct val="115000"/>
                        </a:lnSpc>
                      </a:pPr>
                      <a:endParaRPr lang="ru-RU" sz="1100" dirty="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73025" marR="73025" marT="0" marB="0"/>
                </a:tc>
              </a:tr>
              <a:tr h="423047">
                <a:tc>
                  <a:txBody>
                    <a:bodyPr/>
                    <a:lstStyle/>
                    <a:p>
                      <a:pPr algn="just">
                        <a:lnSpc>
                          <a:spcPct val="115000"/>
                        </a:lnSpc>
                        <a:spcAft>
                          <a:spcPts val="1000"/>
                        </a:spcAft>
                      </a:pPr>
                      <a:r>
                        <a:rPr lang="ru-RU" sz="1400" b="1">
                          <a:effectLst/>
                        </a:rPr>
                        <a:t>И</a:t>
                      </a:r>
                      <a:endParaRPr lang="ru-RU" sz="1100" b="1">
                        <a:effectLst/>
                        <a:latin typeface="Calibri"/>
                        <a:ea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73025" marR="73025" marT="0" marB="0"/>
                </a:tc>
              </a:tr>
              <a:tr h="423047">
                <a:tc>
                  <a:txBody>
                    <a:bodyPr/>
                    <a:lstStyle/>
                    <a:p>
                      <a:pPr algn="just">
                        <a:lnSpc>
                          <a:spcPct val="115000"/>
                        </a:lnSpc>
                        <a:spcAft>
                          <a:spcPts val="1000"/>
                        </a:spcAft>
                      </a:pPr>
                      <a:r>
                        <a:rPr lang="ru-RU" sz="1400" b="1" dirty="0">
                          <a:effectLst/>
                        </a:rPr>
                        <a:t>Т</a:t>
                      </a:r>
                      <a:endParaRPr lang="ru-RU" sz="1100" b="1" dirty="0">
                        <a:effectLst/>
                        <a:latin typeface="Calibri"/>
                        <a:ea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73025" marR="73025" marT="0" marB="0"/>
                </a:tc>
              </a:tr>
              <a:tr h="423047">
                <a:tc>
                  <a:txBody>
                    <a:bodyPr/>
                    <a:lstStyle/>
                    <a:p>
                      <a:pPr algn="just">
                        <a:lnSpc>
                          <a:spcPct val="115000"/>
                        </a:lnSpc>
                        <a:spcAft>
                          <a:spcPts val="1000"/>
                        </a:spcAft>
                      </a:pPr>
                      <a:r>
                        <a:rPr lang="ru-RU" sz="1400" b="1">
                          <a:effectLst/>
                        </a:rPr>
                        <a:t>И</a:t>
                      </a:r>
                      <a:endParaRPr lang="ru-RU" sz="1100" b="1">
                        <a:effectLst/>
                        <a:latin typeface="Calibri"/>
                        <a:ea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73025" marR="73025" marT="0" marB="0"/>
                </a:tc>
              </a:tr>
              <a:tr h="423047">
                <a:tc>
                  <a:txBody>
                    <a:bodyPr/>
                    <a:lstStyle/>
                    <a:p>
                      <a:pPr algn="just">
                        <a:lnSpc>
                          <a:spcPct val="115000"/>
                        </a:lnSpc>
                        <a:spcAft>
                          <a:spcPts val="1000"/>
                        </a:spcAft>
                      </a:pPr>
                      <a:r>
                        <a:rPr lang="ru-RU" sz="1400" b="1" dirty="0">
                          <a:effectLst/>
                        </a:rPr>
                        <a:t>Е</a:t>
                      </a:r>
                      <a:endParaRPr lang="ru-RU" sz="1100" b="1" dirty="0">
                        <a:effectLst/>
                        <a:latin typeface="Calibri"/>
                        <a:ea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a:effectLst/>
                        <a:latin typeface="Calibri"/>
                        <a:cs typeface="Times New Roman"/>
                      </a:endParaRPr>
                    </a:p>
                  </a:txBody>
                  <a:tcPr marL="9525" marR="9525" marT="9525" marB="9525"/>
                </a:tc>
                <a:tc>
                  <a:txBody>
                    <a:bodyPr/>
                    <a:lstStyle/>
                    <a:p>
                      <a:pPr>
                        <a:lnSpc>
                          <a:spcPct val="115000"/>
                        </a:lnSpc>
                      </a:pPr>
                      <a:endParaRPr lang="ru-RU" sz="1100" dirty="0">
                        <a:effectLst/>
                        <a:latin typeface="Calibri"/>
                        <a:cs typeface="Times New Roman"/>
                      </a:endParaRPr>
                    </a:p>
                  </a:txBody>
                  <a:tcPr marL="73025" marR="73025" marT="0" marB="0"/>
                </a:tc>
              </a:tr>
            </a:tbl>
          </a:graphicData>
        </a:graphic>
      </p:graphicFrame>
      <p:sp>
        <p:nvSpPr>
          <p:cNvPr id="8" name="TextBox 7"/>
          <p:cNvSpPr txBox="1"/>
          <p:nvPr/>
        </p:nvSpPr>
        <p:spPr>
          <a:xfrm>
            <a:off x="107504" y="1340768"/>
            <a:ext cx="9036496" cy="1477328"/>
          </a:xfrm>
          <a:prstGeom prst="rect">
            <a:avLst/>
          </a:prstGeom>
          <a:noFill/>
        </p:spPr>
        <p:txBody>
          <a:bodyPr wrap="square" rtlCol="0">
            <a:spAutoFit/>
          </a:bodyPr>
          <a:lstStyle/>
          <a:p>
            <a:r>
              <a:rPr lang="ru-RU" b="1" dirty="0"/>
              <a:t>слово «развитие» является одним из показателей современного урока.</a:t>
            </a:r>
          </a:p>
          <a:p>
            <a:r>
              <a:rPr lang="ru-RU" b="1" dirty="0"/>
              <a:t>Задание: подобрать слова, сочетание слов к словосочетанию «современный урок». Слова должны начинаться с букв, имеющихся в слове «развитие».</a:t>
            </a:r>
          </a:p>
          <a:p>
            <a:endParaRPr lang="ru-RU" dirty="0"/>
          </a:p>
        </p:txBody>
      </p:sp>
    </p:spTree>
    <p:extLst>
      <p:ext uri="{BB962C8B-B14F-4D97-AF65-F5344CB8AC3E}">
        <p14:creationId xmlns:p14="http://schemas.microsoft.com/office/powerpoint/2010/main" val="202331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556792"/>
            <a:ext cx="8260672" cy="3524684"/>
          </a:xfrm>
        </p:spPr>
        <p:txBody>
          <a:bodyPr>
            <a:normAutofit fontScale="90000"/>
          </a:bodyPr>
          <a:lstStyle/>
          <a:p>
            <a:pPr algn="l">
              <a:lnSpc>
                <a:spcPct val="200000"/>
              </a:lnSpc>
            </a:pPr>
            <a:r>
              <a:rPr lang="ru-RU" b="1" u="sng" dirty="0">
                <a:solidFill>
                  <a:schemeClr val="tx2"/>
                </a:solidFill>
                <a:effectLst>
                  <a:outerShdw blurRad="38100" dist="38100" dir="2700000" algn="tl">
                    <a:srgbClr val="000000">
                      <a:alpha val="43137"/>
                    </a:srgbClr>
                  </a:outerShdw>
                </a:effectLst>
              </a:rPr>
              <a:t>Цель:</a:t>
            </a:r>
            <a:r>
              <a:rPr lang="ru-RU" b="1" u="sng" dirty="0">
                <a:solidFill>
                  <a:schemeClr val="tx1"/>
                </a:solidFill>
                <a:effectLst>
                  <a:outerShdw blurRad="38100" dist="38100" dir="2700000" algn="tl">
                    <a:srgbClr val="000000">
                      <a:alpha val="43137"/>
                    </a:srgbClr>
                  </a:outerShdw>
                </a:effectLst>
              </a:rPr>
              <a:t> </a:t>
            </a:r>
            <a:r>
              <a:rPr lang="ru-RU" b="1" dirty="0" smtClean="0">
                <a:solidFill>
                  <a:schemeClr val="tx1"/>
                </a:solidFill>
              </a:rPr>
              <a:t/>
            </a:r>
            <a:br>
              <a:rPr lang="ru-RU" b="1" dirty="0" smtClean="0">
                <a:solidFill>
                  <a:schemeClr val="tx1"/>
                </a:solidFill>
              </a:rPr>
            </a:br>
            <a:r>
              <a:rPr lang="ru-RU" sz="2200" b="1" dirty="0" smtClean="0">
                <a:solidFill>
                  <a:schemeClr val="tx1"/>
                </a:solidFill>
              </a:rPr>
              <a:t>выявить </a:t>
            </a:r>
            <a:r>
              <a:rPr lang="ru-RU" sz="2200" b="1" dirty="0">
                <a:solidFill>
                  <a:schemeClr val="tx1"/>
                </a:solidFill>
              </a:rPr>
              <a:t>роль домашнего задания в </a:t>
            </a:r>
            <a:r>
              <a:rPr lang="ru-RU" sz="2200" b="1" dirty="0" smtClean="0">
                <a:solidFill>
                  <a:schemeClr val="tx1"/>
                </a:solidFill>
              </a:rPr>
              <a:t>современном образовании.</a:t>
            </a:r>
            <a:r>
              <a:rPr lang="ru-RU" sz="2200" dirty="0">
                <a:solidFill>
                  <a:schemeClr val="tx1"/>
                </a:solidFill>
              </a:rPr>
              <a:t/>
            </a:r>
            <a:br>
              <a:rPr lang="ru-RU" sz="2200" dirty="0">
                <a:solidFill>
                  <a:schemeClr val="tx1"/>
                </a:solidFill>
              </a:rPr>
            </a:br>
            <a:r>
              <a:rPr lang="ru-RU" b="1" u="sng" dirty="0" smtClean="0">
                <a:solidFill>
                  <a:schemeClr val="tx2"/>
                </a:solidFill>
                <a:effectLst>
                  <a:outerShdw blurRad="38100" dist="38100" dir="2700000" algn="tl">
                    <a:srgbClr val="000000">
                      <a:alpha val="43137"/>
                    </a:srgbClr>
                  </a:outerShdw>
                </a:effectLst>
              </a:rPr>
              <a:t>Задачи</a:t>
            </a:r>
            <a:r>
              <a:rPr lang="ru-RU" b="1" u="sng" dirty="0">
                <a:solidFill>
                  <a:schemeClr val="tx2"/>
                </a:solidFill>
                <a:effectLst>
                  <a:outerShdw blurRad="38100" dist="38100" dir="2700000" algn="tl">
                    <a:srgbClr val="000000">
                      <a:alpha val="43137"/>
                    </a:srgbClr>
                  </a:outerShdw>
                </a:effectLst>
              </a:rPr>
              <a:t>:</a:t>
            </a:r>
            <a:r>
              <a:rPr lang="ru-RU" b="1" dirty="0">
                <a:solidFill>
                  <a:schemeClr val="tx1"/>
                </a:solidFill>
              </a:rPr>
              <a:t/>
            </a:r>
            <a:br>
              <a:rPr lang="ru-RU" b="1" dirty="0">
                <a:solidFill>
                  <a:schemeClr val="tx1"/>
                </a:solidFill>
              </a:rPr>
            </a:br>
            <a:r>
              <a:rPr lang="ru-RU" sz="2200" b="1" dirty="0">
                <a:solidFill>
                  <a:schemeClr val="tx1"/>
                </a:solidFill>
              </a:rPr>
              <a:t>1. </a:t>
            </a:r>
            <a:r>
              <a:rPr lang="ru-RU" sz="2200" b="1" dirty="0" smtClean="0">
                <a:solidFill>
                  <a:schemeClr val="tx1"/>
                </a:solidFill>
              </a:rPr>
              <a:t>Проанализировать </a:t>
            </a:r>
            <a:r>
              <a:rPr lang="ru-RU" sz="2200" b="1" dirty="0">
                <a:solidFill>
                  <a:schemeClr val="tx1"/>
                </a:solidFill>
              </a:rPr>
              <a:t>традиционные и современные (ФГОС) способы домашнего задания.</a:t>
            </a:r>
            <a:br>
              <a:rPr lang="ru-RU" sz="2200" b="1" dirty="0">
                <a:solidFill>
                  <a:schemeClr val="tx1"/>
                </a:solidFill>
              </a:rPr>
            </a:br>
            <a:r>
              <a:rPr lang="ru-RU" sz="2200" b="1" dirty="0">
                <a:solidFill>
                  <a:schemeClr val="tx1"/>
                </a:solidFill>
              </a:rPr>
              <a:t>2. Конкретизировать объем, время выполнения домашнего задания и способы его проверки.</a:t>
            </a:r>
            <a:r>
              <a:rPr lang="ru-RU" sz="2200" b="1" dirty="0"/>
              <a:t/>
            </a:r>
            <a:br>
              <a:rPr lang="ru-RU" sz="2200" b="1" dirty="0"/>
            </a:br>
            <a:endParaRPr lang="ru-RU" sz="2200" b="1" dirty="0"/>
          </a:p>
        </p:txBody>
      </p:sp>
    </p:spTree>
    <p:extLst>
      <p:ext uri="{BB962C8B-B14F-4D97-AF65-F5344CB8AC3E}">
        <p14:creationId xmlns:p14="http://schemas.microsoft.com/office/powerpoint/2010/main" val="25095501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332656"/>
            <a:ext cx="8928992" cy="788380"/>
          </a:xfrm>
        </p:spPr>
        <p:txBody>
          <a:bodyPr>
            <a:normAutofit fontScale="90000"/>
          </a:bodyPr>
          <a:lstStyle/>
          <a:p>
            <a:r>
              <a:rPr lang="ru-RU" sz="2400" b="1" dirty="0"/>
              <a:t>Традиционный подход к домашним заданиям</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521424388"/>
              </p:ext>
            </p:extLst>
          </p:nvPr>
        </p:nvGraphicFramePr>
        <p:xfrm>
          <a:off x="107504" y="1052736"/>
          <a:ext cx="8856985" cy="5688630"/>
        </p:xfrm>
        <a:graphic>
          <a:graphicData uri="http://schemas.openxmlformats.org/drawingml/2006/table">
            <a:tbl>
              <a:tblPr firstRow="1" firstCol="1" bandRow="1">
                <a:tableStyleId>{5C22544A-7EE6-4342-B048-85BDC9FD1C3A}</a:tableStyleId>
              </a:tblPr>
              <a:tblGrid>
                <a:gridCol w="3456385"/>
                <a:gridCol w="5400600"/>
              </a:tblGrid>
              <a:tr h="316035">
                <a:tc>
                  <a:txBody>
                    <a:bodyPr/>
                    <a:lstStyle/>
                    <a:p>
                      <a:pPr>
                        <a:lnSpc>
                          <a:spcPct val="115000"/>
                        </a:lnSpc>
                        <a:spcAft>
                          <a:spcPts val="1000"/>
                        </a:spcAft>
                      </a:pPr>
                      <a:r>
                        <a:rPr lang="ru-RU" dirty="0"/>
                        <a:t>Цели д/з</a:t>
                      </a:r>
                    </a:p>
                  </a:txBody>
                  <a:tcPr marL="0" marR="0" marT="0" marB="0" anchor="ctr"/>
                </a:tc>
                <a:tc>
                  <a:txBody>
                    <a:bodyPr/>
                    <a:lstStyle/>
                    <a:p>
                      <a:pPr>
                        <a:lnSpc>
                          <a:spcPct val="115000"/>
                        </a:lnSpc>
                        <a:spcAft>
                          <a:spcPts val="1000"/>
                        </a:spcAft>
                      </a:pPr>
                      <a:r>
                        <a:rPr lang="ru-RU" dirty="0"/>
                        <a:t>Содержание д/з</a:t>
                      </a:r>
                    </a:p>
                  </a:txBody>
                  <a:tcPr marL="0" marR="0" marT="0" marB="0" anchor="ctr"/>
                </a:tc>
              </a:tr>
              <a:tr h="2212245">
                <a:tc>
                  <a:txBody>
                    <a:bodyPr/>
                    <a:lstStyle/>
                    <a:p>
                      <a:pPr>
                        <a:lnSpc>
                          <a:spcPct val="115000"/>
                        </a:lnSpc>
                        <a:spcAft>
                          <a:spcPts val="1000"/>
                        </a:spcAft>
                      </a:pPr>
                      <a:r>
                        <a:rPr lang="ru-RU" dirty="0"/>
                        <a:t>Овладение системой знаний по предмету</a:t>
                      </a:r>
                    </a:p>
                  </a:txBody>
                  <a:tcPr marL="0" marR="0" marT="0" marB="0" anchor="ctr"/>
                </a:tc>
                <a:tc>
                  <a:txBody>
                    <a:bodyPr/>
                    <a:lstStyle/>
                    <a:p>
                      <a:pPr>
                        <a:lnSpc>
                          <a:spcPct val="115000"/>
                        </a:lnSpc>
                        <a:spcAft>
                          <a:spcPts val="1000"/>
                        </a:spcAft>
                      </a:pPr>
                      <a:r>
                        <a:rPr lang="ru-RU" dirty="0"/>
                        <a:t>Отработка знаний, полученных на уроке, подготовка к восприятию нового материала, углубление знаний по предмету, обобщение и систематизация материала, подбор материала по теме, чтение и заучивание и пр.</a:t>
                      </a:r>
                    </a:p>
                  </a:txBody>
                  <a:tcPr marL="0" marR="0" marT="0" marB="0" anchor="ctr"/>
                </a:tc>
              </a:tr>
              <a:tr h="1580175">
                <a:tc>
                  <a:txBody>
                    <a:bodyPr/>
                    <a:lstStyle/>
                    <a:p>
                      <a:pPr>
                        <a:lnSpc>
                          <a:spcPct val="115000"/>
                        </a:lnSpc>
                        <a:spcAft>
                          <a:spcPts val="1000"/>
                        </a:spcAft>
                      </a:pPr>
                      <a:r>
                        <a:rPr lang="ru-RU" dirty="0"/>
                        <a:t>Практическое применение знаний, умений, навыков при решении учебных задач</a:t>
                      </a:r>
                    </a:p>
                  </a:txBody>
                  <a:tcPr marL="0" marR="0" marT="0" marB="0" anchor="ctr"/>
                </a:tc>
                <a:tc>
                  <a:txBody>
                    <a:bodyPr/>
                    <a:lstStyle/>
                    <a:p>
                      <a:pPr>
                        <a:lnSpc>
                          <a:spcPct val="115000"/>
                        </a:lnSpc>
                        <a:spcAft>
                          <a:spcPts val="1000"/>
                        </a:spcAft>
                      </a:pPr>
                      <a:r>
                        <a:rPr lang="ru-RU"/>
                        <a:t>Выполнение упражнений, заданий, решение задач, примеров, выполнение практических и лабораторных работ, подготовка сообщений, рефератов и пр.</a:t>
                      </a:r>
                    </a:p>
                  </a:txBody>
                  <a:tcPr marL="0" marR="0" marT="0" marB="0" anchor="ctr"/>
                </a:tc>
              </a:tr>
              <a:tr h="1580175">
                <a:tc>
                  <a:txBody>
                    <a:bodyPr/>
                    <a:lstStyle/>
                    <a:p>
                      <a:pPr>
                        <a:lnSpc>
                          <a:spcPct val="115000"/>
                        </a:lnSpc>
                        <a:spcAft>
                          <a:spcPts val="1000"/>
                        </a:spcAft>
                      </a:pPr>
                      <a:r>
                        <a:rPr lang="ru-RU"/>
                        <a:t>Контроль знаний</a:t>
                      </a:r>
                    </a:p>
                  </a:txBody>
                  <a:tcPr marL="0" marR="0" marT="0" marB="0" anchor="ctr"/>
                </a:tc>
                <a:tc>
                  <a:txBody>
                    <a:bodyPr/>
                    <a:lstStyle/>
                    <a:p>
                      <a:pPr>
                        <a:lnSpc>
                          <a:spcPct val="115000"/>
                        </a:lnSpc>
                        <a:spcAft>
                          <a:spcPts val="1000"/>
                        </a:spcAft>
                      </a:pPr>
                      <a:r>
                        <a:rPr lang="ru-RU" dirty="0"/>
                        <a:t>Подготовка ответов на вопросы, подготовка вопросов по теме, составление и выполнение тестов, выполнение контрольных домашних работ и пр.</a:t>
                      </a:r>
                    </a:p>
                  </a:txBody>
                  <a:tcPr marL="0" marR="0" marT="0" marB="0" anchor="ctr"/>
                </a:tc>
              </a:tr>
            </a:tbl>
          </a:graphicData>
        </a:graphic>
      </p:graphicFrame>
    </p:spTree>
    <p:extLst>
      <p:ext uri="{BB962C8B-B14F-4D97-AF65-F5344CB8AC3E}">
        <p14:creationId xmlns:p14="http://schemas.microsoft.com/office/powerpoint/2010/main" val="1213079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Современный (ФГОС)  подход к домашним заданиям</a:t>
            </a:r>
          </a:p>
        </p:txBody>
      </p:sp>
      <p:graphicFrame>
        <p:nvGraphicFramePr>
          <p:cNvPr id="6" name="Объект 5"/>
          <p:cNvGraphicFramePr>
            <a:graphicFrameLocks noGrp="1"/>
          </p:cNvGraphicFramePr>
          <p:nvPr>
            <p:ph idx="1"/>
            <p:extLst>
              <p:ext uri="{D42A27DB-BD31-4B8C-83A1-F6EECF244321}">
                <p14:modId xmlns:p14="http://schemas.microsoft.com/office/powerpoint/2010/main" val="3233216496"/>
              </p:ext>
            </p:extLst>
          </p:nvPr>
        </p:nvGraphicFramePr>
        <p:xfrm>
          <a:off x="323528" y="1724268"/>
          <a:ext cx="8640960" cy="4964796"/>
        </p:xfrm>
        <a:graphic>
          <a:graphicData uri="http://schemas.openxmlformats.org/drawingml/2006/table">
            <a:tbl>
              <a:tblPr firstRow="1" firstCol="1" bandRow="1">
                <a:tableStyleId>{5C22544A-7EE6-4342-B048-85BDC9FD1C3A}</a:tableStyleId>
              </a:tblPr>
              <a:tblGrid>
                <a:gridCol w="1368152"/>
                <a:gridCol w="2376264"/>
                <a:gridCol w="4896544"/>
              </a:tblGrid>
              <a:tr h="696620">
                <a:tc>
                  <a:txBody>
                    <a:bodyPr/>
                    <a:lstStyle/>
                    <a:p>
                      <a:pPr>
                        <a:lnSpc>
                          <a:spcPct val="115000"/>
                        </a:lnSpc>
                        <a:spcAft>
                          <a:spcPts val="1000"/>
                        </a:spcAft>
                      </a:pPr>
                      <a:r>
                        <a:rPr lang="ru-RU" sz="100" dirty="0">
                          <a:effectLst/>
                          <a:highlight>
                            <a:srgbClr val="FFFF00"/>
                          </a:highlight>
                        </a:rPr>
                        <a:t> </a:t>
                      </a:r>
                      <a:r>
                        <a:rPr lang="ru-RU" sz="100" dirty="0" smtClean="0">
                          <a:effectLst/>
                          <a:highlight>
                            <a:srgbClr val="FFFF00"/>
                          </a:highlight>
                        </a:rPr>
                        <a:t>Ц</a:t>
                      </a:r>
                      <a:endParaRPr lang="ru-RU" sz="100" dirty="0">
                        <a:effectLst/>
                      </a:endParaRPr>
                    </a:p>
                    <a:p>
                      <a:pPr>
                        <a:lnSpc>
                          <a:spcPct val="115000"/>
                        </a:lnSpc>
                        <a:spcAft>
                          <a:spcPts val="1000"/>
                        </a:spcAft>
                      </a:pPr>
                      <a:r>
                        <a:rPr lang="ru-RU" sz="100" dirty="0">
                          <a:effectLst/>
                          <a:highlight>
                            <a:srgbClr val="FFFF00"/>
                          </a:highlight>
                        </a:rPr>
                        <a:t>Цели </a:t>
                      </a:r>
                      <a:r>
                        <a:rPr lang="ru-RU" sz="100" dirty="0" smtClean="0">
                          <a:effectLst/>
                          <a:highlight>
                            <a:srgbClr val="FFFF00"/>
                          </a:highlight>
                        </a:rPr>
                        <a:t>д/</a:t>
                      </a:r>
                      <a:r>
                        <a:rPr lang="ru-RU" sz="100" dirty="0" err="1" smtClean="0">
                          <a:effectLst/>
                          <a:highlight>
                            <a:srgbClr val="FFFF00"/>
                          </a:highlight>
                        </a:rPr>
                        <a:t>зЦЦ</a:t>
                      </a:r>
                      <a:endParaRPr lang="ru-RU" sz="100" dirty="0">
                        <a:effectLst/>
                        <a:latin typeface="Calibri"/>
                        <a:ea typeface="Calibri"/>
                        <a:cs typeface="Times New Roman"/>
                      </a:endParaRPr>
                    </a:p>
                  </a:txBody>
                  <a:tcPr marL="0" marR="0" marT="0" marB="0" anchor="ctr"/>
                </a:tc>
                <a:tc>
                  <a:txBody>
                    <a:bodyPr/>
                    <a:lstStyle/>
                    <a:p>
                      <a:pPr>
                        <a:lnSpc>
                          <a:spcPct val="115000"/>
                        </a:lnSpc>
                        <a:spcAft>
                          <a:spcPts val="1000"/>
                        </a:spcAft>
                      </a:pPr>
                      <a:r>
                        <a:rPr lang="ru-RU" sz="100" dirty="0">
                          <a:effectLst/>
                          <a:highlight>
                            <a:srgbClr val="FFFF00"/>
                          </a:highlight>
                        </a:rPr>
                        <a:t>Содержание д/з</a:t>
                      </a:r>
                      <a:endParaRPr lang="ru-RU" sz="100" dirty="0">
                        <a:effectLst/>
                        <a:latin typeface="Calibri"/>
                        <a:ea typeface="Calibri"/>
                        <a:cs typeface="Times New Roman"/>
                      </a:endParaRPr>
                    </a:p>
                  </a:txBody>
                  <a:tcPr marL="0" marR="0" marT="0" marB="0" anchor="ctr"/>
                </a:tc>
                <a:tc>
                  <a:txBody>
                    <a:bodyPr/>
                    <a:lstStyle/>
                    <a:p>
                      <a:pPr>
                        <a:lnSpc>
                          <a:spcPct val="115000"/>
                        </a:lnSpc>
                        <a:spcAft>
                          <a:spcPts val="1000"/>
                        </a:spcAft>
                      </a:pPr>
                      <a:r>
                        <a:rPr lang="ru-RU" sz="100" dirty="0">
                          <a:effectLst/>
                          <a:highlight>
                            <a:srgbClr val="FFFF00"/>
                          </a:highlight>
                        </a:rPr>
                        <a:t>Примеры </a:t>
                      </a:r>
                      <a:endParaRPr lang="ru-RU" sz="100" dirty="0">
                        <a:effectLst/>
                        <a:latin typeface="Calibri"/>
                        <a:ea typeface="Calibri"/>
                        <a:cs typeface="Times New Roman"/>
                      </a:endParaRPr>
                    </a:p>
                  </a:txBody>
                  <a:tcPr marL="0" marR="0" marT="0" marB="0" anchor="ctr"/>
                </a:tc>
              </a:tr>
              <a:tr h="4268176">
                <a:tc>
                  <a:txBody>
                    <a:bodyPr/>
                    <a:lstStyle/>
                    <a:p>
                      <a:pPr>
                        <a:lnSpc>
                          <a:spcPct val="115000"/>
                        </a:lnSpc>
                        <a:spcAft>
                          <a:spcPts val="1000"/>
                        </a:spcAft>
                      </a:pPr>
                      <a:r>
                        <a:rPr lang="ru-RU" dirty="0">
                          <a:solidFill>
                            <a:schemeClr val="tx1"/>
                          </a:solidFill>
                        </a:rPr>
                        <a:t>Овладение способами учебной деятельности.</a:t>
                      </a:r>
                    </a:p>
                  </a:txBody>
                  <a:tcPr marL="0" marR="0" marT="0" marB="0" anchor="ctr"/>
                </a:tc>
                <a:tc>
                  <a:txBody>
                    <a:bodyPr/>
                    <a:lstStyle/>
                    <a:p>
                      <a:pPr>
                        <a:lnSpc>
                          <a:spcPct val="115000"/>
                        </a:lnSpc>
                        <a:spcAft>
                          <a:spcPts val="1000"/>
                        </a:spcAft>
                      </a:pPr>
                      <a:r>
                        <a:rPr lang="ru-RU" dirty="0">
                          <a:solidFill>
                            <a:schemeClr val="tx1"/>
                          </a:solidFill>
                        </a:rPr>
                        <a:t>Обучение нестандартным способам решения проблем, формирование интереса не только к результату, но и к процессу учебной деятельности. </a:t>
                      </a:r>
                    </a:p>
                  </a:txBody>
                  <a:tcPr marL="0" marR="0" marT="0" marB="0" anchor="ctr"/>
                </a:tc>
                <a:tc>
                  <a:txBody>
                    <a:bodyPr/>
                    <a:lstStyle/>
                    <a:p>
                      <a:pPr>
                        <a:lnSpc>
                          <a:spcPct val="115000"/>
                        </a:lnSpc>
                        <a:spcAft>
                          <a:spcPts val="1000"/>
                        </a:spcAft>
                      </a:pPr>
                      <a:r>
                        <a:rPr lang="ru-RU" dirty="0">
                          <a:solidFill>
                            <a:schemeClr val="tx1"/>
                          </a:solidFill>
                        </a:rPr>
                        <a:t>Разработка наглядных пособий, таблиц, схем, алгоритмов, опорных конспектов; </a:t>
                      </a:r>
                      <a:br>
                        <a:rPr lang="ru-RU" dirty="0">
                          <a:solidFill>
                            <a:schemeClr val="tx1"/>
                          </a:solidFill>
                        </a:rPr>
                      </a:br>
                      <a:r>
                        <a:rPr lang="ru-RU" dirty="0">
                          <a:solidFill>
                            <a:schemeClr val="tx1"/>
                          </a:solidFill>
                        </a:rPr>
                        <a:t>разработка новых вариантов правил, формулировок и т.п.; </a:t>
                      </a:r>
                      <a:br>
                        <a:rPr lang="ru-RU" dirty="0">
                          <a:solidFill>
                            <a:schemeClr val="tx1"/>
                          </a:solidFill>
                        </a:rPr>
                      </a:br>
                      <a:r>
                        <a:rPr lang="ru-RU" dirty="0">
                          <a:solidFill>
                            <a:schemeClr val="tx1"/>
                          </a:solidFill>
                        </a:rPr>
                        <a:t>подготовка тестов, заданий, карточек для контроля и самоконтроля. Карточки для слабых учащихся: </a:t>
                      </a:r>
                      <a:br>
                        <a:rPr lang="ru-RU" dirty="0">
                          <a:solidFill>
                            <a:schemeClr val="tx1"/>
                          </a:solidFill>
                        </a:rPr>
                      </a:br>
                      <a:r>
                        <a:rPr lang="ru-RU" dirty="0">
                          <a:solidFill>
                            <a:schemeClr val="tx1"/>
                          </a:solidFill>
                        </a:rPr>
                        <a:t>- с пропусками, которые нужно заполнить </a:t>
                      </a:r>
                      <a:br>
                        <a:rPr lang="ru-RU" dirty="0">
                          <a:solidFill>
                            <a:schemeClr val="tx1"/>
                          </a:solidFill>
                        </a:rPr>
                      </a:br>
                      <a:r>
                        <a:rPr lang="ru-RU" dirty="0">
                          <a:solidFill>
                            <a:schemeClr val="tx1"/>
                          </a:solidFill>
                        </a:rPr>
                        <a:t>- с ошибками, которые нужно исправить </a:t>
                      </a:r>
                      <a:br>
                        <a:rPr lang="ru-RU" dirty="0">
                          <a:solidFill>
                            <a:schemeClr val="tx1"/>
                          </a:solidFill>
                        </a:rPr>
                      </a:br>
                      <a:r>
                        <a:rPr lang="ru-RU" dirty="0">
                          <a:solidFill>
                            <a:schemeClr val="tx1"/>
                          </a:solidFill>
                        </a:rPr>
                        <a:t>- с неоконченными решениями.</a:t>
                      </a:r>
                    </a:p>
                  </a:txBody>
                  <a:tcPr marL="0" marR="0" marT="0" marB="0" anchor="ctr"/>
                </a:tc>
              </a:tr>
            </a:tbl>
          </a:graphicData>
        </a:graphic>
      </p:graphicFrame>
      <p:sp>
        <p:nvSpPr>
          <p:cNvPr id="3" name="TextBox 2"/>
          <p:cNvSpPr txBox="1"/>
          <p:nvPr/>
        </p:nvSpPr>
        <p:spPr>
          <a:xfrm>
            <a:off x="395536" y="1876182"/>
            <a:ext cx="1224136" cy="369332"/>
          </a:xfrm>
          <a:prstGeom prst="rect">
            <a:avLst/>
          </a:prstGeom>
          <a:noFill/>
        </p:spPr>
        <p:txBody>
          <a:bodyPr wrap="square" rtlCol="0">
            <a:spAutoFit/>
          </a:bodyPr>
          <a:lstStyle/>
          <a:p>
            <a:r>
              <a:rPr lang="ru-RU" dirty="0" smtClean="0"/>
              <a:t>Цели д/з</a:t>
            </a:r>
            <a:endParaRPr lang="ru-RU" dirty="0"/>
          </a:p>
        </p:txBody>
      </p:sp>
      <p:sp>
        <p:nvSpPr>
          <p:cNvPr id="4" name="TextBox 3"/>
          <p:cNvSpPr txBox="1"/>
          <p:nvPr/>
        </p:nvSpPr>
        <p:spPr>
          <a:xfrm>
            <a:off x="1729542" y="1803430"/>
            <a:ext cx="2266393" cy="369332"/>
          </a:xfrm>
          <a:prstGeom prst="rect">
            <a:avLst/>
          </a:prstGeom>
          <a:noFill/>
        </p:spPr>
        <p:txBody>
          <a:bodyPr wrap="square" rtlCol="0">
            <a:spAutoFit/>
          </a:bodyPr>
          <a:lstStyle/>
          <a:p>
            <a:pPr algn="ctr"/>
            <a:r>
              <a:rPr lang="ru-RU" dirty="0" smtClean="0"/>
              <a:t>Содержание д/з</a:t>
            </a:r>
            <a:endParaRPr lang="ru-RU" dirty="0"/>
          </a:p>
        </p:txBody>
      </p:sp>
      <p:sp>
        <p:nvSpPr>
          <p:cNvPr id="5" name="TextBox 4"/>
          <p:cNvSpPr txBox="1"/>
          <p:nvPr/>
        </p:nvSpPr>
        <p:spPr>
          <a:xfrm>
            <a:off x="4211960" y="1876182"/>
            <a:ext cx="3600400" cy="369332"/>
          </a:xfrm>
          <a:prstGeom prst="rect">
            <a:avLst/>
          </a:prstGeom>
          <a:noFill/>
        </p:spPr>
        <p:txBody>
          <a:bodyPr wrap="square" rtlCol="0">
            <a:spAutoFit/>
          </a:bodyPr>
          <a:lstStyle/>
          <a:p>
            <a:pPr algn="ctr"/>
            <a:r>
              <a:rPr lang="ru-RU" dirty="0" smtClean="0"/>
              <a:t>Примеры д/з</a:t>
            </a:r>
            <a:endParaRPr lang="ru-RU" dirty="0"/>
          </a:p>
        </p:txBody>
      </p:sp>
    </p:spTree>
    <p:extLst>
      <p:ext uri="{BB962C8B-B14F-4D97-AF65-F5344CB8AC3E}">
        <p14:creationId xmlns:p14="http://schemas.microsoft.com/office/powerpoint/2010/main" val="1213079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Современный (ФГОС)  подход к домашним заданиям</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625896625"/>
              </p:ext>
            </p:extLst>
          </p:nvPr>
        </p:nvGraphicFramePr>
        <p:xfrm>
          <a:off x="251520" y="1752600"/>
          <a:ext cx="8712968" cy="4732020"/>
        </p:xfrm>
        <a:graphic>
          <a:graphicData uri="http://schemas.openxmlformats.org/drawingml/2006/table">
            <a:tbl>
              <a:tblPr firstRow="1" firstCol="1" bandRow="1">
                <a:tableStyleId>{5C22544A-7EE6-4342-B048-85BDC9FD1C3A}</a:tableStyleId>
              </a:tblPr>
              <a:tblGrid>
                <a:gridCol w="1152128"/>
                <a:gridCol w="4104456"/>
                <a:gridCol w="3456384"/>
              </a:tblGrid>
              <a:tr h="4373563">
                <a:tc>
                  <a:txBody>
                    <a:bodyPr/>
                    <a:lstStyle/>
                    <a:p>
                      <a:pPr>
                        <a:lnSpc>
                          <a:spcPct val="115000"/>
                        </a:lnSpc>
                        <a:spcAft>
                          <a:spcPts val="1000"/>
                        </a:spcAft>
                      </a:pPr>
                      <a:r>
                        <a:rPr lang="ru-RU" dirty="0">
                          <a:solidFill>
                            <a:schemeClr val="tx1"/>
                          </a:solidFill>
                        </a:rPr>
                        <a:t>Формирование информационной культуры.</a:t>
                      </a:r>
                    </a:p>
                  </a:txBody>
                  <a:tcPr marL="0" marR="0" marT="0" marB="0" anchor="ctr"/>
                </a:tc>
                <a:tc>
                  <a:txBody>
                    <a:bodyPr/>
                    <a:lstStyle/>
                    <a:p>
                      <a:pPr>
                        <a:lnSpc>
                          <a:spcPct val="115000"/>
                        </a:lnSpc>
                        <a:spcAft>
                          <a:spcPts val="1000"/>
                        </a:spcAft>
                      </a:pPr>
                      <a:r>
                        <a:rPr lang="ru-RU">
                          <a:solidFill>
                            <a:schemeClr val="tx1"/>
                          </a:solidFill>
                        </a:rPr>
                        <a:t>Внимательно прочитать текст; определить, сколько в нем частей; придумать вопросы к каждой части текста и ответить на них с помощью учебника; дополнить вопросы, если в тексте остается невостребованная информация; выделить ключевые слова текста; найти значения незнакомых слов в словаре, опираясь только на ключевые слова; пересказать текст, проверяя себя по учебнику; по ключевым словам построить план-схему или разработать алгоритм. </a:t>
                      </a:r>
                    </a:p>
                  </a:txBody>
                  <a:tcPr marL="0" marR="0" marT="0" marB="0" anchor="ctr"/>
                </a:tc>
                <a:tc>
                  <a:txBody>
                    <a:bodyPr/>
                    <a:lstStyle/>
                    <a:p>
                      <a:pPr>
                        <a:lnSpc>
                          <a:spcPct val="115000"/>
                        </a:lnSpc>
                        <a:spcAft>
                          <a:spcPts val="1000"/>
                        </a:spcAft>
                      </a:pPr>
                      <a:r>
                        <a:rPr lang="ru-RU" dirty="0">
                          <a:solidFill>
                            <a:schemeClr val="tx1"/>
                          </a:solidFill>
                        </a:rPr>
                        <a:t>Представьте себе, что содержание заданного параграфа – военная тайна и надо зашифровать материал так, чтобы было как можно меньше слов, но чтобы по этим словам вы могли передать суть параграфа. Такая шифровка будет схемой материала. Можно иногда разрешать отвечать по такой схеме-шпаргалке. </a:t>
                      </a:r>
                    </a:p>
                  </a:txBody>
                  <a:tcPr marL="0" marR="0" marT="0" marB="0" anchor="ctr"/>
                </a:tc>
              </a:tr>
            </a:tbl>
          </a:graphicData>
        </a:graphic>
      </p:graphicFrame>
    </p:spTree>
    <p:extLst>
      <p:ext uri="{BB962C8B-B14F-4D97-AF65-F5344CB8AC3E}">
        <p14:creationId xmlns:p14="http://schemas.microsoft.com/office/powerpoint/2010/main" val="1213079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Современный (ФГОС)  подход к домашним заданиям</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87368892"/>
              </p:ext>
            </p:extLst>
          </p:nvPr>
        </p:nvGraphicFramePr>
        <p:xfrm>
          <a:off x="107504" y="1752600"/>
          <a:ext cx="8928992" cy="4988768"/>
        </p:xfrm>
        <a:graphic>
          <a:graphicData uri="http://schemas.openxmlformats.org/drawingml/2006/table">
            <a:tbl>
              <a:tblPr firstRow="1" firstCol="1" bandRow="1">
                <a:tableStyleId>{5C22544A-7EE6-4342-B048-85BDC9FD1C3A}</a:tableStyleId>
              </a:tblPr>
              <a:tblGrid>
                <a:gridCol w="1872208"/>
                <a:gridCol w="3600400"/>
                <a:gridCol w="3456384"/>
              </a:tblGrid>
              <a:tr h="4988768">
                <a:tc>
                  <a:txBody>
                    <a:bodyPr/>
                    <a:lstStyle/>
                    <a:p>
                      <a:pPr>
                        <a:lnSpc>
                          <a:spcPct val="115000"/>
                        </a:lnSpc>
                        <a:spcAft>
                          <a:spcPts val="1000"/>
                        </a:spcAft>
                      </a:pPr>
                      <a:r>
                        <a:rPr lang="ru-RU" sz="1400" dirty="0">
                          <a:solidFill>
                            <a:schemeClr val="tx1"/>
                          </a:solidFill>
                        </a:rPr>
                        <a:t>Развитие рефлексивных умений, </a:t>
                      </a:r>
                      <a:r>
                        <a:rPr lang="ru-RU" sz="1400" dirty="0" err="1">
                          <a:solidFill>
                            <a:schemeClr val="tx1"/>
                          </a:solidFill>
                        </a:rPr>
                        <a:t>самоактуализации</a:t>
                      </a:r>
                      <a:r>
                        <a:rPr lang="ru-RU" sz="1400" dirty="0">
                          <a:solidFill>
                            <a:schemeClr val="tx1"/>
                          </a:solidFill>
                        </a:rPr>
                        <a:t> через различные виды деятельности.</a:t>
                      </a:r>
                    </a:p>
                  </a:txBody>
                  <a:tcPr marL="0" marR="0" marT="0" marB="0" anchor="ctr"/>
                </a:tc>
                <a:tc>
                  <a:txBody>
                    <a:bodyPr/>
                    <a:lstStyle/>
                    <a:p>
                      <a:pPr>
                        <a:lnSpc>
                          <a:spcPct val="115000"/>
                        </a:lnSpc>
                        <a:spcAft>
                          <a:spcPts val="1000"/>
                        </a:spcAft>
                      </a:pPr>
                      <a:r>
                        <a:rPr lang="ru-RU" sz="1400" dirty="0">
                          <a:solidFill>
                            <a:schemeClr val="tx1"/>
                          </a:solidFill>
                        </a:rPr>
                        <a:t>Выполнение заданий, включающих ошибки в рассуждениях или записях; </a:t>
                      </a:r>
                      <a:br>
                        <a:rPr lang="ru-RU" sz="1400" dirty="0">
                          <a:solidFill>
                            <a:schemeClr val="tx1"/>
                          </a:solidFill>
                        </a:rPr>
                      </a:br>
                      <a:r>
                        <a:rPr lang="ru-RU" sz="1400" dirty="0">
                          <a:solidFill>
                            <a:schemeClr val="tx1"/>
                          </a:solidFill>
                        </a:rPr>
                        <a:t>рассмотрение задач с лишними или недостающими данными; создание педагогических программных средств по информатике и другим школьным предметам (обучающие программы, компьютерные тесты, презентации,  и т.д.); написание стихов, рассказов, сказок, сочинений по изучаемой теме; задания на основе материалов масс-медиа;   разработка материалов для школьной печати (в том числе, например, создание и поддержка электронной газеты); создание материалов для кабинета (плакаты, стенды, наглядные пособия и т.д.). </a:t>
                      </a:r>
                    </a:p>
                  </a:txBody>
                  <a:tcPr marL="0" marR="0" marT="0" marB="0" anchor="ctr"/>
                </a:tc>
                <a:tc>
                  <a:txBody>
                    <a:bodyPr/>
                    <a:lstStyle/>
                    <a:p>
                      <a:pPr>
                        <a:lnSpc>
                          <a:spcPct val="115000"/>
                        </a:lnSpc>
                        <a:spcAft>
                          <a:spcPts val="1000"/>
                        </a:spcAft>
                      </a:pPr>
                      <a:r>
                        <a:rPr lang="ru-RU" sz="1400" dirty="0">
                          <a:solidFill>
                            <a:schemeClr val="tx1"/>
                          </a:solidFill>
                        </a:rPr>
                        <a:t>Учитель предлагает школьникам выполнить дома работу по их собственному выбору и пониманию.</a:t>
                      </a:r>
                    </a:p>
                    <a:p>
                      <a:pPr>
                        <a:lnSpc>
                          <a:spcPct val="115000"/>
                        </a:lnSpc>
                        <a:spcAft>
                          <a:spcPts val="1000"/>
                        </a:spcAft>
                      </a:pPr>
                      <a:r>
                        <a:rPr lang="ru-RU" sz="1400" dirty="0">
                          <a:solidFill>
                            <a:schemeClr val="tx1"/>
                          </a:solidFill>
                        </a:rPr>
                        <a:t>Творческие задания, подразумевающие длительную самостоятельную работу (обучающие программы, проекты, рефераты, другие творческие работы), что способствует развитию у учащихся потребности в самостоятельной работе, в самовыражении.</a:t>
                      </a:r>
                    </a:p>
                  </a:txBody>
                  <a:tcPr marL="0" marR="0" marT="0" marB="0" anchor="ctr"/>
                </a:tc>
              </a:tr>
            </a:tbl>
          </a:graphicData>
        </a:graphic>
      </p:graphicFrame>
    </p:spTree>
    <p:extLst>
      <p:ext uri="{BB962C8B-B14F-4D97-AF65-F5344CB8AC3E}">
        <p14:creationId xmlns:p14="http://schemas.microsoft.com/office/powerpoint/2010/main" val="1213079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399"/>
            <a:ext cx="8260672" cy="792088"/>
          </a:xfrm>
        </p:spPr>
        <p:txBody>
          <a:bodyPr>
            <a:normAutofit/>
          </a:bodyPr>
          <a:lstStyle/>
          <a:p>
            <a:r>
              <a:rPr lang="ru-RU" sz="1400" dirty="0"/>
              <a:t>анкетирования учащихся</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181801713"/>
              </p:ext>
            </p:extLst>
          </p:nvPr>
        </p:nvGraphicFramePr>
        <p:xfrm>
          <a:off x="0" y="260648"/>
          <a:ext cx="9144000" cy="8068962"/>
        </p:xfrm>
        <a:graphic>
          <a:graphicData uri="http://schemas.openxmlformats.org/drawingml/2006/table">
            <a:tbl>
              <a:tblPr firstRow="1" firstCol="1" bandRow="1">
                <a:tableStyleId>{5C22544A-7EE6-4342-B048-85BDC9FD1C3A}</a:tableStyleId>
              </a:tblPr>
              <a:tblGrid>
                <a:gridCol w="2627784"/>
                <a:gridCol w="3528392"/>
                <a:gridCol w="2987824"/>
              </a:tblGrid>
              <a:tr h="0">
                <a:tc>
                  <a:txBody>
                    <a:bodyPr/>
                    <a:lstStyle/>
                    <a:p>
                      <a:pPr>
                        <a:lnSpc>
                          <a:spcPct val="115000"/>
                        </a:lnSpc>
                        <a:spcAft>
                          <a:spcPts val="0"/>
                        </a:spcAft>
                      </a:pPr>
                      <a:r>
                        <a:rPr lang="ru-RU" sz="1400" dirty="0">
                          <a:solidFill>
                            <a:schemeClr val="tx1"/>
                          </a:solidFill>
                        </a:rPr>
                        <a:t>Вопросы</a:t>
                      </a:r>
                    </a:p>
                  </a:txBody>
                  <a:tcPr marL="0" marR="0" marT="0" marB="0"/>
                </a:tc>
                <a:tc>
                  <a:txBody>
                    <a:bodyPr/>
                    <a:lstStyle/>
                    <a:p>
                      <a:pPr>
                        <a:lnSpc>
                          <a:spcPct val="115000"/>
                        </a:lnSpc>
                        <a:spcAft>
                          <a:spcPts val="0"/>
                        </a:spcAft>
                      </a:pPr>
                      <a:r>
                        <a:rPr lang="ru-RU" sz="1400" dirty="0">
                          <a:solidFill>
                            <a:schemeClr val="tx1"/>
                          </a:solidFill>
                        </a:rPr>
                        <a:t>6 </a:t>
                      </a:r>
                      <a:r>
                        <a:rPr lang="ru-RU" sz="1400" dirty="0" smtClean="0">
                          <a:solidFill>
                            <a:schemeClr val="tx1"/>
                          </a:solidFill>
                        </a:rPr>
                        <a:t>классы </a:t>
                      </a:r>
                      <a:r>
                        <a:rPr lang="ru-RU" sz="1400" dirty="0">
                          <a:solidFill>
                            <a:schemeClr val="tx1"/>
                          </a:solidFill>
                        </a:rPr>
                        <a:t>(69) </a:t>
                      </a:r>
                    </a:p>
                  </a:txBody>
                  <a:tcPr marL="0" marR="0" marT="0" marB="0"/>
                </a:tc>
                <a:tc>
                  <a:txBody>
                    <a:bodyPr/>
                    <a:lstStyle/>
                    <a:p>
                      <a:pPr>
                        <a:lnSpc>
                          <a:spcPct val="115000"/>
                        </a:lnSpc>
                        <a:spcAft>
                          <a:spcPts val="0"/>
                        </a:spcAft>
                      </a:pPr>
                      <a:r>
                        <a:rPr lang="ru-RU" sz="1400" dirty="0">
                          <a:solidFill>
                            <a:schemeClr val="tx1"/>
                          </a:solidFill>
                        </a:rPr>
                        <a:t>10 </a:t>
                      </a:r>
                      <a:r>
                        <a:rPr lang="ru-RU" sz="1400" dirty="0" smtClean="0">
                          <a:solidFill>
                            <a:schemeClr val="tx1"/>
                          </a:solidFill>
                        </a:rPr>
                        <a:t>класс </a:t>
                      </a:r>
                      <a:r>
                        <a:rPr lang="ru-RU" sz="1400" dirty="0">
                          <a:solidFill>
                            <a:schemeClr val="tx1"/>
                          </a:solidFill>
                        </a:rPr>
                        <a:t>(24) </a:t>
                      </a:r>
                    </a:p>
                  </a:txBody>
                  <a:tcPr marL="0" marR="0" marT="0" marB="0"/>
                </a:tc>
              </a:tr>
              <a:tr h="755344">
                <a:tc>
                  <a:txBody>
                    <a:bodyPr/>
                    <a:lstStyle/>
                    <a:p>
                      <a:pPr>
                        <a:lnSpc>
                          <a:spcPct val="115000"/>
                        </a:lnSpc>
                        <a:spcAft>
                          <a:spcPts val="0"/>
                        </a:spcAft>
                      </a:pPr>
                      <a:r>
                        <a:rPr lang="ru-RU" sz="1200">
                          <a:solidFill>
                            <a:schemeClr val="tx1"/>
                          </a:solidFill>
                        </a:rPr>
                        <a:t>1. Какое количество времени в день ты тратишь на приготовление д/з?</a:t>
                      </a:r>
                    </a:p>
                  </a:txBody>
                  <a:tcPr marL="0" marR="0" marT="0" marB="0"/>
                </a:tc>
                <a:tc>
                  <a:txBody>
                    <a:bodyPr/>
                    <a:lstStyle/>
                    <a:p>
                      <a:pPr>
                        <a:lnSpc>
                          <a:spcPct val="115000"/>
                        </a:lnSpc>
                        <a:spcAft>
                          <a:spcPts val="0"/>
                        </a:spcAft>
                      </a:pPr>
                      <a:r>
                        <a:rPr lang="ru-RU" sz="1200" dirty="0">
                          <a:solidFill>
                            <a:schemeClr val="tx1"/>
                          </a:solidFill>
                        </a:rPr>
                        <a:t>Мин – </a:t>
                      </a:r>
                      <a:r>
                        <a:rPr lang="ru-RU" sz="1200" dirty="0" smtClean="0">
                          <a:solidFill>
                            <a:schemeClr val="tx1"/>
                          </a:solidFill>
                        </a:rPr>
                        <a:t>1ч</a:t>
                      </a:r>
                    </a:p>
                    <a:p>
                      <a:pPr>
                        <a:lnSpc>
                          <a:spcPct val="115000"/>
                        </a:lnSpc>
                        <a:spcAft>
                          <a:spcPts val="0"/>
                        </a:spcAft>
                      </a:pPr>
                      <a:r>
                        <a:rPr lang="ru-RU" sz="1200" dirty="0" smtClean="0">
                          <a:solidFill>
                            <a:schemeClr val="tx1"/>
                          </a:solidFill>
                        </a:rPr>
                        <a:t> </a:t>
                      </a:r>
                      <a:r>
                        <a:rPr lang="ru-RU" sz="1200" dirty="0">
                          <a:solidFill>
                            <a:schemeClr val="tx1"/>
                          </a:solidFill>
                        </a:rPr>
                        <a:t>Макс – 3 ч</a:t>
                      </a:r>
                    </a:p>
                    <a:p>
                      <a:pPr>
                        <a:lnSpc>
                          <a:spcPct val="115000"/>
                        </a:lnSpc>
                        <a:spcAft>
                          <a:spcPts val="675"/>
                        </a:spcAft>
                      </a:pPr>
                      <a:r>
                        <a:rPr lang="ru-RU" sz="1200" dirty="0">
                          <a:solidFill>
                            <a:schemeClr val="tx1"/>
                          </a:solidFill>
                        </a:rPr>
                        <a:t>Среднее –1,5 часа</a:t>
                      </a:r>
                    </a:p>
                  </a:txBody>
                  <a:tcPr marL="0" marR="0" marT="0" marB="0"/>
                </a:tc>
                <a:tc>
                  <a:txBody>
                    <a:bodyPr/>
                    <a:lstStyle/>
                    <a:p>
                      <a:pPr>
                        <a:lnSpc>
                          <a:spcPct val="115000"/>
                        </a:lnSpc>
                        <a:spcAft>
                          <a:spcPts val="0"/>
                        </a:spcAft>
                      </a:pPr>
                      <a:r>
                        <a:rPr lang="ru-RU" sz="1200" dirty="0">
                          <a:solidFill>
                            <a:schemeClr val="tx1"/>
                          </a:solidFill>
                        </a:rPr>
                        <a:t>Мин – 2 </a:t>
                      </a:r>
                      <a:r>
                        <a:rPr lang="ru-RU" sz="1200" dirty="0" smtClean="0">
                          <a:solidFill>
                            <a:schemeClr val="tx1"/>
                          </a:solidFill>
                        </a:rPr>
                        <a:t>ч</a:t>
                      </a:r>
                    </a:p>
                    <a:p>
                      <a:pPr>
                        <a:lnSpc>
                          <a:spcPct val="115000"/>
                        </a:lnSpc>
                        <a:spcAft>
                          <a:spcPts val="0"/>
                        </a:spcAft>
                      </a:pPr>
                      <a:r>
                        <a:rPr lang="ru-RU" sz="1200" dirty="0" smtClean="0">
                          <a:solidFill>
                            <a:schemeClr val="tx1"/>
                          </a:solidFill>
                        </a:rPr>
                        <a:t>Макс </a:t>
                      </a:r>
                      <a:r>
                        <a:rPr lang="ru-RU" sz="1200" dirty="0">
                          <a:solidFill>
                            <a:schemeClr val="tx1"/>
                          </a:solidFill>
                        </a:rPr>
                        <a:t>– 4 ч</a:t>
                      </a:r>
                    </a:p>
                    <a:p>
                      <a:pPr>
                        <a:lnSpc>
                          <a:spcPct val="115000"/>
                        </a:lnSpc>
                        <a:spcAft>
                          <a:spcPts val="675"/>
                        </a:spcAft>
                      </a:pPr>
                      <a:r>
                        <a:rPr lang="ru-RU" sz="1200" dirty="0">
                          <a:solidFill>
                            <a:schemeClr val="tx1"/>
                          </a:solidFill>
                        </a:rPr>
                        <a:t>Среднее –3 часа</a:t>
                      </a:r>
                    </a:p>
                  </a:txBody>
                  <a:tcPr marL="0" marR="0" marT="0" marB="0"/>
                </a:tc>
              </a:tr>
              <a:tr h="1510689">
                <a:tc>
                  <a:txBody>
                    <a:bodyPr/>
                    <a:lstStyle/>
                    <a:p>
                      <a:pPr>
                        <a:lnSpc>
                          <a:spcPct val="115000"/>
                        </a:lnSpc>
                        <a:spcAft>
                          <a:spcPts val="0"/>
                        </a:spcAft>
                      </a:pPr>
                      <a:r>
                        <a:rPr lang="ru-RU" sz="1200" dirty="0">
                          <a:solidFill>
                            <a:schemeClr val="tx1"/>
                          </a:solidFill>
                        </a:rPr>
                        <a:t>2. На выполнение д/з, по каким предметам тебе приходится тратить больше времени?</a:t>
                      </a:r>
                    </a:p>
                  </a:txBody>
                  <a:tcPr marL="0" marR="0" marT="0" marB="0"/>
                </a:tc>
                <a:tc>
                  <a:txBody>
                    <a:bodyPr/>
                    <a:lstStyle/>
                    <a:p>
                      <a:pPr>
                        <a:lnSpc>
                          <a:spcPct val="115000"/>
                        </a:lnSpc>
                        <a:spcAft>
                          <a:spcPts val="0"/>
                        </a:spcAft>
                      </a:pPr>
                      <a:r>
                        <a:rPr lang="ru-RU" sz="1200" dirty="0">
                          <a:solidFill>
                            <a:schemeClr val="tx1"/>
                          </a:solidFill>
                        </a:rPr>
                        <a:t>Русский (21) </a:t>
                      </a:r>
                      <a:endParaRPr lang="ru-RU" sz="1200" dirty="0" smtClean="0">
                        <a:solidFill>
                          <a:schemeClr val="tx1"/>
                        </a:solidFill>
                      </a:endParaRPr>
                    </a:p>
                    <a:p>
                      <a:pPr>
                        <a:lnSpc>
                          <a:spcPct val="115000"/>
                        </a:lnSpc>
                        <a:spcAft>
                          <a:spcPts val="0"/>
                        </a:spcAft>
                      </a:pPr>
                      <a:r>
                        <a:rPr lang="ru-RU" sz="1200" dirty="0" smtClean="0">
                          <a:solidFill>
                            <a:schemeClr val="tx1"/>
                          </a:solidFill>
                        </a:rPr>
                        <a:t>Математика(13)</a:t>
                      </a:r>
                    </a:p>
                    <a:p>
                      <a:pPr>
                        <a:lnSpc>
                          <a:spcPct val="115000"/>
                        </a:lnSpc>
                        <a:spcAft>
                          <a:spcPts val="0"/>
                        </a:spcAft>
                      </a:pPr>
                      <a:r>
                        <a:rPr lang="ru-RU" sz="1200" dirty="0" smtClean="0">
                          <a:solidFill>
                            <a:schemeClr val="tx1"/>
                          </a:solidFill>
                        </a:rPr>
                        <a:t>История(12)</a:t>
                      </a:r>
                    </a:p>
                    <a:p>
                      <a:pPr>
                        <a:lnSpc>
                          <a:spcPct val="115000"/>
                        </a:lnSpc>
                        <a:spcAft>
                          <a:spcPts val="0"/>
                        </a:spcAft>
                      </a:pPr>
                      <a:r>
                        <a:rPr lang="ru-RU" sz="1200" dirty="0" smtClean="0">
                          <a:solidFill>
                            <a:schemeClr val="tx1"/>
                          </a:solidFill>
                        </a:rPr>
                        <a:t>География </a:t>
                      </a:r>
                      <a:r>
                        <a:rPr lang="ru-RU" sz="1200" dirty="0">
                          <a:solidFill>
                            <a:schemeClr val="tx1"/>
                          </a:solidFill>
                        </a:rPr>
                        <a:t>(5</a:t>
                      </a:r>
                      <a:r>
                        <a:rPr lang="ru-RU" sz="1200" dirty="0" smtClean="0">
                          <a:solidFill>
                            <a:schemeClr val="tx1"/>
                          </a:solidFill>
                        </a:rPr>
                        <a:t>)</a:t>
                      </a:r>
                    </a:p>
                    <a:p>
                      <a:pPr>
                        <a:lnSpc>
                          <a:spcPct val="115000"/>
                        </a:lnSpc>
                        <a:spcAft>
                          <a:spcPts val="0"/>
                        </a:spcAft>
                      </a:pPr>
                      <a:r>
                        <a:rPr lang="ru-RU" sz="1200" dirty="0" smtClean="0">
                          <a:solidFill>
                            <a:schemeClr val="tx1"/>
                          </a:solidFill>
                        </a:rPr>
                        <a:t>Литература </a:t>
                      </a:r>
                      <a:r>
                        <a:rPr lang="ru-RU" sz="1200" dirty="0">
                          <a:solidFill>
                            <a:schemeClr val="tx1"/>
                          </a:solidFill>
                        </a:rPr>
                        <a:t>(</a:t>
                      </a:r>
                      <a:r>
                        <a:rPr lang="ru-RU" sz="1200" dirty="0" smtClean="0">
                          <a:solidFill>
                            <a:schemeClr val="tx1"/>
                          </a:solidFill>
                        </a:rPr>
                        <a:t>4)</a:t>
                      </a:r>
                    </a:p>
                    <a:p>
                      <a:pPr>
                        <a:lnSpc>
                          <a:spcPct val="115000"/>
                        </a:lnSpc>
                        <a:spcAft>
                          <a:spcPts val="0"/>
                        </a:spcAft>
                      </a:pPr>
                      <a:r>
                        <a:rPr lang="ru-RU" sz="1200" dirty="0" smtClean="0">
                          <a:solidFill>
                            <a:schemeClr val="tx1"/>
                          </a:solidFill>
                        </a:rPr>
                        <a:t>Обществознание(35</a:t>
                      </a:r>
                      <a:r>
                        <a:rPr lang="ru-RU" sz="1200" dirty="0">
                          <a:solidFill>
                            <a:schemeClr val="tx1"/>
                          </a:solidFill>
                        </a:rPr>
                        <a:t>)</a:t>
                      </a:r>
                    </a:p>
                    <a:p>
                      <a:pPr>
                        <a:lnSpc>
                          <a:spcPct val="115000"/>
                        </a:lnSpc>
                        <a:spcAft>
                          <a:spcPts val="675"/>
                        </a:spcAft>
                      </a:pPr>
                      <a:r>
                        <a:rPr lang="ru-RU" sz="1200" dirty="0">
                          <a:solidFill>
                            <a:schemeClr val="tx1"/>
                          </a:solidFill>
                        </a:rPr>
                        <a:t>Иностранный язык(16)</a:t>
                      </a:r>
                    </a:p>
                  </a:txBody>
                  <a:tcPr marL="0" marR="0" marT="0" marB="0"/>
                </a:tc>
                <a:tc>
                  <a:txBody>
                    <a:bodyPr/>
                    <a:lstStyle/>
                    <a:p>
                      <a:pPr>
                        <a:lnSpc>
                          <a:spcPct val="100000"/>
                        </a:lnSpc>
                        <a:spcAft>
                          <a:spcPts val="0"/>
                        </a:spcAft>
                      </a:pPr>
                      <a:r>
                        <a:rPr lang="ru-RU" sz="1200" dirty="0">
                          <a:solidFill>
                            <a:schemeClr val="tx1"/>
                          </a:solidFill>
                        </a:rPr>
                        <a:t>Математика(10</a:t>
                      </a:r>
                      <a:r>
                        <a:rPr lang="ru-RU" sz="1200" dirty="0" smtClean="0">
                          <a:solidFill>
                            <a:schemeClr val="tx1"/>
                          </a:solidFill>
                        </a:rPr>
                        <a:t>)</a:t>
                      </a:r>
                    </a:p>
                    <a:p>
                      <a:pPr>
                        <a:lnSpc>
                          <a:spcPct val="100000"/>
                        </a:lnSpc>
                        <a:spcAft>
                          <a:spcPts val="0"/>
                        </a:spcAft>
                      </a:pPr>
                      <a:r>
                        <a:rPr lang="ru-RU" sz="1200" dirty="0" smtClean="0">
                          <a:solidFill>
                            <a:schemeClr val="tx1"/>
                          </a:solidFill>
                        </a:rPr>
                        <a:t>Физика </a:t>
                      </a:r>
                      <a:r>
                        <a:rPr lang="ru-RU" sz="1200" dirty="0">
                          <a:solidFill>
                            <a:schemeClr val="tx1"/>
                          </a:solidFill>
                        </a:rPr>
                        <a:t>(9)</a:t>
                      </a:r>
                    </a:p>
                    <a:p>
                      <a:pPr>
                        <a:lnSpc>
                          <a:spcPct val="100000"/>
                        </a:lnSpc>
                        <a:spcAft>
                          <a:spcPts val="0"/>
                        </a:spcAft>
                      </a:pPr>
                      <a:r>
                        <a:rPr lang="ru-RU" sz="1200" dirty="0">
                          <a:solidFill>
                            <a:schemeClr val="tx1"/>
                          </a:solidFill>
                        </a:rPr>
                        <a:t>Русский (7</a:t>
                      </a:r>
                      <a:r>
                        <a:rPr lang="ru-RU" sz="1200" dirty="0" smtClean="0">
                          <a:solidFill>
                            <a:schemeClr val="tx1"/>
                          </a:solidFill>
                        </a:rPr>
                        <a:t>)</a:t>
                      </a:r>
                    </a:p>
                    <a:p>
                      <a:pPr>
                        <a:lnSpc>
                          <a:spcPct val="100000"/>
                        </a:lnSpc>
                        <a:spcAft>
                          <a:spcPts val="0"/>
                        </a:spcAft>
                      </a:pPr>
                      <a:r>
                        <a:rPr lang="ru-RU" sz="1200" dirty="0" smtClean="0">
                          <a:solidFill>
                            <a:schemeClr val="tx1"/>
                          </a:solidFill>
                        </a:rPr>
                        <a:t>История </a:t>
                      </a:r>
                      <a:r>
                        <a:rPr lang="ru-RU" sz="1200" dirty="0">
                          <a:solidFill>
                            <a:schemeClr val="tx1"/>
                          </a:solidFill>
                        </a:rPr>
                        <a:t>(20)(</a:t>
                      </a:r>
                      <a:r>
                        <a:rPr lang="ru-RU" sz="1200" dirty="0" smtClean="0">
                          <a:solidFill>
                            <a:schemeClr val="tx1"/>
                          </a:solidFill>
                        </a:rPr>
                        <a:t>даты)</a:t>
                      </a:r>
                    </a:p>
                    <a:p>
                      <a:pPr>
                        <a:lnSpc>
                          <a:spcPct val="100000"/>
                        </a:lnSpc>
                        <a:spcAft>
                          <a:spcPts val="0"/>
                        </a:spcAft>
                      </a:pPr>
                      <a:r>
                        <a:rPr lang="ru-RU" sz="1200" dirty="0" smtClean="0">
                          <a:solidFill>
                            <a:schemeClr val="tx1"/>
                          </a:solidFill>
                        </a:rPr>
                        <a:t>Литература </a:t>
                      </a:r>
                      <a:r>
                        <a:rPr lang="ru-RU" sz="1200" dirty="0">
                          <a:solidFill>
                            <a:schemeClr val="tx1"/>
                          </a:solidFill>
                        </a:rPr>
                        <a:t>(8</a:t>
                      </a:r>
                      <a:r>
                        <a:rPr lang="ru-RU" sz="1200" dirty="0" smtClean="0">
                          <a:solidFill>
                            <a:schemeClr val="tx1"/>
                          </a:solidFill>
                        </a:rPr>
                        <a:t>)</a:t>
                      </a:r>
                    </a:p>
                    <a:p>
                      <a:pPr>
                        <a:lnSpc>
                          <a:spcPct val="100000"/>
                        </a:lnSpc>
                        <a:spcAft>
                          <a:spcPts val="0"/>
                        </a:spcAft>
                      </a:pPr>
                      <a:r>
                        <a:rPr lang="ru-RU" sz="1200" dirty="0" smtClean="0">
                          <a:solidFill>
                            <a:schemeClr val="tx1"/>
                          </a:solidFill>
                        </a:rPr>
                        <a:t>География </a:t>
                      </a:r>
                      <a:r>
                        <a:rPr lang="ru-RU" sz="1200" dirty="0">
                          <a:solidFill>
                            <a:schemeClr val="tx1"/>
                          </a:solidFill>
                        </a:rPr>
                        <a:t>(</a:t>
                      </a:r>
                      <a:r>
                        <a:rPr lang="ru-RU" sz="1200" dirty="0" smtClean="0">
                          <a:solidFill>
                            <a:schemeClr val="tx1"/>
                          </a:solidFill>
                        </a:rPr>
                        <a:t>3)</a:t>
                      </a:r>
                    </a:p>
                    <a:p>
                      <a:pPr>
                        <a:lnSpc>
                          <a:spcPct val="100000"/>
                        </a:lnSpc>
                        <a:spcAft>
                          <a:spcPts val="0"/>
                        </a:spcAft>
                      </a:pPr>
                      <a:r>
                        <a:rPr lang="ru-RU" sz="1200" dirty="0" smtClean="0">
                          <a:solidFill>
                            <a:schemeClr val="tx1"/>
                          </a:solidFill>
                        </a:rPr>
                        <a:t>Биология </a:t>
                      </a:r>
                      <a:r>
                        <a:rPr lang="ru-RU" sz="1200" dirty="0">
                          <a:solidFill>
                            <a:schemeClr val="tx1"/>
                          </a:solidFill>
                        </a:rPr>
                        <a:t>(2</a:t>
                      </a:r>
                      <a:r>
                        <a:rPr lang="ru-RU" sz="1200" dirty="0" smtClean="0">
                          <a:solidFill>
                            <a:schemeClr val="tx1"/>
                          </a:solidFill>
                        </a:rPr>
                        <a:t>)</a:t>
                      </a:r>
                    </a:p>
                    <a:p>
                      <a:pPr>
                        <a:lnSpc>
                          <a:spcPct val="100000"/>
                        </a:lnSpc>
                        <a:spcAft>
                          <a:spcPts val="0"/>
                        </a:spcAft>
                      </a:pPr>
                      <a:r>
                        <a:rPr lang="ru-RU" sz="1200" dirty="0" smtClean="0">
                          <a:solidFill>
                            <a:schemeClr val="tx1"/>
                          </a:solidFill>
                        </a:rPr>
                        <a:t>Обществознание </a:t>
                      </a:r>
                      <a:r>
                        <a:rPr lang="ru-RU" sz="1200" dirty="0">
                          <a:solidFill>
                            <a:schemeClr val="tx1"/>
                          </a:solidFill>
                        </a:rPr>
                        <a:t>(7</a:t>
                      </a:r>
                      <a:r>
                        <a:rPr lang="ru-RU" sz="1200" dirty="0" smtClean="0">
                          <a:solidFill>
                            <a:schemeClr val="tx1"/>
                          </a:solidFill>
                        </a:rPr>
                        <a:t>)</a:t>
                      </a:r>
                    </a:p>
                    <a:p>
                      <a:pPr>
                        <a:lnSpc>
                          <a:spcPct val="100000"/>
                        </a:lnSpc>
                        <a:spcAft>
                          <a:spcPts val="0"/>
                        </a:spcAft>
                      </a:pPr>
                      <a:r>
                        <a:rPr lang="ru-RU" sz="1200" dirty="0" smtClean="0">
                          <a:solidFill>
                            <a:schemeClr val="tx1"/>
                          </a:solidFill>
                        </a:rPr>
                        <a:t>Иностранный </a:t>
                      </a:r>
                      <a:r>
                        <a:rPr lang="ru-RU" sz="1200" dirty="0">
                          <a:solidFill>
                            <a:schemeClr val="tx1"/>
                          </a:solidFill>
                        </a:rPr>
                        <a:t>язык (9)</a:t>
                      </a:r>
                    </a:p>
                  </a:txBody>
                  <a:tcPr marL="0" marR="0" marT="0" marB="0"/>
                </a:tc>
              </a:tr>
              <a:tr h="688282">
                <a:tc>
                  <a:txBody>
                    <a:bodyPr/>
                    <a:lstStyle/>
                    <a:p>
                      <a:pPr>
                        <a:lnSpc>
                          <a:spcPct val="115000"/>
                        </a:lnSpc>
                        <a:spcAft>
                          <a:spcPts val="0"/>
                        </a:spcAft>
                      </a:pPr>
                      <a:r>
                        <a:rPr lang="ru-RU" sz="1200">
                          <a:solidFill>
                            <a:schemeClr val="tx1"/>
                          </a:solidFill>
                        </a:rPr>
                        <a:t>3. Ты выполняешь д/з самостоятельно или с помощью родителей?</a:t>
                      </a:r>
                    </a:p>
                  </a:txBody>
                  <a:tcPr marL="0" marR="0" marT="0" marB="0"/>
                </a:tc>
                <a:tc>
                  <a:txBody>
                    <a:bodyPr/>
                    <a:lstStyle/>
                    <a:p>
                      <a:pPr>
                        <a:lnSpc>
                          <a:spcPct val="115000"/>
                        </a:lnSpc>
                        <a:spcAft>
                          <a:spcPts val="0"/>
                        </a:spcAft>
                      </a:pPr>
                      <a:r>
                        <a:rPr lang="ru-RU" sz="1200" dirty="0">
                          <a:solidFill>
                            <a:schemeClr val="tx1"/>
                          </a:solidFill>
                        </a:rPr>
                        <a:t>Самостоятельно </a:t>
                      </a:r>
                      <a:r>
                        <a:rPr lang="ru-RU" sz="1200" dirty="0" smtClean="0">
                          <a:solidFill>
                            <a:schemeClr val="tx1"/>
                          </a:solidFill>
                        </a:rPr>
                        <a:t>- 46 </a:t>
                      </a:r>
                      <a:r>
                        <a:rPr lang="ru-RU" sz="1200" dirty="0">
                          <a:solidFill>
                            <a:schemeClr val="tx1"/>
                          </a:solidFill>
                        </a:rPr>
                        <a:t>уч.</a:t>
                      </a:r>
                    </a:p>
                    <a:p>
                      <a:pPr>
                        <a:lnSpc>
                          <a:spcPct val="115000"/>
                        </a:lnSpc>
                        <a:spcAft>
                          <a:spcPts val="675"/>
                        </a:spcAft>
                      </a:pPr>
                      <a:r>
                        <a:rPr lang="ru-RU" sz="1200" dirty="0">
                          <a:solidFill>
                            <a:schemeClr val="tx1"/>
                          </a:solidFill>
                        </a:rPr>
                        <a:t>С помощью родит.- 23 уч.</a:t>
                      </a:r>
                    </a:p>
                  </a:txBody>
                  <a:tcPr marL="0" marR="0" marT="0" marB="0"/>
                </a:tc>
                <a:tc>
                  <a:txBody>
                    <a:bodyPr/>
                    <a:lstStyle/>
                    <a:p>
                      <a:pPr>
                        <a:lnSpc>
                          <a:spcPct val="115000"/>
                        </a:lnSpc>
                        <a:spcAft>
                          <a:spcPts val="0"/>
                        </a:spcAft>
                      </a:pPr>
                      <a:r>
                        <a:rPr lang="ru-RU" sz="1200" dirty="0">
                          <a:solidFill>
                            <a:schemeClr val="tx1"/>
                          </a:solidFill>
                        </a:rPr>
                        <a:t>Самостоятельно- </a:t>
                      </a:r>
                      <a:r>
                        <a:rPr lang="ru-RU" sz="1200" dirty="0" smtClean="0">
                          <a:solidFill>
                            <a:schemeClr val="tx1"/>
                          </a:solidFill>
                        </a:rPr>
                        <a:t>24 уч</a:t>
                      </a:r>
                      <a:r>
                        <a:rPr lang="ru-RU" sz="1200" dirty="0">
                          <a:solidFill>
                            <a:schemeClr val="tx1"/>
                          </a:solidFill>
                        </a:rPr>
                        <a:t>.</a:t>
                      </a:r>
                    </a:p>
                  </a:txBody>
                  <a:tcPr marL="0" marR="0" marT="0" marB="0"/>
                </a:tc>
              </a:tr>
              <a:tr h="503563">
                <a:tc>
                  <a:txBody>
                    <a:bodyPr/>
                    <a:lstStyle/>
                    <a:p>
                      <a:pPr>
                        <a:lnSpc>
                          <a:spcPct val="115000"/>
                        </a:lnSpc>
                        <a:spcAft>
                          <a:spcPts val="0"/>
                        </a:spcAft>
                      </a:pPr>
                      <a:r>
                        <a:rPr lang="ru-RU" sz="1200">
                          <a:solidFill>
                            <a:schemeClr val="tx1"/>
                          </a:solidFill>
                        </a:rPr>
                        <a:t>4.Проверяют родители д/з?</a:t>
                      </a:r>
                    </a:p>
                  </a:txBody>
                  <a:tcPr marL="0" marR="0" marT="0" marB="0"/>
                </a:tc>
                <a:tc>
                  <a:txBody>
                    <a:bodyPr/>
                    <a:lstStyle/>
                    <a:p>
                      <a:pPr>
                        <a:lnSpc>
                          <a:spcPct val="115000"/>
                        </a:lnSpc>
                        <a:spcAft>
                          <a:spcPts val="0"/>
                        </a:spcAft>
                      </a:pPr>
                      <a:r>
                        <a:rPr lang="ru-RU" sz="1200" dirty="0">
                          <a:solidFill>
                            <a:schemeClr val="tx1"/>
                          </a:solidFill>
                        </a:rPr>
                        <a:t>Да, часто – 50 </a:t>
                      </a:r>
                      <a:endParaRPr lang="ru-RU" sz="1200" dirty="0" smtClean="0">
                        <a:solidFill>
                          <a:schemeClr val="tx1"/>
                        </a:solidFill>
                      </a:endParaRPr>
                    </a:p>
                    <a:p>
                      <a:pPr>
                        <a:lnSpc>
                          <a:spcPct val="115000"/>
                        </a:lnSpc>
                        <a:spcAft>
                          <a:spcPts val="0"/>
                        </a:spcAft>
                      </a:pPr>
                      <a:r>
                        <a:rPr lang="ru-RU" sz="1200" dirty="0" smtClean="0">
                          <a:solidFill>
                            <a:schemeClr val="tx1"/>
                          </a:solidFill>
                        </a:rPr>
                        <a:t>Иногда </a:t>
                      </a:r>
                      <a:r>
                        <a:rPr lang="ru-RU" sz="1200" dirty="0">
                          <a:solidFill>
                            <a:schemeClr val="tx1"/>
                          </a:solidFill>
                        </a:rPr>
                        <a:t>– 10 </a:t>
                      </a:r>
                      <a:endParaRPr lang="ru-RU" sz="1200" dirty="0" smtClean="0">
                        <a:solidFill>
                          <a:schemeClr val="tx1"/>
                        </a:solidFill>
                      </a:endParaRPr>
                    </a:p>
                    <a:p>
                      <a:pPr>
                        <a:lnSpc>
                          <a:spcPct val="115000"/>
                        </a:lnSpc>
                        <a:spcAft>
                          <a:spcPts val="0"/>
                        </a:spcAft>
                      </a:pPr>
                      <a:r>
                        <a:rPr lang="ru-RU" sz="1200" dirty="0" smtClean="0">
                          <a:solidFill>
                            <a:schemeClr val="tx1"/>
                          </a:solidFill>
                        </a:rPr>
                        <a:t>Редко </a:t>
                      </a:r>
                      <a:r>
                        <a:rPr lang="ru-RU" sz="1200" dirty="0">
                          <a:solidFill>
                            <a:schemeClr val="tx1"/>
                          </a:solidFill>
                        </a:rPr>
                        <a:t>– 5 </a:t>
                      </a:r>
                      <a:endParaRPr lang="ru-RU" sz="1200" dirty="0" smtClean="0">
                        <a:solidFill>
                          <a:schemeClr val="tx1"/>
                        </a:solidFill>
                      </a:endParaRPr>
                    </a:p>
                    <a:p>
                      <a:pPr>
                        <a:lnSpc>
                          <a:spcPct val="115000"/>
                        </a:lnSpc>
                        <a:spcAft>
                          <a:spcPts val="0"/>
                        </a:spcAft>
                      </a:pPr>
                      <a:r>
                        <a:rPr lang="ru-RU" sz="1200" dirty="0" smtClean="0">
                          <a:solidFill>
                            <a:schemeClr val="tx1"/>
                          </a:solidFill>
                        </a:rPr>
                        <a:t>Нет </a:t>
                      </a:r>
                      <a:r>
                        <a:rPr lang="ru-RU" sz="1200" dirty="0">
                          <a:solidFill>
                            <a:schemeClr val="tx1"/>
                          </a:solidFill>
                        </a:rPr>
                        <a:t>- 4</a:t>
                      </a:r>
                    </a:p>
                  </a:txBody>
                  <a:tcPr marL="0" marR="0" marT="0" marB="0"/>
                </a:tc>
                <a:tc>
                  <a:txBody>
                    <a:bodyPr/>
                    <a:lstStyle/>
                    <a:p>
                      <a:pPr>
                        <a:lnSpc>
                          <a:spcPct val="115000"/>
                        </a:lnSpc>
                        <a:spcAft>
                          <a:spcPts val="0"/>
                        </a:spcAft>
                      </a:pPr>
                      <a:r>
                        <a:rPr lang="ru-RU" sz="1200" dirty="0">
                          <a:solidFill>
                            <a:schemeClr val="tx1"/>
                          </a:solidFill>
                        </a:rPr>
                        <a:t>Да, часто – 10 </a:t>
                      </a:r>
                      <a:endParaRPr lang="ru-RU" sz="1200" dirty="0" smtClean="0">
                        <a:solidFill>
                          <a:schemeClr val="tx1"/>
                        </a:solidFill>
                      </a:endParaRPr>
                    </a:p>
                    <a:p>
                      <a:pPr>
                        <a:lnSpc>
                          <a:spcPct val="115000"/>
                        </a:lnSpc>
                        <a:spcAft>
                          <a:spcPts val="0"/>
                        </a:spcAft>
                      </a:pPr>
                      <a:r>
                        <a:rPr lang="ru-RU" sz="1200" dirty="0" smtClean="0">
                          <a:solidFill>
                            <a:schemeClr val="tx1"/>
                          </a:solidFill>
                        </a:rPr>
                        <a:t>Иногда </a:t>
                      </a:r>
                      <a:r>
                        <a:rPr lang="ru-RU" sz="1200" dirty="0">
                          <a:solidFill>
                            <a:schemeClr val="tx1"/>
                          </a:solidFill>
                        </a:rPr>
                        <a:t>– 14</a:t>
                      </a:r>
                    </a:p>
                  </a:txBody>
                  <a:tcPr marL="0" marR="0" marT="0" marB="0"/>
                </a:tc>
              </a:tr>
              <a:tr h="1007125">
                <a:tc>
                  <a:txBody>
                    <a:bodyPr/>
                    <a:lstStyle/>
                    <a:p>
                      <a:pPr>
                        <a:lnSpc>
                          <a:spcPct val="115000"/>
                        </a:lnSpc>
                        <a:spcAft>
                          <a:spcPts val="0"/>
                        </a:spcAft>
                      </a:pPr>
                      <a:r>
                        <a:rPr lang="ru-RU" sz="1200" dirty="0">
                          <a:solidFill>
                            <a:schemeClr val="tx1"/>
                          </a:solidFill>
                        </a:rPr>
                        <a:t>5. На твой взгляд, д/з должно проверяться регулярно</a:t>
                      </a:r>
                      <a:r>
                        <a:rPr lang="ru-RU" sz="1200" dirty="0" smtClean="0">
                          <a:solidFill>
                            <a:schemeClr val="tx1"/>
                          </a:solidFill>
                        </a:rPr>
                        <a:t>?</a:t>
                      </a:r>
                      <a:r>
                        <a:rPr lang="ru-RU" sz="1200" dirty="0">
                          <a:solidFill>
                            <a:schemeClr val="tx1"/>
                          </a:solidFill>
                        </a:rPr>
                        <a:t> </a:t>
                      </a:r>
                    </a:p>
                    <a:p>
                      <a:pPr>
                        <a:lnSpc>
                          <a:spcPct val="115000"/>
                        </a:lnSpc>
                        <a:spcAft>
                          <a:spcPts val="675"/>
                        </a:spcAft>
                      </a:pPr>
                      <a:endParaRPr lang="ru-RU" sz="1200" dirty="0" smtClean="0">
                        <a:solidFill>
                          <a:schemeClr val="tx1"/>
                        </a:solidFill>
                      </a:endParaRPr>
                    </a:p>
                    <a:p>
                      <a:pPr>
                        <a:lnSpc>
                          <a:spcPct val="115000"/>
                        </a:lnSpc>
                        <a:spcAft>
                          <a:spcPts val="675"/>
                        </a:spcAft>
                      </a:pPr>
                      <a:r>
                        <a:rPr lang="ru-RU" sz="1200" dirty="0" smtClean="0">
                          <a:solidFill>
                            <a:schemeClr val="tx1"/>
                          </a:solidFill>
                        </a:rPr>
                        <a:t>Должна </a:t>
                      </a:r>
                      <a:r>
                        <a:rPr lang="ru-RU" sz="1200" dirty="0">
                          <a:solidFill>
                            <a:schemeClr val="tx1"/>
                          </a:solidFill>
                        </a:rPr>
                        <a:t>ли ставиться отметка за  д/з?</a:t>
                      </a:r>
                    </a:p>
                  </a:txBody>
                  <a:tcPr marL="0" marR="0" marT="0" marB="0"/>
                </a:tc>
                <a:tc>
                  <a:txBody>
                    <a:bodyPr/>
                    <a:lstStyle/>
                    <a:p>
                      <a:pPr>
                        <a:lnSpc>
                          <a:spcPct val="100000"/>
                        </a:lnSpc>
                        <a:spcAft>
                          <a:spcPts val="0"/>
                        </a:spcAft>
                      </a:pPr>
                      <a:r>
                        <a:rPr lang="ru-RU" sz="1200" dirty="0">
                          <a:solidFill>
                            <a:schemeClr val="tx1"/>
                          </a:solidFill>
                        </a:rPr>
                        <a:t>Да – 60 </a:t>
                      </a:r>
                      <a:endParaRPr lang="ru-RU" sz="1200" dirty="0" smtClean="0">
                        <a:solidFill>
                          <a:schemeClr val="tx1"/>
                        </a:solidFill>
                      </a:endParaRPr>
                    </a:p>
                    <a:p>
                      <a:pPr>
                        <a:lnSpc>
                          <a:spcPct val="100000"/>
                        </a:lnSpc>
                        <a:spcAft>
                          <a:spcPts val="0"/>
                        </a:spcAft>
                      </a:pPr>
                      <a:r>
                        <a:rPr lang="ru-RU" sz="1200" dirty="0" smtClean="0">
                          <a:solidFill>
                            <a:schemeClr val="tx1"/>
                          </a:solidFill>
                        </a:rPr>
                        <a:t>Нет </a:t>
                      </a:r>
                      <a:r>
                        <a:rPr lang="ru-RU" sz="1200" dirty="0">
                          <a:solidFill>
                            <a:schemeClr val="tx1"/>
                          </a:solidFill>
                        </a:rPr>
                        <a:t>– 9</a:t>
                      </a:r>
                    </a:p>
                    <a:p>
                      <a:pPr>
                        <a:lnSpc>
                          <a:spcPct val="100000"/>
                        </a:lnSpc>
                        <a:spcAft>
                          <a:spcPts val="0"/>
                        </a:spcAft>
                      </a:pPr>
                      <a:r>
                        <a:rPr lang="ru-RU" sz="1200" dirty="0">
                          <a:solidFill>
                            <a:schemeClr val="tx1"/>
                          </a:solidFill>
                        </a:rPr>
                        <a:t>  </a:t>
                      </a:r>
                      <a:endParaRPr lang="ru-RU" sz="1200" dirty="0" smtClean="0">
                        <a:solidFill>
                          <a:schemeClr val="tx1"/>
                        </a:solidFill>
                      </a:endParaRPr>
                    </a:p>
                    <a:p>
                      <a:pPr>
                        <a:lnSpc>
                          <a:spcPct val="100000"/>
                        </a:lnSpc>
                        <a:spcAft>
                          <a:spcPts val="0"/>
                        </a:spcAft>
                      </a:pPr>
                      <a:r>
                        <a:rPr lang="ru-RU" sz="1200" dirty="0" smtClean="0">
                          <a:solidFill>
                            <a:schemeClr val="tx1"/>
                          </a:solidFill>
                        </a:rPr>
                        <a:t>Да </a:t>
                      </a:r>
                      <a:r>
                        <a:rPr lang="ru-RU" sz="1200" dirty="0">
                          <a:solidFill>
                            <a:schemeClr val="tx1"/>
                          </a:solidFill>
                        </a:rPr>
                        <a:t>– 56 </a:t>
                      </a:r>
                      <a:endParaRPr lang="ru-RU" sz="1200" dirty="0" smtClean="0">
                        <a:solidFill>
                          <a:schemeClr val="tx1"/>
                        </a:solidFill>
                      </a:endParaRPr>
                    </a:p>
                    <a:p>
                      <a:pPr>
                        <a:lnSpc>
                          <a:spcPct val="100000"/>
                        </a:lnSpc>
                        <a:spcAft>
                          <a:spcPts val="0"/>
                        </a:spcAft>
                      </a:pPr>
                      <a:r>
                        <a:rPr lang="ru-RU" sz="1200" dirty="0" smtClean="0">
                          <a:solidFill>
                            <a:schemeClr val="tx1"/>
                          </a:solidFill>
                        </a:rPr>
                        <a:t>Нет </a:t>
                      </a:r>
                      <a:r>
                        <a:rPr lang="ru-RU" sz="1200" dirty="0">
                          <a:solidFill>
                            <a:schemeClr val="tx1"/>
                          </a:solidFill>
                        </a:rPr>
                        <a:t>– </a:t>
                      </a:r>
                      <a:r>
                        <a:rPr lang="ru-RU" sz="1200" dirty="0" smtClean="0">
                          <a:solidFill>
                            <a:schemeClr val="tx1"/>
                          </a:solidFill>
                        </a:rPr>
                        <a:t>3 </a:t>
                      </a:r>
                    </a:p>
                    <a:p>
                      <a:pPr>
                        <a:lnSpc>
                          <a:spcPct val="100000"/>
                        </a:lnSpc>
                        <a:spcAft>
                          <a:spcPts val="0"/>
                        </a:spcAft>
                      </a:pPr>
                      <a:r>
                        <a:rPr lang="ru-RU" sz="1200" dirty="0" smtClean="0">
                          <a:solidFill>
                            <a:schemeClr val="tx1"/>
                          </a:solidFill>
                        </a:rPr>
                        <a:t>Не </a:t>
                      </a:r>
                      <a:r>
                        <a:rPr lang="ru-RU" sz="1200" dirty="0">
                          <a:solidFill>
                            <a:schemeClr val="tx1"/>
                          </a:solidFill>
                        </a:rPr>
                        <a:t>всегда - 10</a:t>
                      </a:r>
                    </a:p>
                  </a:txBody>
                  <a:tcPr marL="0" marR="0" marT="0" marB="0"/>
                </a:tc>
                <a:tc>
                  <a:txBody>
                    <a:bodyPr/>
                    <a:lstStyle/>
                    <a:p>
                      <a:pPr>
                        <a:lnSpc>
                          <a:spcPct val="100000"/>
                        </a:lnSpc>
                        <a:spcAft>
                          <a:spcPts val="0"/>
                        </a:spcAft>
                      </a:pPr>
                      <a:r>
                        <a:rPr lang="ru-RU" sz="1200" dirty="0">
                          <a:solidFill>
                            <a:schemeClr val="tx1"/>
                          </a:solidFill>
                        </a:rPr>
                        <a:t>Да – 8 </a:t>
                      </a:r>
                      <a:endParaRPr lang="ru-RU" sz="1200" dirty="0" smtClean="0">
                        <a:solidFill>
                          <a:schemeClr val="tx1"/>
                        </a:solidFill>
                      </a:endParaRPr>
                    </a:p>
                    <a:p>
                      <a:pPr>
                        <a:lnSpc>
                          <a:spcPct val="100000"/>
                        </a:lnSpc>
                        <a:spcAft>
                          <a:spcPts val="0"/>
                        </a:spcAft>
                      </a:pPr>
                      <a:r>
                        <a:rPr lang="ru-RU" sz="1200" dirty="0" smtClean="0">
                          <a:solidFill>
                            <a:schemeClr val="tx1"/>
                          </a:solidFill>
                        </a:rPr>
                        <a:t>Нет </a:t>
                      </a:r>
                      <a:r>
                        <a:rPr lang="ru-RU" sz="1200" dirty="0">
                          <a:solidFill>
                            <a:schemeClr val="tx1"/>
                          </a:solidFill>
                        </a:rPr>
                        <a:t>– 16</a:t>
                      </a:r>
                    </a:p>
                    <a:p>
                      <a:pPr>
                        <a:lnSpc>
                          <a:spcPct val="100000"/>
                        </a:lnSpc>
                        <a:spcAft>
                          <a:spcPts val="0"/>
                        </a:spcAft>
                      </a:pPr>
                      <a:r>
                        <a:rPr lang="ru-RU" sz="1200" dirty="0">
                          <a:solidFill>
                            <a:schemeClr val="tx1"/>
                          </a:solidFill>
                        </a:rPr>
                        <a:t>  </a:t>
                      </a:r>
                    </a:p>
                    <a:p>
                      <a:pPr>
                        <a:lnSpc>
                          <a:spcPct val="100000"/>
                        </a:lnSpc>
                        <a:spcAft>
                          <a:spcPts val="0"/>
                        </a:spcAft>
                      </a:pPr>
                      <a:r>
                        <a:rPr lang="ru-RU" sz="1200" dirty="0" smtClean="0">
                          <a:solidFill>
                            <a:schemeClr val="tx1"/>
                          </a:solidFill>
                        </a:rPr>
                        <a:t>Да </a:t>
                      </a:r>
                      <a:r>
                        <a:rPr lang="ru-RU" sz="1200" dirty="0">
                          <a:solidFill>
                            <a:schemeClr val="tx1"/>
                          </a:solidFill>
                        </a:rPr>
                        <a:t>– 18 </a:t>
                      </a:r>
                      <a:endParaRPr lang="ru-RU" sz="1200" dirty="0" smtClean="0">
                        <a:solidFill>
                          <a:schemeClr val="tx1"/>
                        </a:solidFill>
                      </a:endParaRPr>
                    </a:p>
                    <a:p>
                      <a:pPr>
                        <a:lnSpc>
                          <a:spcPct val="100000"/>
                        </a:lnSpc>
                        <a:spcAft>
                          <a:spcPts val="0"/>
                        </a:spcAft>
                      </a:pPr>
                      <a:r>
                        <a:rPr lang="ru-RU" sz="1200" dirty="0" smtClean="0">
                          <a:solidFill>
                            <a:schemeClr val="tx1"/>
                          </a:solidFill>
                        </a:rPr>
                        <a:t>Нет </a:t>
                      </a:r>
                      <a:r>
                        <a:rPr lang="ru-RU" sz="1200" dirty="0">
                          <a:solidFill>
                            <a:schemeClr val="tx1"/>
                          </a:solidFill>
                        </a:rPr>
                        <a:t>– </a:t>
                      </a:r>
                      <a:r>
                        <a:rPr lang="ru-RU" sz="1200" dirty="0" smtClean="0">
                          <a:solidFill>
                            <a:schemeClr val="tx1"/>
                          </a:solidFill>
                        </a:rPr>
                        <a:t>4 </a:t>
                      </a:r>
                    </a:p>
                    <a:p>
                      <a:pPr>
                        <a:lnSpc>
                          <a:spcPct val="100000"/>
                        </a:lnSpc>
                        <a:spcAft>
                          <a:spcPts val="0"/>
                        </a:spcAft>
                      </a:pPr>
                      <a:r>
                        <a:rPr lang="ru-RU" sz="1200" dirty="0" smtClean="0">
                          <a:solidFill>
                            <a:schemeClr val="tx1"/>
                          </a:solidFill>
                        </a:rPr>
                        <a:t>Не </a:t>
                      </a:r>
                      <a:r>
                        <a:rPr lang="ru-RU" sz="1200" dirty="0">
                          <a:solidFill>
                            <a:schemeClr val="tx1"/>
                          </a:solidFill>
                        </a:rPr>
                        <a:t>всегда - 2</a:t>
                      </a:r>
                    </a:p>
                  </a:txBody>
                  <a:tcPr marL="0" marR="0" marT="0" marB="0"/>
                </a:tc>
              </a:tr>
              <a:tr h="870466">
                <a:tc>
                  <a:txBody>
                    <a:bodyPr/>
                    <a:lstStyle/>
                    <a:p>
                      <a:pPr>
                        <a:lnSpc>
                          <a:spcPct val="115000"/>
                        </a:lnSpc>
                        <a:spcAft>
                          <a:spcPts val="0"/>
                        </a:spcAft>
                      </a:pPr>
                      <a:r>
                        <a:rPr lang="ru-RU" sz="1200">
                          <a:solidFill>
                            <a:schemeClr val="tx1"/>
                          </a:solidFill>
                        </a:rPr>
                        <a:t>6.Действия учителя на невыполненное домашнее задание.</a:t>
                      </a:r>
                    </a:p>
                  </a:txBody>
                  <a:tcPr marL="0" marR="0" marT="0" marB="0"/>
                </a:tc>
                <a:tc>
                  <a:txBody>
                    <a:bodyPr/>
                    <a:lstStyle/>
                    <a:p>
                      <a:pPr>
                        <a:lnSpc>
                          <a:spcPct val="100000"/>
                        </a:lnSpc>
                        <a:spcAft>
                          <a:spcPts val="0"/>
                        </a:spcAft>
                      </a:pPr>
                      <a:r>
                        <a:rPr lang="ru-RU" sz="1200" dirty="0">
                          <a:solidFill>
                            <a:schemeClr val="tx1"/>
                          </a:solidFill>
                        </a:rPr>
                        <a:t>“2” – 20 </a:t>
                      </a:r>
                      <a:endParaRPr lang="ru-RU" sz="1200" dirty="0" smtClean="0">
                        <a:solidFill>
                          <a:schemeClr val="tx1"/>
                        </a:solidFill>
                      </a:endParaRPr>
                    </a:p>
                    <a:p>
                      <a:pPr>
                        <a:lnSpc>
                          <a:spcPct val="100000"/>
                        </a:lnSpc>
                        <a:spcAft>
                          <a:spcPts val="0"/>
                        </a:spcAft>
                      </a:pPr>
                      <a:r>
                        <a:rPr lang="ru-RU" sz="1200" dirty="0" smtClean="0">
                          <a:solidFill>
                            <a:schemeClr val="tx1"/>
                          </a:solidFill>
                        </a:rPr>
                        <a:t>Объяснит </a:t>
                      </a:r>
                      <a:r>
                        <a:rPr lang="ru-RU" sz="1200" dirty="0">
                          <a:solidFill>
                            <a:schemeClr val="tx1"/>
                          </a:solidFill>
                        </a:rPr>
                        <a:t>– 13 </a:t>
                      </a:r>
                      <a:endParaRPr lang="ru-RU" sz="1200" dirty="0" smtClean="0">
                        <a:solidFill>
                          <a:schemeClr val="tx1"/>
                        </a:solidFill>
                      </a:endParaRPr>
                    </a:p>
                    <a:p>
                      <a:pPr>
                        <a:lnSpc>
                          <a:spcPct val="100000"/>
                        </a:lnSpc>
                        <a:spcAft>
                          <a:spcPts val="0"/>
                        </a:spcAft>
                      </a:pPr>
                      <a:r>
                        <a:rPr lang="ru-RU" sz="1200" dirty="0" smtClean="0">
                          <a:solidFill>
                            <a:schemeClr val="tx1"/>
                          </a:solidFill>
                        </a:rPr>
                        <a:t>Даст срок - </a:t>
                      </a:r>
                      <a:r>
                        <a:rPr lang="ru-RU" sz="1200" dirty="0">
                          <a:solidFill>
                            <a:schemeClr val="tx1"/>
                          </a:solidFill>
                        </a:rPr>
                        <a:t>7 </a:t>
                      </a:r>
                      <a:endParaRPr lang="ru-RU" sz="1200" dirty="0" smtClean="0">
                        <a:solidFill>
                          <a:schemeClr val="tx1"/>
                        </a:solidFill>
                      </a:endParaRPr>
                    </a:p>
                    <a:p>
                      <a:pPr>
                        <a:lnSpc>
                          <a:spcPct val="100000"/>
                        </a:lnSpc>
                        <a:spcAft>
                          <a:spcPts val="0"/>
                        </a:spcAft>
                      </a:pPr>
                      <a:r>
                        <a:rPr lang="ru-RU" sz="1200" dirty="0" smtClean="0">
                          <a:solidFill>
                            <a:schemeClr val="tx1"/>
                          </a:solidFill>
                        </a:rPr>
                        <a:t>Замечание - 5 </a:t>
                      </a:r>
                    </a:p>
                    <a:p>
                      <a:pPr>
                        <a:lnSpc>
                          <a:spcPct val="100000"/>
                        </a:lnSpc>
                        <a:spcAft>
                          <a:spcPts val="0"/>
                        </a:spcAft>
                      </a:pPr>
                      <a:r>
                        <a:rPr lang="ru-RU" sz="1200" dirty="0" smtClean="0">
                          <a:solidFill>
                            <a:schemeClr val="tx1"/>
                          </a:solidFill>
                        </a:rPr>
                        <a:t>Пост</a:t>
                      </a:r>
                      <a:r>
                        <a:rPr lang="ru-RU" sz="1200" dirty="0">
                          <a:solidFill>
                            <a:schemeClr val="tx1"/>
                          </a:solidFill>
                        </a:rPr>
                        <a:t>. </a:t>
                      </a:r>
                      <a:r>
                        <a:rPr lang="ru-RU" sz="1200" dirty="0" smtClean="0">
                          <a:solidFill>
                            <a:schemeClr val="tx1"/>
                          </a:solidFill>
                        </a:rPr>
                        <a:t>точку - </a:t>
                      </a:r>
                      <a:r>
                        <a:rPr lang="ru-RU" sz="1200" dirty="0">
                          <a:solidFill>
                            <a:schemeClr val="tx1"/>
                          </a:solidFill>
                        </a:rPr>
                        <a:t>12</a:t>
                      </a:r>
                    </a:p>
                    <a:p>
                      <a:pPr>
                        <a:lnSpc>
                          <a:spcPct val="100000"/>
                        </a:lnSpc>
                        <a:spcAft>
                          <a:spcPts val="0"/>
                        </a:spcAft>
                      </a:pPr>
                      <a:r>
                        <a:rPr lang="ru-RU" sz="1200" dirty="0">
                          <a:solidFill>
                            <a:schemeClr val="tx1"/>
                          </a:solidFill>
                        </a:rPr>
                        <a:t>Оставит после уроков – 7 </a:t>
                      </a:r>
                      <a:endParaRPr lang="ru-RU" sz="1200" dirty="0" smtClean="0">
                        <a:solidFill>
                          <a:schemeClr val="tx1"/>
                        </a:solidFill>
                      </a:endParaRPr>
                    </a:p>
                    <a:p>
                      <a:pPr>
                        <a:lnSpc>
                          <a:spcPct val="100000"/>
                        </a:lnSpc>
                        <a:spcAft>
                          <a:spcPts val="0"/>
                        </a:spcAft>
                      </a:pPr>
                      <a:r>
                        <a:rPr lang="ru-RU" sz="1200" dirty="0" smtClean="0">
                          <a:solidFill>
                            <a:schemeClr val="tx1"/>
                          </a:solidFill>
                        </a:rPr>
                        <a:t>Заставит </a:t>
                      </a:r>
                      <a:r>
                        <a:rPr lang="ru-RU" sz="1200" dirty="0">
                          <a:solidFill>
                            <a:schemeClr val="tx1"/>
                          </a:solidFill>
                        </a:rPr>
                        <a:t>– 5</a:t>
                      </a:r>
                    </a:p>
                  </a:txBody>
                  <a:tcPr marL="0" marR="0" marT="0" marB="0"/>
                </a:tc>
                <a:tc>
                  <a:txBody>
                    <a:bodyPr/>
                    <a:lstStyle/>
                    <a:p>
                      <a:pPr>
                        <a:lnSpc>
                          <a:spcPct val="100000"/>
                        </a:lnSpc>
                        <a:spcAft>
                          <a:spcPts val="0"/>
                        </a:spcAft>
                      </a:pPr>
                      <a:r>
                        <a:rPr lang="ru-RU" sz="1200" dirty="0">
                          <a:solidFill>
                            <a:schemeClr val="tx1"/>
                          </a:solidFill>
                        </a:rPr>
                        <a:t>“2” – 9 </a:t>
                      </a:r>
                      <a:endParaRPr lang="ru-RU" sz="1200" dirty="0" smtClean="0">
                        <a:solidFill>
                          <a:schemeClr val="tx1"/>
                        </a:solidFill>
                      </a:endParaRPr>
                    </a:p>
                    <a:p>
                      <a:pPr>
                        <a:lnSpc>
                          <a:spcPct val="100000"/>
                        </a:lnSpc>
                        <a:spcAft>
                          <a:spcPts val="0"/>
                        </a:spcAft>
                      </a:pPr>
                      <a:r>
                        <a:rPr lang="ru-RU" sz="1200" dirty="0" smtClean="0">
                          <a:solidFill>
                            <a:schemeClr val="tx1"/>
                          </a:solidFill>
                        </a:rPr>
                        <a:t>Объяснит </a:t>
                      </a:r>
                      <a:r>
                        <a:rPr lang="ru-RU" sz="1200" dirty="0">
                          <a:solidFill>
                            <a:schemeClr val="tx1"/>
                          </a:solidFill>
                        </a:rPr>
                        <a:t>– 9</a:t>
                      </a:r>
                    </a:p>
                    <a:p>
                      <a:pPr>
                        <a:lnSpc>
                          <a:spcPct val="100000"/>
                        </a:lnSpc>
                        <a:spcAft>
                          <a:spcPts val="0"/>
                        </a:spcAft>
                      </a:pPr>
                      <a:r>
                        <a:rPr lang="ru-RU" sz="1200" dirty="0">
                          <a:solidFill>
                            <a:schemeClr val="tx1"/>
                          </a:solidFill>
                        </a:rPr>
                        <a:t>Даст срок- </a:t>
                      </a:r>
                      <a:r>
                        <a:rPr lang="ru-RU" sz="1200" dirty="0" smtClean="0">
                          <a:solidFill>
                            <a:schemeClr val="tx1"/>
                          </a:solidFill>
                        </a:rPr>
                        <a:t>2 </a:t>
                      </a:r>
                    </a:p>
                    <a:p>
                      <a:pPr>
                        <a:lnSpc>
                          <a:spcPct val="100000"/>
                        </a:lnSpc>
                        <a:spcAft>
                          <a:spcPts val="0"/>
                        </a:spcAft>
                      </a:pPr>
                      <a:r>
                        <a:rPr lang="ru-RU" sz="1200" dirty="0" smtClean="0">
                          <a:solidFill>
                            <a:schemeClr val="tx1"/>
                          </a:solidFill>
                        </a:rPr>
                        <a:t>Пост</a:t>
                      </a:r>
                      <a:r>
                        <a:rPr lang="ru-RU" sz="1200" dirty="0">
                          <a:solidFill>
                            <a:schemeClr val="tx1"/>
                          </a:solidFill>
                        </a:rPr>
                        <a:t>. точку – 2</a:t>
                      </a:r>
                    </a:p>
                    <a:p>
                      <a:pPr>
                        <a:lnSpc>
                          <a:spcPct val="100000"/>
                        </a:lnSpc>
                        <a:spcAft>
                          <a:spcPts val="0"/>
                        </a:spcAft>
                      </a:pPr>
                      <a:r>
                        <a:rPr lang="ru-RU" sz="1200" dirty="0">
                          <a:solidFill>
                            <a:schemeClr val="tx1"/>
                          </a:solidFill>
                        </a:rPr>
                        <a:t>Смотря, какой учитель - 2</a:t>
                      </a:r>
                    </a:p>
                  </a:txBody>
                  <a:tcPr marL="0" marR="0" marT="0" marB="0"/>
                </a:tc>
              </a:tr>
              <a:tr h="755344">
                <a:tc>
                  <a:txBody>
                    <a:bodyPr/>
                    <a:lstStyle/>
                    <a:p>
                      <a:pPr>
                        <a:lnSpc>
                          <a:spcPct val="115000"/>
                        </a:lnSpc>
                        <a:spcAft>
                          <a:spcPts val="0"/>
                        </a:spcAft>
                      </a:pPr>
                      <a:r>
                        <a:rPr lang="ru-RU" sz="1200" dirty="0">
                          <a:solidFill>
                            <a:schemeClr val="tx1"/>
                          </a:solidFill>
                        </a:rPr>
                        <a:t>7. Для чего задают д/з?</a:t>
                      </a:r>
                    </a:p>
                  </a:txBody>
                  <a:tcPr marL="0" marR="0" marT="0" marB="0"/>
                </a:tc>
                <a:tc>
                  <a:txBody>
                    <a:bodyPr/>
                    <a:lstStyle/>
                    <a:p>
                      <a:pPr>
                        <a:lnSpc>
                          <a:spcPct val="115000"/>
                        </a:lnSpc>
                        <a:spcAft>
                          <a:spcPts val="0"/>
                        </a:spcAft>
                      </a:pPr>
                      <a:r>
                        <a:rPr lang="ru-RU" sz="1400" dirty="0">
                          <a:solidFill>
                            <a:schemeClr val="tx1"/>
                          </a:solidFill>
                        </a:rPr>
                        <a:t>Закрепление </a:t>
                      </a:r>
                      <a:r>
                        <a:rPr lang="ru-RU" sz="1400" dirty="0" smtClean="0">
                          <a:solidFill>
                            <a:schemeClr val="tx1"/>
                          </a:solidFill>
                        </a:rPr>
                        <a:t>- 30 </a:t>
                      </a:r>
                    </a:p>
                    <a:p>
                      <a:pPr>
                        <a:lnSpc>
                          <a:spcPct val="115000"/>
                        </a:lnSpc>
                        <a:spcAft>
                          <a:spcPts val="0"/>
                        </a:spcAft>
                      </a:pPr>
                      <a:r>
                        <a:rPr lang="ru-RU" sz="1400" dirty="0" smtClean="0">
                          <a:solidFill>
                            <a:schemeClr val="tx1"/>
                          </a:solidFill>
                        </a:rPr>
                        <a:t>Проверка </a:t>
                      </a:r>
                      <a:r>
                        <a:rPr lang="ru-RU" sz="1400" dirty="0">
                          <a:solidFill>
                            <a:schemeClr val="tx1"/>
                          </a:solidFill>
                        </a:rPr>
                        <a:t>знаний – </a:t>
                      </a:r>
                      <a:r>
                        <a:rPr lang="ru-RU" sz="1400" dirty="0" smtClean="0">
                          <a:solidFill>
                            <a:schemeClr val="tx1"/>
                          </a:solidFill>
                        </a:rPr>
                        <a:t>10</a:t>
                      </a:r>
                    </a:p>
                    <a:p>
                      <a:pPr>
                        <a:lnSpc>
                          <a:spcPct val="115000"/>
                        </a:lnSpc>
                        <a:spcAft>
                          <a:spcPts val="0"/>
                        </a:spcAft>
                      </a:pPr>
                      <a:r>
                        <a:rPr lang="ru-RU" sz="1400" dirty="0" smtClean="0">
                          <a:solidFill>
                            <a:schemeClr val="tx1"/>
                          </a:solidFill>
                        </a:rPr>
                        <a:t>Повторение - 6 </a:t>
                      </a:r>
                    </a:p>
                    <a:p>
                      <a:pPr>
                        <a:lnSpc>
                          <a:spcPct val="115000"/>
                        </a:lnSpc>
                        <a:spcAft>
                          <a:spcPts val="0"/>
                        </a:spcAft>
                      </a:pPr>
                      <a:r>
                        <a:rPr lang="ru-RU" sz="1400" dirty="0" smtClean="0">
                          <a:solidFill>
                            <a:schemeClr val="tx1"/>
                          </a:solidFill>
                        </a:rPr>
                        <a:t>Для учителя - 2</a:t>
                      </a:r>
                    </a:p>
                    <a:p>
                      <a:pPr>
                        <a:lnSpc>
                          <a:spcPct val="115000"/>
                        </a:lnSpc>
                        <a:spcAft>
                          <a:spcPts val="0"/>
                        </a:spcAft>
                      </a:pPr>
                      <a:r>
                        <a:rPr lang="ru-RU" sz="1400" dirty="0" smtClean="0">
                          <a:solidFill>
                            <a:schemeClr val="tx1"/>
                          </a:solidFill>
                        </a:rPr>
                        <a:t>Стать умнее-2 Повысить </a:t>
                      </a:r>
                      <a:r>
                        <a:rPr lang="ru-RU" sz="1400" dirty="0">
                          <a:solidFill>
                            <a:schemeClr val="tx1"/>
                          </a:solidFill>
                        </a:rPr>
                        <a:t>свой уровень- 2</a:t>
                      </a:r>
                    </a:p>
                  </a:txBody>
                  <a:tcPr marL="0" marR="0" marT="0" marB="0"/>
                </a:tc>
                <a:tc>
                  <a:txBody>
                    <a:bodyPr/>
                    <a:lstStyle/>
                    <a:p>
                      <a:pPr>
                        <a:lnSpc>
                          <a:spcPct val="115000"/>
                        </a:lnSpc>
                        <a:spcAft>
                          <a:spcPts val="0"/>
                        </a:spcAft>
                      </a:pPr>
                      <a:r>
                        <a:rPr lang="ru-RU" sz="1400" dirty="0">
                          <a:solidFill>
                            <a:schemeClr val="tx1"/>
                          </a:solidFill>
                        </a:rPr>
                        <a:t>Закрепление- 19</a:t>
                      </a:r>
                    </a:p>
                    <a:p>
                      <a:pPr>
                        <a:lnSpc>
                          <a:spcPct val="115000"/>
                        </a:lnSpc>
                        <a:spcAft>
                          <a:spcPts val="675"/>
                        </a:spcAft>
                      </a:pPr>
                      <a:r>
                        <a:rPr lang="ru-RU" sz="1400" dirty="0">
                          <a:solidFill>
                            <a:schemeClr val="tx1"/>
                          </a:solidFill>
                        </a:rPr>
                        <a:t>Проверка знаний – 5</a:t>
                      </a:r>
                    </a:p>
                  </a:txBody>
                  <a:tcPr marL="0" marR="0" marT="0" marB="0"/>
                </a:tc>
              </a:tr>
            </a:tbl>
          </a:graphicData>
        </a:graphic>
      </p:graphicFrame>
    </p:spTree>
    <p:extLst>
      <p:ext uri="{BB962C8B-B14F-4D97-AF65-F5344CB8AC3E}">
        <p14:creationId xmlns:p14="http://schemas.microsoft.com/office/powerpoint/2010/main" val="1213079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АНКЕТИРОВАНИЕ УЧИТЕЛЕЙ (19)</a:t>
            </a:r>
            <a:endParaRPr lang="ru-RU" dirty="0"/>
          </a:p>
        </p:txBody>
      </p:sp>
      <p:sp>
        <p:nvSpPr>
          <p:cNvPr id="3" name="Объект 2"/>
          <p:cNvSpPr>
            <a:spLocks noGrp="1"/>
          </p:cNvSpPr>
          <p:nvPr>
            <p:ph idx="1"/>
          </p:nvPr>
        </p:nvSpPr>
        <p:spPr>
          <a:xfrm>
            <a:off x="457200" y="1196752"/>
            <a:ext cx="8229600" cy="4929411"/>
          </a:xfrm>
        </p:spPr>
        <p:txBody>
          <a:bodyPr>
            <a:normAutofit fontScale="62500" lnSpcReduction="20000"/>
          </a:bodyPr>
          <a:lstStyle/>
          <a:p>
            <a:pPr marL="114300" lvl="0" indent="0">
              <a:buNone/>
            </a:pPr>
            <a:r>
              <a:rPr lang="ru-RU" sz="2300" b="1" dirty="0" smtClean="0">
                <a:solidFill>
                  <a:schemeClr val="tx1"/>
                </a:solidFill>
              </a:rPr>
              <a:t>1.Домашнее </a:t>
            </a:r>
            <a:r>
              <a:rPr lang="ru-RU" sz="2300" b="1" dirty="0">
                <a:solidFill>
                  <a:schemeClr val="tx1"/>
                </a:solidFill>
              </a:rPr>
              <a:t>задание на уроке задается на разных этапах урока:</a:t>
            </a:r>
          </a:p>
          <a:p>
            <a:pPr marL="411480" lvl="1" indent="0">
              <a:buNone/>
            </a:pPr>
            <a:r>
              <a:rPr lang="ru-RU" sz="2300" dirty="0">
                <a:solidFill>
                  <a:schemeClr val="tx1"/>
                </a:solidFill>
              </a:rPr>
              <a:t>проверка д/з </a:t>
            </a:r>
            <a:r>
              <a:rPr lang="ru-RU" sz="2300" dirty="0" smtClean="0">
                <a:solidFill>
                  <a:schemeClr val="tx1"/>
                </a:solidFill>
              </a:rPr>
              <a:t>– 7 </a:t>
            </a:r>
          </a:p>
          <a:p>
            <a:pPr marL="411480" lvl="1" indent="0">
              <a:buNone/>
            </a:pPr>
            <a:r>
              <a:rPr lang="ru-RU" sz="2300" dirty="0" smtClean="0">
                <a:solidFill>
                  <a:schemeClr val="tx1"/>
                </a:solidFill>
              </a:rPr>
              <a:t>изучение </a:t>
            </a:r>
            <a:r>
              <a:rPr lang="ru-RU" sz="2300" dirty="0">
                <a:solidFill>
                  <a:schemeClr val="tx1"/>
                </a:solidFill>
              </a:rPr>
              <a:t>нового </a:t>
            </a:r>
            <a:r>
              <a:rPr lang="ru-RU" sz="2300" dirty="0" smtClean="0">
                <a:solidFill>
                  <a:schemeClr val="tx1"/>
                </a:solidFill>
              </a:rPr>
              <a:t>– 2</a:t>
            </a:r>
          </a:p>
          <a:p>
            <a:pPr marL="411480" lvl="1" indent="0">
              <a:buNone/>
            </a:pPr>
            <a:r>
              <a:rPr lang="ru-RU" sz="2300" dirty="0" smtClean="0">
                <a:solidFill>
                  <a:schemeClr val="tx1"/>
                </a:solidFill>
              </a:rPr>
              <a:t>закрепление – 4</a:t>
            </a:r>
          </a:p>
          <a:p>
            <a:pPr marL="411480" lvl="1" indent="0">
              <a:buNone/>
            </a:pPr>
            <a:r>
              <a:rPr lang="ru-RU" sz="2300" dirty="0" smtClean="0">
                <a:solidFill>
                  <a:schemeClr val="tx1"/>
                </a:solidFill>
              </a:rPr>
              <a:t>итог </a:t>
            </a:r>
            <a:r>
              <a:rPr lang="ru-RU" sz="2300" dirty="0">
                <a:solidFill>
                  <a:schemeClr val="tx1"/>
                </a:solidFill>
              </a:rPr>
              <a:t>- 19</a:t>
            </a:r>
          </a:p>
          <a:p>
            <a:pPr marL="114300" lvl="0" indent="0">
              <a:buNone/>
            </a:pPr>
            <a:r>
              <a:rPr lang="ru-RU" sz="2300" b="1" dirty="0" smtClean="0">
                <a:solidFill>
                  <a:schemeClr val="tx1"/>
                </a:solidFill>
              </a:rPr>
              <a:t>2.Домашнее </a:t>
            </a:r>
            <a:r>
              <a:rPr lang="ru-RU" sz="2300" b="1" dirty="0">
                <a:solidFill>
                  <a:schemeClr val="tx1"/>
                </a:solidFill>
              </a:rPr>
              <a:t>задание носит характер по форме и содержанию:</a:t>
            </a:r>
          </a:p>
          <a:p>
            <a:pPr marL="114300" lvl="0" indent="0">
              <a:buNone/>
            </a:pPr>
            <a:r>
              <a:rPr lang="ru-RU" sz="2300" dirty="0" smtClean="0">
                <a:solidFill>
                  <a:schemeClr val="tx1"/>
                </a:solidFill>
              </a:rPr>
              <a:t>     репродуктивный – 8 </a:t>
            </a:r>
          </a:p>
          <a:p>
            <a:pPr marL="114300" lvl="0" indent="0">
              <a:buNone/>
            </a:pPr>
            <a:r>
              <a:rPr lang="ru-RU" sz="2300" dirty="0" smtClean="0">
                <a:solidFill>
                  <a:schemeClr val="tx1"/>
                </a:solidFill>
              </a:rPr>
              <a:t>     исследовательский – 2</a:t>
            </a:r>
          </a:p>
          <a:p>
            <a:pPr marL="114300" lvl="0" indent="0">
              <a:buNone/>
            </a:pPr>
            <a:r>
              <a:rPr lang="ru-RU" sz="2300" dirty="0" smtClean="0">
                <a:solidFill>
                  <a:schemeClr val="tx1"/>
                </a:solidFill>
              </a:rPr>
              <a:t>     творческий – 14</a:t>
            </a:r>
            <a:endParaRPr lang="ru-RU" sz="2300" dirty="0">
              <a:solidFill>
                <a:schemeClr val="tx1"/>
              </a:solidFill>
            </a:endParaRPr>
          </a:p>
          <a:p>
            <a:pPr marL="114300" lvl="0" indent="0">
              <a:buNone/>
            </a:pPr>
            <a:r>
              <a:rPr lang="ru-RU" sz="2300" dirty="0" smtClean="0">
                <a:solidFill>
                  <a:schemeClr val="tx1"/>
                </a:solidFill>
              </a:rPr>
              <a:t>     задания </a:t>
            </a:r>
            <a:r>
              <a:rPr lang="ru-RU" sz="2300" dirty="0">
                <a:solidFill>
                  <a:schemeClr val="tx1"/>
                </a:solidFill>
              </a:rPr>
              <a:t>ГИА - 7</a:t>
            </a:r>
          </a:p>
          <a:p>
            <a:pPr marL="114300" indent="0">
              <a:buNone/>
            </a:pPr>
            <a:r>
              <a:rPr lang="ru-RU" sz="2300" b="1" dirty="0">
                <a:solidFill>
                  <a:schemeClr val="tx1"/>
                </a:solidFill>
              </a:rPr>
              <a:t>3.</a:t>
            </a:r>
            <a:r>
              <a:rPr lang="ru-RU" sz="2300" dirty="0">
                <a:solidFill>
                  <a:schemeClr val="tx1"/>
                </a:solidFill>
              </a:rPr>
              <a:t> </a:t>
            </a:r>
            <a:r>
              <a:rPr lang="ru-RU" sz="2300" b="1" dirty="0">
                <a:solidFill>
                  <a:schemeClr val="tx1"/>
                </a:solidFill>
              </a:rPr>
              <a:t>Домашнее задание согласуется с изучением нового материала, </a:t>
            </a:r>
            <a:endParaRPr lang="ru-RU" sz="2300" b="1" dirty="0" smtClean="0">
              <a:solidFill>
                <a:schemeClr val="tx1"/>
              </a:solidFill>
            </a:endParaRPr>
          </a:p>
          <a:p>
            <a:pPr marL="114300" indent="0">
              <a:buNone/>
            </a:pPr>
            <a:r>
              <a:rPr lang="ru-RU" sz="2300" b="1" dirty="0" smtClean="0">
                <a:solidFill>
                  <a:schemeClr val="tx1"/>
                </a:solidFill>
              </a:rPr>
              <a:t>его </a:t>
            </a:r>
            <a:r>
              <a:rPr lang="ru-RU" sz="2300" b="1" dirty="0">
                <a:solidFill>
                  <a:schemeClr val="tx1"/>
                </a:solidFill>
              </a:rPr>
              <a:t>закреплением - </a:t>
            </a:r>
            <a:r>
              <a:rPr lang="ru-RU" sz="2300" dirty="0">
                <a:solidFill>
                  <a:schemeClr val="tx1"/>
                </a:solidFill>
              </a:rPr>
              <a:t>19</a:t>
            </a:r>
          </a:p>
          <a:p>
            <a:pPr marL="114300" indent="0">
              <a:buNone/>
            </a:pPr>
            <a:r>
              <a:rPr lang="ru-RU" sz="2300" b="1" dirty="0">
                <a:solidFill>
                  <a:schemeClr val="tx1"/>
                </a:solidFill>
              </a:rPr>
              <a:t>4. Подробно и обстоятельно инструктируют учащихся по домашнему заданию - </a:t>
            </a:r>
            <a:r>
              <a:rPr lang="ru-RU" sz="2300" dirty="0">
                <a:solidFill>
                  <a:schemeClr val="tx1"/>
                </a:solidFill>
              </a:rPr>
              <a:t>19</a:t>
            </a:r>
          </a:p>
          <a:p>
            <a:pPr marL="114300" indent="0">
              <a:buNone/>
            </a:pPr>
            <a:r>
              <a:rPr lang="ru-RU" sz="2300" b="1" dirty="0">
                <a:solidFill>
                  <a:schemeClr val="tx1"/>
                </a:solidFill>
              </a:rPr>
              <a:t>5.</a:t>
            </a:r>
            <a:r>
              <a:rPr lang="ru-RU" sz="2300" dirty="0">
                <a:solidFill>
                  <a:schemeClr val="tx1"/>
                </a:solidFill>
              </a:rPr>
              <a:t> </a:t>
            </a:r>
            <a:r>
              <a:rPr lang="ru-RU" sz="2300" b="1" dirty="0">
                <a:solidFill>
                  <a:schemeClr val="tx1"/>
                </a:solidFill>
              </a:rPr>
              <a:t>Объем домашнего задания:</a:t>
            </a:r>
          </a:p>
          <a:p>
            <a:pPr marL="114300" lvl="0" indent="0">
              <a:buNone/>
            </a:pPr>
            <a:r>
              <a:rPr lang="ru-RU" sz="2300" dirty="0" smtClean="0">
                <a:solidFill>
                  <a:schemeClr val="tx1"/>
                </a:solidFill>
              </a:rPr>
              <a:t>      норма </a:t>
            </a:r>
            <a:r>
              <a:rPr lang="ru-RU" sz="2300" dirty="0">
                <a:solidFill>
                  <a:schemeClr val="tx1"/>
                </a:solidFill>
              </a:rPr>
              <a:t>– </a:t>
            </a:r>
            <a:r>
              <a:rPr lang="ru-RU" sz="2300" dirty="0" smtClean="0">
                <a:solidFill>
                  <a:schemeClr val="tx1"/>
                </a:solidFill>
              </a:rPr>
              <a:t>12</a:t>
            </a:r>
          </a:p>
          <a:p>
            <a:pPr marL="114300" lvl="0" indent="0">
              <a:buNone/>
            </a:pPr>
            <a:r>
              <a:rPr lang="ru-RU" sz="2300" dirty="0" smtClean="0">
                <a:solidFill>
                  <a:schemeClr val="tx1"/>
                </a:solidFill>
              </a:rPr>
              <a:t>      небольшой – 5</a:t>
            </a:r>
          </a:p>
          <a:p>
            <a:pPr marL="114300" lvl="0" indent="0">
              <a:buNone/>
            </a:pPr>
            <a:r>
              <a:rPr lang="ru-RU" sz="2300" dirty="0" smtClean="0">
                <a:solidFill>
                  <a:schemeClr val="tx1"/>
                </a:solidFill>
              </a:rPr>
              <a:t>      в </a:t>
            </a:r>
            <a:r>
              <a:rPr lang="ru-RU" sz="2300" dirty="0">
                <a:solidFill>
                  <a:schemeClr val="tx1"/>
                </a:solidFill>
              </a:rPr>
              <a:t>зависимости от темы - 2</a:t>
            </a:r>
          </a:p>
          <a:p>
            <a:pPr marL="114300" indent="0">
              <a:buNone/>
            </a:pPr>
            <a:r>
              <a:rPr lang="ru-RU" sz="2300" b="1" dirty="0">
                <a:solidFill>
                  <a:schemeClr val="tx1"/>
                </a:solidFill>
              </a:rPr>
              <a:t>6.</a:t>
            </a:r>
            <a:r>
              <a:rPr lang="ru-RU" sz="2300" dirty="0">
                <a:solidFill>
                  <a:schemeClr val="tx1"/>
                </a:solidFill>
              </a:rPr>
              <a:t> </a:t>
            </a:r>
            <a:r>
              <a:rPr lang="ru-RU" sz="2300" b="1" dirty="0">
                <a:solidFill>
                  <a:schemeClr val="tx1"/>
                </a:solidFill>
              </a:rPr>
              <a:t>Учителя учитывают интересы и склонности отдельных учащихся при определении характера домашней работы:</a:t>
            </a:r>
          </a:p>
          <a:p>
            <a:pPr marL="114300" lvl="0" indent="0">
              <a:buNone/>
            </a:pPr>
            <a:r>
              <a:rPr lang="ru-RU" sz="2300" dirty="0" smtClean="0">
                <a:solidFill>
                  <a:schemeClr val="tx1"/>
                </a:solidFill>
              </a:rPr>
              <a:t>     </a:t>
            </a:r>
            <a:r>
              <a:rPr lang="ru-RU" sz="2300" dirty="0" err="1" smtClean="0">
                <a:solidFill>
                  <a:schemeClr val="tx1"/>
                </a:solidFill>
              </a:rPr>
              <a:t>разноуровневые</a:t>
            </a:r>
            <a:r>
              <a:rPr lang="ru-RU" sz="2300" dirty="0" smtClean="0">
                <a:solidFill>
                  <a:schemeClr val="tx1"/>
                </a:solidFill>
              </a:rPr>
              <a:t> </a:t>
            </a:r>
            <a:r>
              <a:rPr lang="ru-RU" sz="2300" dirty="0">
                <a:solidFill>
                  <a:schemeClr val="tx1"/>
                </a:solidFill>
              </a:rPr>
              <a:t>задания </a:t>
            </a:r>
            <a:r>
              <a:rPr lang="ru-RU" sz="2300" dirty="0" smtClean="0">
                <a:solidFill>
                  <a:schemeClr val="tx1"/>
                </a:solidFill>
              </a:rPr>
              <a:t>– 10</a:t>
            </a:r>
          </a:p>
          <a:p>
            <a:pPr marL="114300" lvl="0" indent="0">
              <a:buNone/>
            </a:pPr>
            <a:r>
              <a:rPr lang="ru-RU" sz="2300" dirty="0" smtClean="0">
                <a:solidFill>
                  <a:schemeClr val="tx1"/>
                </a:solidFill>
              </a:rPr>
              <a:t>     дополнительные </a:t>
            </a:r>
            <a:r>
              <a:rPr lang="ru-RU" sz="2300" dirty="0">
                <a:solidFill>
                  <a:schemeClr val="tx1"/>
                </a:solidFill>
              </a:rPr>
              <a:t>задания для сильных </a:t>
            </a:r>
            <a:r>
              <a:rPr lang="ru-RU" sz="2300" dirty="0" smtClean="0">
                <a:solidFill>
                  <a:schemeClr val="tx1"/>
                </a:solidFill>
              </a:rPr>
              <a:t>– 8</a:t>
            </a:r>
          </a:p>
          <a:p>
            <a:pPr marL="114300" lvl="0" indent="0">
              <a:buNone/>
            </a:pPr>
            <a:r>
              <a:rPr lang="ru-RU" sz="2300" dirty="0" smtClean="0">
                <a:solidFill>
                  <a:schemeClr val="tx1"/>
                </a:solidFill>
              </a:rPr>
              <a:t>     задания </a:t>
            </a:r>
            <a:r>
              <a:rPr lang="ru-RU" sz="2300" dirty="0">
                <a:solidFill>
                  <a:schemeClr val="tx1"/>
                </a:solidFill>
              </a:rPr>
              <a:t>на выбор </a:t>
            </a:r>
            <a:r>
              <a:rPr lang="ru-RU" sz="2300" dirty="0" smtClean="0">
                <a:solidFill>
                  <a:schemeClr val="tx1"/>
                </a:solidFill>
              </a:rPr>
              <a:t>– 7</a:t>
            </a:r>
          </a:p>
          <a:p>
            <a:pPr marL="114300" lvl="0" indent="0">
              <a:buNone/>
            </a:pPr>
            <a:r>
              <a:rPr lang="ru-RU" sz="2300" dirty="0" smtClean="0">
                <a:solidFill>
                  <a:schemeClr val="tx1"/>
                </a:solidFill>
              </a:rPr>
              <a:t>     творческие </a:t>
            </a:r>
            <a:r>
              <a:rPr lang="ru-RU" sz="2300" dirty="0">
                <a:solidFill>
                  <a:schemeClr val="tx1"/>
                </a:solidFill>
              </a:rPr>
              <a:t>- 8</a:t>
            </a:r>
          </a:p>
          <a:p>
            <a:endParaRPr lang="ru-RU" dirty="0"/>
          </a:p>
        </p:txBody>
      </p:sp>
    </p:spTree>
    <p:extLst>
      <p:ext uri="{BB962C8B-B14F-4D97-AF65-F5344CB8AC3E}">
        <p14:creationId xmlns:p14="http://schemas.microsoft.com/office/powerpoint/2010/main" val="1213079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60672" cy="332085"/>
          </a:xfrm>
        </p:spPr>
        <p:txBody>
          <a:bodyPr>
            <a:normAutofit fontScale="90000"/>
          </a:bodyPr>
          <a:lstStyle/>
          <a:p>
            <a:r>
              <a:rPr lang="ru-RU" sz="2400" b="1" dirty="0"/>
              <a:t>АНКЕТИРОВАНИЕ РОДИТЕЛЕЙ (18)</a:t>
            </a:r>
            <a:endParaRPr lang="ru-RU" sz="2400" dirty="0"/>
          </a:p>
        </p:txBody>
      </p:sp>
      <p:sp>
        <p:nvSpPr>
          <p:cNvPr id="3" name="Объект 2"/>
          <p:cNvSpPr>
            <a:spLocks noGrp="1"/>
          </p:cNvSpPr>
          <p:nvPr>
            <p:ph idx="1"/>
          </p:nvPr>
        </p:nvSpPr>
        <p:spPr>
          <a:xfrm>
            <a:off x="7707" y="332656"/>
            <a:ext cx="9144000" cy="6624736"/>
          </a:xfrm>
        </p:spPr>
        <p:txBody>
          <a:bodyPr>
            <a:normAutofit fontScale="25000" lnSpcReduction="20000"/>
          </a:bodyPr>
          <a:lstStyle/>
          <a:p>
            <a:endParaRPr lang="ru-RU" dirty="0"/>
          </a:p>
          <a:p>
            <a:pPr marL="411480" lvl="1" indent="0">
              <a:buNone/>
            </a:pPr>
            <a:r>
              <a:rPr lang="ru-RU" sz="4000" b="1" dirty="0">
                <a:solidFill>
                  <a:schemeClr val="tx1"/>
                </a:solidFill>
              </a:rPr>
              <a:t>Изменилось ли отношение вашего ребенка к выполнению домашнего задания по сравнению с предыдущим годом?</a:t>
            </a:r>
            <a:endParaRPr lang="ru-RU" sz="4000" dirty="0">
              <a:solidFill>
                <a:schemeClr val="tx1"/>
              </a:solidFill>
            </a:endParaRPr>
          </a:p>
          <a:p>
            <a:pPr marL="114300" indent="0">
              <a:buNone/>
            </a:pPr>
            <a:r>
              <a:rPr lang="ru-RU" sz="4000" dirty="0" smtClean="0">
                <a:solidFill>
                  <a:schemeClr val="tx1"/>
                </a:solidFill>
              </a:rPr>
              <a:t>                             да </a:t>
            </a:r>
            <a:r>
              <a:rPr lang="ru-RU" sz="4000" dirty="0">
                <a:solidFill>
                  <a:schemeClr val="tx1"/>
                </a:solidFill>
              </a:rPr>
              <a:t>– 12 (дети стали серьёзнее относится к домашней работе</a:t>
            </a:r>
            <a:r>
              <a:rPr lang="ru-RU" sz="4000" dirty="0" smtClean="0">
                <a:solidFill>
                  <a:schemeClr val="tx1"/>
                </a:solidFill>
              </a:rPr>
              <a:t>) </a:t>
            </a:r>
          </a:p>
          <a:p>
            <a:pPr marL="114300" indent="0">
              <a:buNone/>
            </a:pPr>
            <a:r>
              <a:rPr lang="ru-RU" sz="4000" dirty="0" smtClean="0">
                <a:solidFill>
                  <a:schemeClr val="tx1"/>
                </a:solidFill>
              </a:rPr>
              <a:t>                             </a:t>
            </a:r>
            <a:r>
              <a:rPr lang="ru-RU" sz="4000" dirty="0">
                <a:solidFill>
                  <a:schemeClr val="tx1"/>
                </a:solidFill>
              </a:rPr>
              <a:t>нет-6 </a:t>
            </a:r>
          </a:p>
          <a:p>
            <a:pPr marL="411480" lvl="1" indent="0">
              <a:buNone/>
            </a:pPr>
            <a:r>
              <a:rPr lang="ru-RU" sz="4000" b="1" dirty="0">
                <a:solidFill>
                  <a:schemeClr val="tx1"/>
                </a:solidFill>
              </a:rPr>
              <a:t>Сколько времени в день тратит ваш ребенок на подготовку домашних заданий?</a:t>
            </a:r>
            <a:endParaRPr lang="ru-RU" sz="4000" dirty="0">
              <a:solidFill>
                <a:schemeClr val="tx1"/>
              </a:solidFill>
            </a:endParaRPr>
          </a:p>
          <a:p>
            <a:pPr marL="114300" indent="0">
              <a:buNone/>
            </a:pPr>
            <a:r>
              <a:rPr lang="ru-RU" sz="4000" dirty="0" smtClean="0">
                <a:solidFill>
                  <a:schemeClr val="tx1"/>
                </a:solidFill>
              </a:rPr>
              <a:t>                             1 </a:t>
            </a:r>
            <a:r>
              <a:rPr lang="ru-RU" sz="4000" dirty="0">
                <a:solidFill>
                  <a:schemeClr val="tx1"/>
                </a:solidFill>
              </a:rPr>
              <a:t>ч – </a:t>
            </a:r>
            <a:r>
              <a:rPr lang="ru-RU" sz="4000" dirty="0" smtClean="0">
                <a:solidFill>
                  <a:schemeClr val="tx1"/>
                </a:solidFill>
              </a:rPr>
              <a:t>2</a:t>
            </a:r>
          </a:p>
          <a:p>
            <a:pPr marL="114300" indent="0">
              <a:buNone/>
            </a:pPr>
            <a:r>
              <a:rPr lang="ru-RU" sz="4000" dirty="0" smtClean="0">
                <a:solidFill>
                  <a:schemeClr val="tx1"/>
                </a:solidFill>
              </a:rPr>
              <a:t>                             до </a:t>
            </a:r>
            <a:r>
              <a:rPr lang="ru-RU" sz="4000" dirty="0">
                <a:solidFill>
                  <a:schemeClr val="tx1"/>
                </a:solidFill>
              </a:rPr>
              <a:t>3 ч </a:t>
            </a:r>
            <a:r>
              <a:rPr lang="ru-RU" sz="4000" dirty="0" smtClean="0">
                <a:solidFill>
                  <a:schemeClr val="tx1"/>
                </a:solidFill>
              </a:rPr>
              <a:t>– 6 </a:t>
            </a:r>
          </a:p>
          <a:p>
            <a:pPr marL="114300" indent="0">
              <a:buNone/>
            </a:pPr>
            <a:r>
              <a:rPr lang="ru-RU" sz="4000" dirty="0" smtClean="0">
                <a:solidFill>
                  <a:schemeClr val="tx1"/>
                </a:solidFill>
              </a:rPr>
              <a:t>                             3-4 </a:t>
            </a:r>
            <a:r>
              <a:rPr lang="ru-RU" sz="4000" dirty="0">
                <a:solidFill>
                  <a:schemeClr val="tx1"/>
                </a:solidFill>
              </a:rPr>
              <a:t>ч - </a:t>
            </a:r>
            <a:r>
              <a:rPr lang="ru-RU" sz="4000" dirty="0" smtClean="0">
                <a:solidFill>
                  <a:schemeClr val="tx1"/>
                </a:solidFill>
              </a:rPr>
              <a:t>10</a:t>
            </a:r>
            <a:r>
              <a:rPr lang="ru-RU" sz="4000" dirty="0">
                <a:solidFill>
                  <a:schemeClr val="tx1"/>
                </a:solidFill>
              </a:rPr>
              <a:t>  </a:t>
            </a:r>
            <a:endParaRPr lang="ru-RU" sz="4000" dirty="0" smtClean="0">
              <a:solidFill>
                <a:schemeClr val="tx1"/>
              </a:solidFill>
            </a:endParaRPr>
          </a:p>
          <a:p>
            <a:pPr marL="411480" lvl="1" indent="0">
              <a:buNone/>
            </a:pPr>
            <a:r>
              <a:rPr lang="ru-RU" sz="4000" b="1" dirty="0" smtClean="0">
                <a:solidFill>
                  <a:schemeClr val="tx1"/>
                </a:solidFill>
              </a:rPr>
              <a:t>Какие предметы требуют больших затрат времени?</a:t>
            </a:r>
            <a:r>
              <a:rPr lang="ru-RU" sz="4000" b="1" dirty="0">
                <a:solidFill>
                  <a:schemeClr val="tx1"/>
                </a:solidFill>
              </a:rPr>
              <a:t> </a:t>
            </a:r>
            <a:endParaRPr lang="ru-RU" sz="4000" dirty="0">
              <a:solidFill>
                <a:schemeClr val="tx1"/>
              </a:solidFill>
            </a:endParaRPr>
          </a:p>
          <a:p>
            <a:pPr marL="114300" indent="0">
              <a:buNone/>
            </a:pPr>
            <a:r>
              <a:rPr lang="ru-RU" sz="4000" dirty="0" smtClean="0">
                <a:solidFill>
                  <a:schemeClr val="tx1"/>
                </a:solidFill>
              </a:rPr>
              <a:t>                            математика</a:t>
            </a:r>
          </a:p>
          <a:p>
            <a:pPr marL="114300" indent="0">
              <a:buNone/>
            </a:pPr>
            <a:r>
              <a:rPr lang="ru-RU" sz="4000" dirty="0" smtClean="0">
                <a:solidFill>
                  <a:schemeClr val="tx1"/>
                </a:solidFill>
              </a:rPr>
              <a:t>                            иностранный язык</a:t>
            </a:r>
          </a:p>
          <a:p>
            <a:pPr marL="114300" indent="0">
              <a:buNone/>
            </a:pPr>
            <a:r>
              <a:rPr lang="ru-RU" sz="4000" dirty="0" smtClean="0">
                <a:solidFill>
                  <a:schemeClr val="tx1"/>
                </a:solidFill>
              </a:rPr>
              <a:t>                            физика</a:t>
            </a:r>
          </a:p>
          <a:p>
            <a:pPr marL="114300" indent="0">
              <a:buNone/>
            </a:pPr>
            <a:r>
              <a:rPr lang="ru-RU" sz="4000" dirty="0" smtClean="0">
                <a:solidFill>
                  <a:schemeClr val="tx1"/>
                </a:solidFill>
              </a:rPr>
              <a:t>                             история</a:t>
            </a:r>
          </a:p>
          <a:p>
            <a:pPr marL="114300" indent="0">
              <a:buNone/>
            </a:pPr>
            <a:r>
              <a:rPr lang="ru-RU" sz="4000" dirty="0" smtClean="0">
                <a:solidFill>
                  <a:schemeClr val="tx1"/>
                </a:solidFill>
              </a:rPr>
              <a:t>                            литература </a:t>
            </a:r>
          </a:p>
          <a:p>
            <a:pPr marL="114300" indent="0">
              <a:buNone/>
            </a:pPr>
            <a:r>
              <a:rPr lang="ru-RU" sz="4000" dirty="0" smtClean="0">
                <a:solidFill>
                  <a:schemeClr val="tx1"/>
                </a:solidFill>
              </a:rPr>
              <a:t>                           (</a:t>
            </a:r>
            <a:r>
              <a:rPr lang="ru-RU" sz="4000" dirty="0">
                <a:solidFill>
                  <a:schemeClr val="tx1"/>
                </a:solidFill>
              </a:rPr>
              <a:t>п</a:t>
            </a:r>
            <a:r>
              <a:rPr lang="ru-RU" sz="4000" dirty="0" smtClean="0">
                <a:solidFill>
                  <a:schemeClr val="tx1"/>
                </a:solidFill>
              </a:rPr>
              <a:t>роекты</a:t>
            </a:r>
            <a:r>
              <a:rPr lang="ru-RU" sz="4000" dirty="0">
                <a:solidFill>
                  <a:schemeClr val="tx1"/>
                </a:solidFill>
              </a:rPr>
              <a:t>, ОГЭ, ЕГЭ</a:t>
            </a:r>
            <a:r>
              <a:rPr lang="ru-RU" sz="4000" dirty="0" smtClean="0">
                <a:solidFill>
                  <a:schemeClr val="tx1"/>
                </a:solidFill>
              </a:rPr>
              <a:t>)                                                                    </a:t>
            </a:r>
            <a:endParaRPr lang="ru-RU" sz="4000" dirty="0">
              <a:solidFill>
                <a:schemeClr val="tx1"/>
              </a:solidFill>
            </a:endParaRPr>
          </a:p>
          <a:p>
            <a:pPr marL="411480" lvl="1" indent="0">
              <a:buNone/>
            </a:pPr>
            <a:r>
              <a:rPr lang="ru-RU" sz="4000" b="1" dirty="0">
                <a:solidFill>
                  <a:schemeClr val="tx1"/>
                </a:solidFill>
              </a:rPr>
              <a:t>Всегда ли ваш ребенок понимает, что он должен сделать, выполняя домашнее задание?</a:t>
            </a:r>
            <a:endParaRPr lang="ru-RU" sz="4000" dirty="0">
              <a:solidFill>
                <a:schemeClr val="tx1"/>
              </a:solidFill>
            </a:endParaRPr>
          </a:p>
          <a:p>
            <a:pPr marL="114300" indent="0">
              <a:buNone/>
            </a:pPr>
            <a:r>
              <a:rPr lang="ru-RU" sz="4000" dirty="0" smtClean="0">
                <a:solidFill>
                  <a:schemeClr val="tx1"/>
                </a:solidFill>
              </a:rPr>
              <a:t>                           да – 8</a:t>
            </a:r>
          </a:p>
          <a:p>
            <a:pPr marL="114300" indent="0">
              <a:buNone/>
            </a:pPr>
            <a:r>
              <a:rPr lang="ru-RU" sz="4000" dirty="0" smtClean="0">
                <a:solidFill>
                  <a:schemeClr val="tx1"/>
                </a:solidFill>
              </a:rPr>
              <a:t>                           практически всегда-5</a:t>
            </a:r>
          </a:p>
          <a:p>
            <a:pPr marL="114300" indent="0">
              <a:buNone/>
            </a:pPr>
            <a:r>
              <a:rPr lang="ru-RU" sz="4000" dirty="0" smtClean="0">
                <a:solidFill>
                  <a:schemeClr val="tx1"/>
                </a:solidFill>
              </a:rPr>
              <a:t>                           нет - 2</a:t>
            </a:r>
          </a:p>
          <a:p>
            <a:pPr marL="411480" lvl="1" indent="0">
              <a:buNone/>
            </a:pPr>
            <a:r>
              <a:rPr lang="ru-RU" sz="4000" b="1" dirty="0" smtClean="0">
                <a:solidFill>
                  <a:schemeClr val="tx1"/>
                </a:solidFill>
              </a:rPr>
              <a:t>По </a:t>
            </a:r>
            <a:r>
              <a:rPr lang="ru-RU" sz="4000" b="1" dirty="0">
                <a:solidFill>
                  <a:schemeClr val="tx1"/>
                </a:solidFill>
              </a:rPr>
              <a:t>каким предметам приходится вам помогать ребенку, выполнять домашнее задание?</a:t>
            </a:r>
            <a:endParaRPr lang="ru-RU" sz="4000" dirty="0">
              <a:solidFill>
                <a:schemeClr val="tx1"/>
              </a:solidFill>
            </a:endParaRPr>
          </a:p>
          <a:p>
            <a:pPr marL="114300" indent="0">
              <a:buNone/>
            </a:pPr>
            <a:r>
              <a:rPr lang="ru-RU" sz="4000" dirty="0" smtClean="0">
                <a:solidFill>
                  <a:schemeClr val="tx1"/>
                </a:solidFill>
              </a:rPr>
              <a:t>                           математика</a:t>
            </a:r>
          </a:p>
          <a:p>
            <a:pPr marL="114300" indent="0">
              <a:buNone/>
            </a:pPr>
            <a:r>
              <a:rPr lang="ru-RU" sz="4000" dirty="0" smtClean="0">
                <a:solidFill>
                  <a:schemeClr val="tx1"/>
                </a:solidFill>
              </a:rPr>
              <a:t>                           русский</a:t>
            </a:r>
          </a:p>
          <a:p>
            <a:pPr marL="114300" indent="0">
              <a:buNone/>
            </a:pPr>
            <a:r>
              <a:rPr lang="ru-RU" sz="4000" dirty="0" smtClean="0">
                <a:solidFill>
                  <a:schemeClr val="tx1"/>
                </a:solidFill>
              </a:rPr>
              <a:t>                           история </a:t>
            </a:r>
            <a:r>
              <a:rPr lang="ru-RU" sz="4000" dirty="0">
                <a:solidFill>
                  <a:schemeClr val="tx1"/>
                </a:solidFill>
              </a:rPr>
              <a:t>(проверяют даты</a:t>
            </a:r>
            <a:r>
              <a:rPr lang="ru-RU" sz="4000" dirty="0" smtClean="0">
                <a:solidFill>
                  <a:schemeClr val="tx1"/>
                </a:solidFill>
              </a:rPr>
              <a:t>)</a:t>
            </a:r>
          </a:p>
          <a:p>
            <a:pPr marL="114300" indent="0">
              <a:buNone/>
            </a:pPr>
            <a:r>
              <a:rPr lang="ru-RU" sz="4000" dirty="0" smtClean="0">
                <a:solidFill>
                  <a:schemeClr val="tx1"/>
                </a:solidFill>
              </a:rPr>
              <a:t>                           иностранный </a:t>
            </a:r>
            <a:r>
              <a:rPr lang="ru-RU" sz="4000" dirty="0">
                <a:solidFill>
                  <a:schemeClr val="tx1"/>
                </a:solidFill>
              </a:rPr>
              <a:t>язык.</a:t>
            </a:r>
          </a:p>
          <a:p>
            <a:pPr marL="411480" lvl="1" indent="0">
              <a:buNone/>
            </a:pPr>
            <a:r>
              <a:rPr lang="ru-RU" sz="4000" b="1" dirty="0">
                <a:solidFill>
                  <a:schemeClr val="tx1"/>
                </a:solidFill>
              </a:rPr>
              <a:t>Всегда ли вашему ребенку объективно выставлена отметка за выполненную домашнюю работу?</a:t>
            </a:r>
            <a:endParaRPr lang="ru-RU" sz="4000" dirty="0">
              <a:solidFill>
                <a:schemeClr val="tx1"/>
              </a:solidFill>
            </a:endParaRPr>
          </a:p>
          <a:p>
            <a:pPr marL="114300" indent="0">
              <a:buNone/>
            </a:pPr>
            <a:r>
              <a:rPr lang="ru-RU" sz="4000" dirty="0" smtClean="0">
                <a:solidFill>
                  <a:schemeClr val="tx1"/>
                </a:solidFill>
              </a:rPr>
              <a:t>                           да – 10</a:t>
            </a:r>
          </a:p>
          <a:p>
            <a:pPr marL="114300" indent="0">
              <a:buNone/>
            </a:pPr>
            <a:r>
              <a:rPr lang="ru-RU" sz="4000" dirty="0" smtClean="0">
                <a:solidFill>
                  <a:schemeClr val="tx1"/>
                </a:solidFill>
              </a:rPr>
              <a:t>                           нет </a:t>
            </a:r>
            <a:r>
              <a:rPr lang="ru-RU" sz="4000" dirty="0">
                <a:solidFill>
                  <a:schemeClr val="tx1"/>
                </a:solidFill>
              </a:rPr>
              <a:t>– </a:t>
            </a:r>
            <a:r>
              <a:rPr lang="ru-RU" sz="4000" dirty="0" smtClean="0">
                <a:solidFill>
                  <a:schemeClr val="tx1"/>
                </a:solidFill>
              </a:rPr>
              <a:t>2 </a:t>
            </a:r>
          </a:p>
          <a:p>
            <a:pPr marL="114300" indent="0">
              <a:buNone/>
            </a:pPr>
            <a:r>
              <a:rPr lang="ru-RU" sz="4000" dirty="0" smtClean="0">
                <a:solidFill>
                  <a:schemeClr val="tx1"/>
                </a:solidFill>
              </a:rPr>
              <a:t>                           не </a:t>
            </a:r>
            <a:r>
              <a:rPr lang="ru-RU" sz="4000" dirty="0">
                <a:solidFill>
                  <a:schemeClr val="tx1"/>
                </a:solidFill>
              </a:rPr>
              <a:t>говорим на эту </a:t>
            </a:r>
            <a:r>
              <a:rPr lang="ru-RU" sz="4000" dirty="0" smtClean="0">
                <a:solidFill>
                  <a:schemeClr val="tx1"/>
                </a:solidFill>
              </a:rPr>
              <a:t>тему-6</a:t>
            </a:r>
          </a:p>
          <a:p>
            <a:pPr marL="411480" lvl="1" indent="0">
              <a:buNone/>
            </a:pPr>
            <a:r>
              <a:rPr lang="ru-RU" sz="4000" b="1" dirty="0" smtClean="0">
                <a:solidFill>
                  <a:schemeClr val="tx1"/>
                </a:solidFill>
              </a:rPr>
              <a:t>Всегда </a:t>
            </a:r>
            <a:r>
              <a:rPr lang="ru-RU" sz="4000" b="1" dirty="0">
                <a:solidFill>
                  <a:schemeClr val="tx1"/>
                </a:solidFill>
              </a:rPr>
              <a:t>ли ваш ребенок знает, что задано по тому или иному предмету?</a:t>
            </a:r>
            <a:endParaRPr lang="ru-RU" sz="4000" dirty="0">
              <a:solidFill>
                <a:schemeClr val="tx1"/>
              </a:solidFill>
            </a:endParaRPr>
          </a:p>
          <a:p>
            <a:pPr marL="114300" indent="0">
              <a:buNone/>
            </a:pPr>
            <a:r>
              <a:rPr lang="ru-RU" sz="4000" dirty="0" smtClean="0">
                <a:solidFill>
                  <a:schemeClr val="tx1"/>
                </a:solidFill>
              </a:rPr>
              <a:t>                          да – 10 </a:t>
            </a:r>
          </a:p>
          <a:p>
            <a:pPr marL="114300" indent="0">
              <a:buNone/>
            </a:pPr>
            <a:r>
              <a:rPr lang="ru-RU" sz="4000" dirty="0" smtClean="0">
                <a:solidFill>
                  <a:schemeClr val="tx1"/>
                </a:solidFill>
              </a:rPr>
              <a:t>                          нет </a:t>
            </a:r>
            <a:r>
              <a:rPr lang="ru-RU" sz="4000" dirty="0">
                <a:solidFill>
                  <a:schemeClr val="tx1"/>
                </a:solidFill>
              </a:rPr>
              <a:t>– </a:t>
            </a:r>
            <a:r>
              <a:rPr lang="ru-RU" sz="4000" dirty="0" smtClean="0">
                <a:solidFill>
                  <a:schemeClr val="tx1"/>
                </a:solidFill>
              </a:rPr>
              <a:t>2</a:t>
            </a:r>
          </a:p>
          <a:p>
            <a:pPr marL="114300" indent="0">
              <a:buNone/>
            </a:pPr>
            <a:r>
              <a:rPr lang="ru-RU" sz="4000" dirty="0" smtClean="0">
                <a:solidFill>
                  <a:schemeClr val="tx1"/>
                </a:solidFill>
              </a:rPr>
              <a:t>                          не </a:t>
            </a:r>
            <a:r>
              <a:rPr lang="ru-RU" sz="4000" dirty="0">
                <a:solidFill>
                  <a:schemeClr val="tx1"/>
                </a:solidFill>
              </a:rPr>
              <a:t>записано-6</a:t>
            </a:r>
          </a:p>
          <a:p>
            <a:pPr marL="411480" lvl="1" indent="0">
              <a:buNone/>
            </a:pPr>
            <a:r>
              <a:rPr lang="ru-RU" sz="4000" b="1" dirty="0">
                <a:solidFill>
                  <a:schemeClr val="tx1"/>
                </a:solidFill>
              </a:rPr>
              <a:t>Чем объясняет ваш ребенок, что задание в дневнике не записано?</a:t>
            </a:r>
            <a:endParaRPr lang="ru-RU" sz="4000" dirty="0">
              <a:solidFill>
                <a:schemeClr val="tx1"/>
              </a:solidFill>
            </a:endParaRPr>
          </a:p>
          <a:p>
            <a:pPr marL="114300" indent="0">
              <a:buNone/>
            </a:pPr>
            <a:r>
              <a:rPr lang="ru-RU" sz="4000" dirty="0" smtClean="0">
                <a:solidFill>
                  <a:schemeClr val="tx1"/>
                </a:solidFill>
              </a:rPr>
              <a:t>                          запомнил – 5 </a:t>
            </a:r>
          </a:p>
          <a:p>
            <a:pPr marL="114300" indent="0">
              <a:buNone/>
            </a:pPr>
            <a:r>
              <a:rPr lang="ru-RU" sz="4000" dirty="0" smtClean="0">
                <a:solidFill>
                  <a:schemeClr val="tx1"/>
                </a:solidFill>
              </a:rPr>
              <a:t>                          записал </a:t>
            </a:r>
            <a:r>
              <a:rPr lang="ru-RU" sz="4000" dirty="0">
                <a:solidFill>
                  <a:schemeClr val="tx1"/>
                </a:solidFill>
              </a:rPr>
              <a:t>в  тетрадь </a:t>
            </a:r>
            <a:r>
              <a:rPr lang="ru-RU" sz="4000" dirty="0" smtClean="0">
                <a:solidFill>
                  <a:schemeClr val="tx1"/>
                </a:solidFill>
              </a:rPr>
              <a:t>– 6 </a:t>
            </a:r>
          </a:p>
          <a:p>
            <a:pPr marL="114300" indent="0">
              <a:buNone/>
            </a:pPr>
            <a:r>
              <a:rPr lang="ru-RU" sz="4000" dirty="0" smtClean="0">
                <a:solidFill>
                  <a:schemeClr val="tx1"/>
                </a:solidFill>
              </a:rPr>
              <a:t>                          не </a:t>
            </a:r>
            <a:r>
              <a:rPr lang="ru-RU" sz="4000" dirty="0">
                <a:solidFill>
                  <a:schemeClr val="tx1"/>
                </a:solidFill>
              </a:rPr>
              <a:t>успел записать -</a:t>
            </a:r>
            <a:r>
              <a:rPr lang="ru-RU" sz="4000" dirty="0" smtClean="0">
                <a:solidFill>
                  <a:schemeClr val="tx1"/>
                </a:solidFill>
              </a:rPr>
              <a:t>5 </a:t>
            </a:r>
          </a:p>
          <a:p>
            <a:pPr marL="114300" indent="0">
              <a:buNone/>
            </a:pPr>
            <a:r>
              <a:rPr lang="ru-RU" sz="4000" dirty="0" smtClean="0">
                <a:solidFill>
                  <a:schemeClr val="tx1"/>
                </a:solidFill>
              </a:rPr>
              <a:t>                          не </a:t>
            </a:r>
            <a:r>
              <a:rPr lang="ru-RU" sz="4000" dirty="0">
                <a:solidFill>
                  <a:schemeClr val="tx1"/>
                </a:solidFill>
              </a:rPr>
              <a:t>задавали - 2</a:t>
            </a:r>
          </a:p>
          <a:p>
            <a:pPr marL="411480" lvl="1" indent="0">
              <a:buNone/>
            </a:pPr>
            <a:r>
              <a:rPr lang="ru-RU" sz="4000" b="1" dirty="0">
                <a:solidFill>
                  <a:schemeClr val="tx1"/>
                </a:solidFill>
              </a:rPr>
              <a:t>Всегда ли, по мнению ребенка, учитель аргументирует отметку за домашнее задание?</a:t>
            </a:r>
            <a:endParaRPr lang="ru-RU" sz="4000" dirty="0">
              <a:solidFill>
                <a:schemeClr val="tx1"/>
              </a:solidFill>
            </a:endParaRPr>
          </a:p>
          <a:p>
            <a:pPr marL="114300" indent="0">
              <a:buNone/>
            </a:pPr>
            <a:r>
              <a:rPr lang="ru-RU" sz="4000" dirty="0" smtClean="0">
                <a:solidFill>
                  <a:schemeClr val="tx1"/>
                </a:solidFill>
              </a:rPr>
              <a:t>                          да – 18 </a:t>
            </a:r>
          </a:p>
          <a:p>
            <a:pPr marL="114300" indent="0">
              <a:buNone/>
            </a:pPr>
            <a:r>
              <a:rPr lang="ru-RU" sz="4000" dirty="0" smtClean="0">
                <a:solidFill>
                  <a:schemeClr val="tx1"/>
                </a:solidFill>
              </a:rPr>
              <a:t>                          нет </a:t>
            </a:r>
            <a:r>
              <a:rPr lang="ru-RU" sz="4000" dirty="0">
                <a:solidFill>
                  <a:schemeClr val="tx1"/>
                </a:solidFill>
              </a:rPr>
              <a:t>- 0</a:t>
            </a:r>
          </a:p>
          <a:p>
            <a:pPr marL="411480" lvl="1" indent="0">
              <a:buNone/>
            </a:pPr>
            <a:r>
              <a:rPr lang="ru-RU" sz="4000" b="1" dirty="0">
                <a:solidFill>
                  <a:schemeClr val="tx1"/>
                </a:solidFill>
              </a:rPr>
              <a:t> Считаете ли вы своего ребенка способным?</a:t>
            </a:r>
            <a:endParaRPr lang="ru-RU" sz="4000" dirty="0">
              <a:solidFill>
                <a:schemeClr val="tx1"/>
              </a:solidFill>
            </a:endParaRPr>
          </a:p>
          <a:p>
            <a:pPr marL="114300" indent="0">
              <a:buNone/>
            </a:pPr>
            <a:r>
              <a:rPr lang="ru-RU" sz="4000" dirty="0" smtClean="0">
                <a:solidFill>
                  <a:schemeClr val="tx1"/>
                </a:solidFill>
              </a:rPr>
              <a:t>                         да </a:t>
            </a:r>
            <a:r>
              <a:rPr lang="ru-RU" sz="4000" dirty="0">
                <a:solidFill>
                  <a:schemeClr val="tx1"/>
                </a:solidFill>
              </a:rPr>
              <a:t>– </a:t>
            </a:r>
            <a:r>
              <a:rPr lang="ru-RU" sz="4000" dirty="0" smtClean="0">
                <a:solidFill>
                  <a:schemeClr val="tx1"/>
                </a:solidFill>
              </a:rPr>
              <a:t>13 </a:t>
            </a:r>
          </a:p>
          <a:p>
            <a:pPr marL="114300" indent="0">
              <a:buNone/>
            </a:pPr>
            <a:r>
              <a:rPr lang="ru-RU" sz="4000" dirty="0" smtClean="0">
                <a:solidFill>
                  <a:schemeClr val="tx1"/>
                </a:solidFill>
              </a:rPr>
              <a:t>                        нужен </a:t>
            </a:r>
            <a:r>
              <a:rPr lang="ru-RU" sz="4000" dirty="0">
                <a:solidFill>
                  <a:schemeClr val="tx1"/>
                </a:solidFill>
              </a:rPr>
              <a:t>особый подход-5</a:t>
            </a:r>
          </a:p>
          <a:p>
            <a:endParaRPr lang="ru-RU" dirty="0"/>
          </a:p>
        </p:txBody>
      </p:sp>
    </p:spTree>
    <p:extLst>
      <p:ext uri="{BB962C8B-B14F-4D97-AF65-F5344CB8AC3E}">
        <p14:creationId xmlns:p14="http://schemas.microsoft.com/office/powerpoint/2010/main" val="2628402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70</TotalTime>
  <Words>981</Words>
  <Application>Microsoft Office PowerPoint</Application>
  <PresentationFormat>Экран (4:3)</PresentationFormat>
  <Paragraphs>206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Аптека</vt:lpstr>
      <vt:lpstr>Тема: "Домашнее задание в условиях реализации ФГОС: характер, форма, дозирование, дифференцированность»</vt:lpstr>
      <vt:lpstr>Цель:  выявить роль домашнего задания в современном образовании. Задачи: 1. Проанализировать традиционные и современные (ФГОС) способы домашнего задания. 2. Конкретизировать объем, время выполнения домашнего задания и способы его проверки. </vt:lpstr>
      <vt:lpstr>Традиционный подход к домашним заданиям</vt:lpstr>
      <vt:lpstr>Современный (ФГОС)  подход к домашним заданиям</vt:lpstr>
      <vt:lpstr>Современный (ФГОС)  подход к домашним заданиям</vt:lpstr>
      <vt:lpstr>Современный (ФГОС)  подход к домашним заданиям</vt:lpstr>
      <vt:lpstr>анкетирования учащихся</vt:lpstr>
      <vt:lpstr>АНКЕТИРОВАНИЕ УЧИТЕЛЕЙ (19)</vt:lpstr>
      <vt:lpstr>АНКЕТИРОВАНИЕ РОДИТЕЛЕЙ (18)</vt:lpstr>
      <vt:lpstr>время на разъяснение домашнего задания </vt:lpstr>
      <vt:lpstr>Санитарно-эпидемиологические правила и нормативы СанПиН 2.4.2.2821-10 </vt:lpstr>
      <vt:lpstr>В основу Стандарта положен системно-деятельностный подход, который предполагает:</vt:lpstr>
      <vt:lpstr>Правила выполнения домашнего задания:</vt:lpstr>
      <vt:lpstr>Рефлексия участников педсовета. Игра «Ассоциация»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«Домашнее задание в условиях реализации ФГОС: характер, форма, дозирование, дифференцированность»</dc:title>
  <dc:creator>Admin2PK</dc:creator>
  <cp:lastModifiedBy>Admin 6PK</cp:lastModifiedBy>
  <cp:revision>15</cp:revision>
  <dcterms:modified xsi:type="dcterms:W3CDTF">2018-10-09T06:36:06Z</dcterms:modified>
</cp:coreProperties>
</file>