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0" r:id="rId6"/>
    <p:sldId id="261" r:id="rId7"/>
    <p:sldId id="263" r:id="rId8"/>
    <p:sldId id="314" r:id="rId9"/>
    <p:sldId id="265" r:id="rId10"/>
    <p:sldId id="264" r:id="rId11"/>
    <p:sldId id="267" r:id="rId12"/>
    <p:sldId id="268" r:id="rId13"/>
    <p:sldId id="266" r:id="rId14"/>
    <p:sldId id="269" r:id="rId15"/>
    <p:sldId id="270" r:id="rId16"/>
    <p:sldId id="271" r:id="rId17"/>
    <p:sldId id="276" r:id="rId18"/>
    <p:sldId id="275" r:id="rId19"/>
    <p:sldId id="274" r:id="rId20"/>
    <p:sldId id="273" r:id="rId21"/>
    <p:sldId id="313" r:id="rId22"/>
    <p:sldId id="277" r:id="rId23"/>
    <p:sldId id="278" r:id="rId24"/>
    <p:sldId id="279" r:id="rId25"/>
    <p:sldId id="284" r:id="rId26"/>
    <p:sldId id="281" r:id="rId27"/>
    <p:sldId id="280" r:id="rId28"/>
    <p:sldId id="282" r:id="rId29"/>
    <p:sldId id="312" r:id="rId30"/>
    <p:sldId id="283" r:id="rId31"/>
    <p:sldId id="285" r:id="rId32"/>
    <p:sldId id="286" r:id="rId33"/>
    <p:sldId id="287" r:id="rId34"/>
    <p:sldId id="288" r:id="rId35"/>
    <p:sldId id="272" r:id="rId36"/>
    <p:sldId id="290" r:id="rId37"/>
    <p:sldId id="291" r:id="rId38"/>
    <p:sldId id="292" r:id="rId39"/>
    <p:sldId id="293" r:id="rId40"/>
    <p:sldId id="294" r:id="rId41"/>
    <p:sldId id="295" r:id="rId42"/>
    <p:sldId id="301" r:id="rId43"/>
    <p:sldId id="296" r:id="rId44"/>
    <p:sldId id="297" r:id="rId45"/>
    <p:sldId id="298" r:id="rId46"/>
    <p:sldId id="299" r:id="rId47"/>
    <p:sldId id="300" r:id="rId48"/>
    <p:sldId id="302" r:id="rId49"/>
    <p:sldId id="303" r:id="rId50"/>
    <p:sldId id="304" r:id="rId51"/>
    <p:sldId id="305" r:id="rId52"/>
    <p:sldId id="306" r:id="rId53"/>
    <p:sldId id="307" r:id="rId54"/>
    <p:sldId id="321" r:id="rId55"/>
    <p:sldId id="308" r:id="rId56"/>
    <p:sldId id="309" r:id="rId57"/>
    <p:sldId id="310" r:id="rId58"/>
    <p:sldId id="311" r:id="rId59"/>
    <p:sldId id="316" r:id="rId60"/>
    <p:sldId id="320" r:id="rId61"/>
    <p:sldId id="315" r:id="rId62"/>
    <p:sldId id="322" r:id="rId63"/>
    <p:sldId id="317" r:id="rId64"/>
    <p:sldId id="318" r:id="rId65"/>
    <p:sldId id="319" r:id="rId66"/>
    <p:sldId id="289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://fishki.net/1641829-shkolnaja-forma-v-raznyh-stranah-mira.html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://pressa.tv/interesnoe/47068-istoriya-shkolnoy-formy-26-foto.html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" y="2276872"/>
            <a:ext cx="2951313" cy="3096344"/>
          </a:xfrm>
        </p:spPr>
        <p:txBody>
          <a:bodyPr>
            <a:noAutofit/>
          </a:bodyPr>
          <a:lstStyle/>
          <a:p>
            <a:r>
              <a:rPr lang="ru-RU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В человеке должно быть все прекрасно: </a:t>
            </a:r>
            <a:br>
              <a:rPr lang="ru-RU" sz="2800" i="1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и лицо, и одежда, и душа, и мысли. </a:t>
            </a:r>
            <a:br>
              <a:rPr lang="ru-RU" sz="2800" i="1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А.П. Чехов 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pressa.tv/uploads/posts/2016-01/1453197087_y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312" y="1130062"/>
            <a:ext cx="6192688" cy="546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188640"/>
            <a:ext cx="70567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История школьной </a:t>
            </a:r>
            <a:r>
              <a:rPr lang="ru-RU" sz="4000" b="1" dirty="0" smtClean="0">
                <a:solidFill>
                  <a:srgbClr val="C00000"/>
                </a:solidFill>
              </a:rPr>
              <a:t>формы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11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628800"/>
            <a:ext cx="5619750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78074"/>
            <a:ext cx="3448050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314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2800" dirty="0">
                <a:solidFill>
                  <a:srgbClr val="333333"/>
                </a:solidFill>
                <a:latin typeface="PT Sans"/>
              </a:rPr>
              <a:t>Образец школьной формы, утвержденной Николаем </a:t>
            </a:r>
            <a:r>
              <a:rPr lang="ru-RU" sz="2800" dirty="0" smtClean="0">
                <a:solidFill>
                  <a:srgbClr val="333333"/>
                </a:solidFill>
                <a:latin typeface="PT Sans"/>
              </a:rPr>
              <a:t>I</a:t>
            </a:r>
            <a:r>
              <a:rPr lang="ru-RU" sz="2800" dirty="0">
                <a:solidFill>
                  <a:srgbClr val="333333"/>
                </a:solidFill>
                <a:latin typeface="PT Sans"/>
              </a:rPr>
              <a:t/>
            </a:r>
            <a:br>
              <a:rPr lang="ru-RU" sz="2800" dirty="0">
                <a:solidFill>
                  <a:srgbClr val="333333"/>
                </a:solidFill>
                <a:latin typeface="PT Sans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9716"/>
            <a:ext cx="7848872" cy="520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438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484784"/>
            <a:ext cx="3466728" cy="1354162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dirty="0">
                <a:solidFill>
                  <a:srgbClr val="333333"/>
                </a:solidFill>
                <a:latin typeface="PT Sans"/>
              </a:rPr>
              <a:t>Первая девичья школьная форма появилась в 1764 году в Смольном институте благородных девиц, основанном императрицей Екатериной </a:t>
            </a:r>
            <a:r>
              <a:rPr lang="ru-RU" sz="2800" dirty="0" smtClean="0">
                <a:solidFill>
                  <a:srgbClr val="333333"/>
                </a:solidFill>
                <a:latin typeface="PT Sans"/>
              </a:rPr>
              <a:t>II.</a:t>
            </a:r>
            <a:r>
              <a:rPr lang="ru-RU" sz="2800" dirty="0">
                <a:solidFill>
                  <a:srgbClr val="333333"/>
                </a:solidFill>
                <a:latin typeface="PT Sans"/>
              </a:rPr>
              <a:t/>
            </a:r>
            <a:br>
              <a:rPr lang="ru-RU" sz="2800" dirty="0">
                <a:solidFill>
                  <a:srgbClr val="333333"/>
                </a:solidFill>
                <a:latin typeface="PT Sans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5301208"/>
            <a:ext cx="3851920" cy="1440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Выпускница Смольного института благородных </a:t>
            </a:r>
            <a:r>
              <a:rPr lang="ru-RU" sz="2400" dirty="0" smtClean="0"/>
              <a:t>девиц</a:t>
            </a:r>
            <a:endParaRPr lang="ru-RU" sz="24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85725"/>
            <a:ext cx="4953000" cy="677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136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224" y="260648"/>
            <a:ext cx="8229600" cy="864096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dirty="0">
                <a:solidFill>
                  <a:srgbClr val="333333"/>
                </a:solidFill>
                <a:latin typeface="PT Sans"/>
              </a:rPr>
              <a:t>Ученицы Смольного института благородных </a:t>
            </a:r>
            <a:r>
              <a:rPr lang="ru-RU" sz="2800" dirty="0" smtClean="0">
                <a:solidFill>
                  <a:srgbClr val="333333"/>
                </a:solidFill>
                <a:latin typeface="PT Sans"/>
              </a:rPr>
              <a:t>девиц</a:t>
            </a:r>
            <a:r>
              <a:rPr lang="ru-RU" sz="2800" dirty="0">
                <a:solidFill>
                  <a:srgbClr val="333333"/>
                </a:solidFill>
                <a:latin typeface="PT Sans"/>
              </a:rPr>
              <a:t/>
            </a:r>
            <a:br>
              <a:rPr lang="ru-RU" sz="2800" dirty="0">
                <a:solidFill>
                  <a:srgbClr val="333333"/>
                </a:solidFill>
                <a:latin typeface="PT Sans"/>
              </a:rPr>
            </a:br>
            <a:endParaRPr lang="ru-RU" sz="28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136904" cy="610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672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2800" dirty="0">
                <a:solidFill>
                  <a:srgbClr val="333333"/>
                </a:solidFill>
                <a:latin typeface="PT Sans"/>
              </a:rPr>
              <a:t>Ученицы Смольного института благородных </a:t>
            </a:r>
            <a:r>
              <a:rPr lang="ru-RU" sz="2800" dirty="0" smtClean="0">
                <a:solidFill>
                  <a:srgbClr val="333333"/>
                </a:solidFill>
                <a:latin typeface="PT Sans"/>
              </a:rPr>
              <a:t>девиц</a:t>
            </a:r>
            <a:r>
              <a:rPr lang="ru-RU" sz="2800" dirty="0">
                <a:solidFill>
                  <a:srgbClr val="333333"/>
                </a:solidFill>
                <a:latin typeface="PT Sans"/>
              </a:rPr>
              <a:t/>
            </a:r>
            <a:br>
              <a:rPr lang="ru-RU" sz="2800" dirty="0">
                <a:solidFill>
                  <a:srgbClr val="333333"/>
                </a:solidFill>
                <a:latin typeface="PT Sans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44" y="142289"/>
            <a:ext cx="8326648" cy="6720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09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rgbClr val="333333"/>
                </a:solidFill>
                <a:latin typeface="PT Sans"/>
              </a:rPr>
              <a:t>За следующие сто лет Российская империя наполнилась разного рода школами и гимназиями для девочек, но каждое образовательное учреждение стремилось отличить своих воспитанниц и вводило собственную </a:t>
            </a:r>
            <a:r>
              <a:rPr lang="ru-RU" dirty="0" smtClean="0">
                <a:solidFill>
                  <a:srgbClr val="333333"/>
                </a:solidFill>
                <a:latin typeface="PT Sans"/>
              </a:rPr>
              <a:t>униформу.</a:t>
            </a:r>
            <a:endParaRPr lang="ru-RU" dirty="0">
              <a:solidFill>
                <a:srgbClr val="333333"/>
              </a:solidFill>
              <a:latin typeface="PT Sans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04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333333"/>
                </a:solidFill>
                <a:latin typeface="PT Sans"/>
              </a:rPr>
              <a:t>Гимназистки в России </a:t>
            </a:r>
            <a:r>
              <a:rPr lang="ru-RU" sz="2800" dirty="0" smtClean="0">
                <a:solidFill>
                  <a:srgbClr val="333333"/>
                </a:solidFill>
                <a:latin typeface="PT Sans"/>
              </a:rPr>
              <a:t>XI</a:t>
            </a:r>
            <a:r>
              <a:rPr lang="ru-RU" sz="2800" dirty="0">
                <a:solidFill>
                  <a:srgbClr val="333333"/>
                </a:solidFill>
                <a:latin typeface="PT Sans"/>
              </a:rPr>
              <a:t>X</a:t>
            </a:r>
            <a:r>
              <a:rPr lang="ru-RU" sz="2800" dirty="0" smtClean="0">
                <a:solidFill>
                  <a:srgbClr val="333333"/>
                </a:solidFill>
                <a:latin typeface="PT Sans"/>
              </a:rPr>
              <a:t> века</a:t>
            </a:r>
            <a:r>
              <a:rPr lang="ru-RU" sz="2800" dirty="0">
                <a:solidFill>
                  <a:srgbClr val="333333"/>
                </a:solidFill>
                <a:latin typeface="PT Sans"/>
              </a:rPr>
              <a:t/>
            </a:r>
            <a:br>
              <a:rPr lang="ru-RU" sz="2800" dirty="0">
                <a:solidFill>
                  <a:srgbClr val="333333"/>
                </a:solidFill>
                <a:latin typeface="PT Sans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97752"/>
            <a:ext cx="8731462" cy="6261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053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74" y="0"/>
            <a:ext cx="4211960" cy="692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495" y="0"/>
            <a:ext cx="4207977" cy="681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533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2" y="77434"/>
            <a:ext cx="8385082" cy="675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673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5456" y="274638"/>
            <a:ext cx="4101343" cy="1143000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333333"/>
                </a:solidFill>
                <a:latin typeface="PT Sans"/>
              </a:rPr>
              <a:t>Гимназисты в России </a:t>
            </a:r>
            <a:r>
              <a:rPr lang="ru-RU" sz="2800" dirty="0" smtClean="0">
                <a:solidFill>
                  <a:srgbClr val="333333"/>
                </a:solidFill>
                <a:latin typeface="PT Sans"/>
              </a:rPr>
              <a:t>XIX века</a:t>
            </a:r>
            <a:r>
              <a:rPr lang="ru-RU" sz="2800" dirty="0">
                <a:solidFill>
                  <a:srgbClr val="333333"/>
                </a:solidFill>
                <a:latin typeface="PT Sans"/>
              </a:rPr>
              <a:t/>
            </a:r>
            <a:br>
              <a:rPr lang="ru-RU" sz="2800" dirty="0">
                <a:solidFill>
                  <a:srgbClr val="333333"/>
                </a:solidFill>
                <a:latin typeface="PT Sans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1" y="-29879"/>
            <a:ext cx="4565616" cy="69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594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836712"/>
            <a:ext cx="9036496" cy="4525963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Ваши дедушки и бабушки, родители помнят </a:t>
            </a:r>
            <a:r>
              <a:rPr lang="ru-RU" sz="2400" b="1" dirty="0"/>
              <a:t>темно-коричневые суконные платья, полушерстяные брюки, галстуки и </a:t>
            </a:r>
            <a:r>
              <a:rPr lang="ru-RU" sz="2400" b="1" dirty="0" err="1" smtClean="0"/>
              <a:t>кипельно</a:t>
            </a:r>
            <a:r>
              <a:rPr lang="ru-RU" sz="2400" b="1" dirty="0" smtClean="0"/>
              <a:t>-белые </a:t>
            </a:r>
            <a:r>
              <a:rPr lang="ru-RU" sz="2400" b="1" dirty="0"/>
              <a:t>банты в тон фартука по </a:t>
            </a:r>
            <a:r>
              <a:rPr lang="ru-RU" sz="2400" b="1" dirty="0" smtClean="0"/>
              <a:t>праздникам.  Вы </a:t>
            </a:r>
            <a:r>
              <a:rPr lang="ru-RU" sz="2400" b="1" dirty="0"/>
              <a:t>немного </a:t>
            </a:r>
            <a:r>
              <a:rPr lang="ru-RU" sz="2400" b="1" dirty="0" smtClean="0"/>
              <a:t>моложе </a:t>
            </a:r>
            <a:r>
              <a:rPr lang="ru-RU" sz="2400" b="1" dirty="0"/>
              <a:t>и помните только попытки вашего директора ввести </a:t>
            </a:r>
            <a:r>
              <a:rPr lang="ru-RU" sz="2400" b="1" dirty="0" err="1"/>
              <a:t>дресс</a:t>
            </a:r>
            <a:r>
              <a:rPr lang="ru-RU" sz="2400" b="1" dirty="0"/>
              <a:t>-код в собственной школе? </a:t>
            </a:r>
            <a:endParaRPr lang="ru-RU" sz="2400" b="1" dirty="0" smtClean="0"/>
          </a:p>
          <a:p>
            <a:r>
              <a:rPr lang="ru-RU" sz="2400" b="1" dirty="0" smtClean="0"/>
              <a:t>А </a:t>
            </a:r>
            <a:r>
              <a:rPr lang="ru-RU" sz="2400" b="1" dirty="0"/>
              <a:t>может, </a:t>
            </a:r>
            <a:r>
              <a:rPr lang="ru-RU" sz="2400" b="1" dirty="0" smtClean="0"/>
              <a:t>вы </a:t>
            </a:r>
            <a:r>
              <a:rPr lang="ru-RU" sz="2400" b="1" dirty="0"/>
              <a:t>считаете, что попытка заставить разных людей выглядеть абсолютно одинаково ущемляет права? </a:t>
            </a:r>
            <a:endParaRPr lang="ru-RU" sz="2400" b="1" dirty="0" smtClean="0"/>
          </a:p>
          <a:p>
            <a:r>
              <a:rPr lang="ru-RU" sz="2400" b="1" dirty="0" smtClean="0"/>
              <a:t>В </a:t>
            </a:r>
            <a:r>
              <a:rPr lang="ru-RU" sz="2400" b="1" dirty="0"/>
              <a:t>действительности, у школьной формы на протяжении мировой истории было два предназначения: она либо возвышала учеников элитарных школ над «простыми смертными» и, в таких случаях, делалась из изысканных дорогих материалов, либо вводилась на государственном уровне, выполняла роль «уравниловки» и шилась из дешевого </a:t>
            </a:r>
            <a:r>
              <a:rPr lang="ru-RU" sz="2400" b="1" dirty="0" smtClean="0"/>
              <a:t>сукна.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83832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rgbClr val="333333"/>
                </a:solidFill>
                <a:latin typeface="PT Sans"/>
              </a:rPr>
              <a:t>После революции 1917 года ВЦИК решил, что все атрибуты образования в дореволюционной России — пережиток буржуазного прошлого, ввел декрет «О единой трудовой школе» и отменил разделение школ на училища и гимназии. Вместе с градацией школ в прошлое канула и буржуйская школьная форма, а поскольку денег на пошив новой для всех государственных учреждений образования у власти не было, родители стали сами одевать своих чад — кто во что </a:t>
            </a:r>
            <a:r>
              <a:rPr lang="ru-RU" dirty="0" smtClean="0">
                <a:solidFill>
                  <a:srgbClr val="333333"/>
                </a:solidFill>
                <a:latin typeface="PT Sans"/>
              </a:rPr>
              <a:t>горазд.</a:t>
            </a:r>
            <a:endParaRPr lang="ru-RU" dirty="0">
              <a:solidFill>
                <a:srgbClr val="333333"/>
              </a:solidFill>
              <a:latin typeface="PT Sans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877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8965371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4075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rgbClr val="333333"/>
                </a:solidFill>
                <a:latin typeface="PT Sans"/>
              </a:rPr>
              <a:t>Выпускники школы в 1917 </a:t>
            </a:r>
            <a:r>
              <a:rPr lang="ru-RU" sz="2800" dirty="0" smtClean="0">
                <a:solidFill>
                  <a:srgbClr val="333333"/>
                </a:solidFill>
                <a:latin typeface="PT Sans"/>
              </a:rPr>
              <a:t>году</a:t>
            </a:r>
            <a:r>
              <a:rPr lang="ru-RU" sz="2800" dirty="0">
                <a:solidFill>
                  <a:srgbClr val="333333"/>
                </a:solidFill>
                <a:latin typeface="PT Sans"/>
              </a:rPr>
              <a:t/>
            </a:r>
            <a:br>
              <a:rPr lang="ru-RU" sz="2800" dirty="0">
                <a:solidFill>
                  <a:srgbClr val="333333"/>
                </a:solidFill>
                <a:latin typeface="PT Sans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12498"/>
            <a:ext cx="8096250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59439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50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333333"/>
                </a:solidFill>
                <a:latin typeface="PT Sans"/>
              </a:rPr>
              <a:t>Ученики после революции 1917 </a:t>
            </a:r>
            <a:r>
              <a:rPr lang="ru-RU" sz="2800" dirty="0" smtClean="0">
                <a:solidFill>
                  <a:srgbClr val="333333"/>
                </a:solidFill>
                <a:latin typeface="PT Sans"/>
              </a:rPr>
              <a:t>года</a:t>
            </a:r>
            <a:r>
              <a:rPr lang="ru-RU" sz="2800" dirty="0">
                <a:solidFill>
                  <a:srgbClr val="333333"/>
                </a:solidFill>
                <a:latin typeface="PT Sans"/>
              </a:rPr>
              <a:t/>
            </a:r>
            <a:br>
              <a:rPr lang="ru-RU" sz="2800" dirty="0">
                <a:solidFill>
                  <a:srgbClr val="333333"/>
                </a:solidFill>
                <a:latin typeface="PT Sans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32" y="764704"/>
            <a:ext cx="8124394" cy="609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5082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rgbClr val="333333"/>
                </a:solidFill>
                <a:latin typeface="PT Sans"/>
              </a:rPr>
              <a:t>С 1949 года семилетнее образование стало обязательным, а вместе с этим появилась и общая для всех школьная форма. Мальчики носили серо-синие гимнастерки с лакированным черным ремнем, брюки в цвет гимнастерок и фуражки. Девочки одевались в темно-коричневые платья и фартуки: в обычные дни — черные, в праздничные — белые. Обязательными стали косы, а банты должны были выбираться под цвет </a:t>
            </a:r>
            <a:r>
              <a:rPr lang="ru-RU" dirty="0" smtClean="0">
                <a:solidFill>
                  <a:srgbClr val="333333"/>
                </a:solidFill>
                <a:latin typeface="PT Sans"/>
              </a:rPr>
              <a:t>фартука.</a:t>
            </a:r>
            <a:endParaRPr lang="ru-RU" b="0" i="0" dirty="0">
              <a:solidFill>
                <a:srgbClr val="333333"/>
              </a:solidFill>
              <a:effectLst/>
              <a:latin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3114688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05336" y="692696"/>
            <a:ext cx="308146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>
                <a:solidFill>
                  <a:srgbClr val="333333"/>
                </a:solidFill>
                <a:latin typeface="PT Sans"/>
              </a:rPr>
              <a:t>Школа в </a:t>
            </a:r>
            <a:r>
              <a:rPr lang="ru-RU" dirty="0" smtClean="0">
                <a:solidFill>
                  <a:srgbClr val="333333"/>
                </a:solidFill>
                <a:latin typeface="PT Sans"/>
              </a:rPr>
              <a:t>1950-х</a:t>
            </a:r>
            <a:r>
              <a:rPr lang="en-US" dirty="0">
                <a:solidFill>
                  <a:srgbClr val="333333"/>
                </a:solidFill>
                <a:latin typeface="PT Sans"/>
              </a:rPr>
              <a:t/>
            </a:r>
            <a:br>
              <a:rPr lang="en-US" dirty="0">
                <a:solidFill>
                  <a:srgbClr val="333333"/>
                </a:solidFill>
                <a:latin typeface="PT San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64" y="0"/>
            <a:ext cx="5629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34984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891"/>
            <a:ext cx="6667500" cy="677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588223" y="260648"/>
            <a:ext cx="25818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333333"/>
                </a:solidFill>
                <a:latin typeface="PT Sans"/>
              </a:rPr>
              <a:t>Школьники 1950-х </a:t>
            </a:r>
            <a:r>
              <a:rPr lang="ru-RU" sz="2800" b="1" dirty="0" smtClean="0">
                <a:solidFill>
                  <a:srgbClr val="333333"/>
                </a:solidFill>
                <a:latin typeface="PT Sans"/>
              </a:rPr>
              <a:t>годов</a:t>
            </a:r>
            <a:endParaRPr lang="en-US" sz="2800" b="1" i="0" dirty="0">
              <a:solidFill>
                <a:srgbClr val="333333"/>
              </a:solidFill>
              <a:effectLst/>
              <a:latin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6980011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120" y="620688"/>
            <a:ext cx="3130079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dirty="0">
                <a:solidFill>
                  <a:srgbClr val="333333"/>
                </a:solidFill>
                <a:latin typeface="PT Sans"/>
              </a:rPr>
              <a:t>Школьница в 1956 </a:t>
            </a:r>
            <a:r>
              <a:rPr lang="ru-RU" sz="3100" dirty="0" smtClean="0">
                <a:solidFill>
                  <a:srgbClr val="333333"/>
                </a:solidFill>
                <a:latin typeface="PT Sans"/>
              </a:rPr>
              <a:t>году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/>
            </a:r>
            <a:br>
              <a:rPr lang="ru-RU" dirty="0">
                <a:solidFill>
                  <a:srgbClr val="333333"/>
                </a:solidFill>
                <a:latin typeface="PT San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0478"/>
            <a:ext cx="5161185" cy="671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59055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8901" y="620688"/>
            <a:ext cx="3845587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dirty="0">
                <a:solidFill>
                  <a:srgbClr val="333333"/>
                </a:solidFill>
                <a:latin typeface="PT Sans"/>
              </a:rPr>
              <a:t>Парадная школьная форма 1950-х </a:t>
            </a:r>
            <a:r>
              <a:rPr lang="ru-RU" sz="3100" dirty="0" smtClean="0">
                <a:solidFill>
                  <a:srgbClr val="333333"/>
                </a:solidFill>
                <a:latin typeface="PT Sans"/>
              </a:rPr>
              <a:t>годов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 </a:t>
            </a:r>
            <a:br>
              <a:rPr lang="ru-RU" dirty="0">
                <a:solidFill>
                  <a:srgbClr val="333333"/>
                </a:solidFill>
                <a:latin typeface="PT San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83" y="-14064"/>
            <a:ext cx="4845918" cy="679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476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27" y="1412776"/>
            <a:ext cx="8813673" cy="4946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904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880" y="836712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/>
              <a:t>Прототипы школьной формы появлялись задолго до того, как это явление настигло Россию. В школах писцов в городах Междуречья, в первой пифагорейской школе в Греции, в школах Древней Индии ученики должны были появляться на занятиях в особой одежде, отличной от </a:t>
            </a:r>
            <a:r>
              <a:rPr lang="ru-RU" sz="2400" dirty="0" smtClean="0"/>
              <a:t>повседневной.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3880" y="3645024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04528"/>
            <a:ext cx="8459638" cy="4229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6473254"/>
            <a:ext cx="6462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Шумерская школа писцов (Междуречье, III тысячелетие до н. э</a:t>
            </a:r>
            <a:r>
              <a:rPr lang="ru-RU" b="1" dirty="0" smtClean="0"/>
              <a:t>.)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5231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2800" dirty="0">
                <a:solidFill>
                  <a:srgbClr val="333333"/>
                </a:solidFill>
                <a:latin typeface="PT Sans"/>
              </a:rPr>
              <a:t>Школьники 1950-х годов в объективе французского ученого Жака </a:t>
            </a:r>
            <a:r>
              <a:rPr lang="ru-RU" sz="2800" dirty="0" err="1" smtClean="0">
                <a:solidFill>
                  <a:srgbClr val="333333"/>
                </a:solidFill>
                <a:latin typeface="PT Sans"/>
              </a:rPr>
              <a:t>Дюпакье</a:t>
            </a:r>
            <a:r>
              <a:rPr lang="ru-RU" sz="2800" dirty="0">
                <a:solidFill>
                  <a:srgbClr val="333333"/>
                </a:solidFill>
                <a:latin typeface="PT Sans"/>
              </a:rPr>
              <a:t/>
            </a:r>
            <a:br>
              <a:rPr lang="ru-RU" sz="2800" dirty="0">
                <a:solidFill>
                  <a:srgbClr val="333333"/>
                </a:solidFill>
                <a:latin typeface="PT Sans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8280920" cy="5571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270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rgbClr val="333333"/>
                </a:solidFill>
                <a:latin typeface="PT Sans"/>
              </a:rPr>
              <a:t>Школьники 1950-х </a:t>
            </a:r>
            <a:r>
              <a:rPr lang="ru-RU" sz="2800" dirty="0" smtClean="0">
                <a:solidFill>
                  <a:srgbClr val="333333"/>
                </a:solidFill>
                <a:latin typeface="PT Sans"/>
              </a:rPr>
              <a:t>годов</a:t>
            </a:r>
            <a:r>
              <a:rPr lang="en-US" sz="2800" dirty="0">
                <a:solidFill>
                  <a:srgbClr val="333333"/>
                </a:solidFill>
                <a:latin typeface="PT Sans"/>
              </a:rPr>
              <a:t/>
            </a:r>
            <a:br>
              <a:rPr lang="en-US" sz="2800" dirty="0">
                <a:solidFill>
                  <a:srgbClr val="333333"/>
                </a:solidFill>
                <a:latin typeface="PT Sans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69479"/>
            <a:ext cx="7837456" cy="5788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851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dirty="0">
                <a:solidFill>
                  <a:srgbClr val="333333"/>
                </a:solidFill>
                <a:latin typeface="PT Sans"/>
              </a:rPr>
              <a:t>В связи с демилитаризацией в 1962 году гимнастерки у мальчиков уступили место пиджакам. А вот для девочек практически ничего не </a:t>
            </a:r>
            <a:r>
              <a:rPr lang="ru-RU" sz="2800" dirty="0" smtClean="0">
                <a:solidFill>
                  <a:srgbClr val="333333"/>
                </a:solidFill>
                <a:latin typeface="PT Sans"/>
              </a:rPr>
              <a:t>изменилось.</a:t>
            </a:r>
            <a:r>
              <a:rPr lang="ru-RU" sz="2800" dirty="0">
                <a:solidFill>
                  <a:srgbClr val="333333"/>
                </a:solidFill>
                <a:latin typeface="PT Sans"/>
              </a:rPr>
              <a:t/>
            </a:r>
            <a:br>
              <a:rPr lang="ru-RU" sz="2800" dirty="0">
                <a:solidFill>
                  <a:srgbClr val="333333"/>
                </a:solidFill>
                <a:latin typeface="PT Sans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6912768" cy="5214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871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72494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333333"/>
                </a:solidFill>
                <a:latin typeface="PT Sans"/>
              </a:rPr>
              <a:t>Пионерская форма 1970-х </a:t>
            </a:r>
            <a:r>
              <a:rPr lang="ru-RU" sz="2800" dirty="0" smtClean="0">
                <a:solidFill>
                  <a:srgbClr val="333333"/>
                </a:solidFill>
                <a:latin typeface="PT Sans"/>
              </a:rPr>
              <a:t>годов</a:t>
            </a:r>
            <a:endParaRPr lang="ru-RU" sz="2800" b="0" i="0" dirty="0">
              <a:solidFill>
                <a:srgbClr val="333333"/>
              </a:solidFill>
              <a:effectLst/>
              <a:latin typeface="PT San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980728"/>
            <a:ext cx="7344815" cy="5749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626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rgbClr val="333333"/>
                </a:solidFill>
                <a:latin typeface="PT Sans"/>
              </a:rPr>
              <a:t>После развала Советского Союза общая школьная форма канула в Лету. С 1992 года школы сами вольны вводить униформу для своих учеников. Все, что для этого требуется, — зафиксировать положение о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дресс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-коде в локальном нормативном акте учебного </a:t>
            </a:r>
            <a:r>
              <a:rPr lang="ru-RU" dirty="0" smtClean="0">
                <a:solidFill>
                  <a:srgbClr val="333333"/>
                </a:solidFill>
                <a:latin typeface="PT Sans"/>
              </a:rPr>
              <a:t>заведения.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694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PT Sans"/>
              </a:rPr>
              <a:t>Школьная форма в разных странах </a:t>
            </a:r>
            <a:r>
              <a:rPr lang="ru-RU" b="1" dirty="0" smtClean="0">
                <a:solidFill>
                  <a:srgbClr val="C00000"/>
                </a:solidFill>
                <a:latin typeface="PT Sans"/>
              </a:rPr>
              <a:t>мира</a:t>
            </a:r>
            <a:r>
              <a:rPr lang="ru-RU" b="1" dirty="0">
                <a:solidFill>
                  <a:srgbClr val="C00000"/>
                </a:solidFill>
                <a:latin typeface="PT Sans"/>
              </a:rPr>
              <a:t/>
            </a:r>
            <a:br>
              <a:rPr lang="ru-RU" b="1" dirty="0">
                <a:solidFill>
                  <a:srgbClr val="C00000"/>
                </a:solidFill>
                <a:latin typeface="PT Sans"/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59598"/>
            <a:ext cx="7496307" cy="4619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754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76672"/>
            <a:ext cx="8229600" cy="4525963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333333"/>
                </a:solidFill>
                <a:latin typeface="PT Sans"/>
              </a:rPr>
              <a:t>А как у них? Там….. В Великобритании единая школьная форма обязательна. А во Франции она существовала с 1927-го по 1968-ой годы, в Польше — до 1988-го года. В Бельгии школьная форма есть только в некоторых католических школах, а также в частных школах, основанных британцами. Типичная одежда — брюки и юбки темно-синего цвета, белая или голубая рубашка и галстук. В Германии нет единой школьной формы, хотя много споров о ее введении. В США и Канаде существует школьная форма во многих частных школах. В государственных школах единой формы нет, хотя в некоторых школах принят </a:t>
            </a:r>
            <a:r>
              <a:rPr lang="ru-RU" sz="2400" dirty="0" err="1">
                <a:solidFill>
                  <a:srgbClr val="333333"/>
                </a:solidFill>
                <a:latin typeface="PT Sans"/>
              </a:rPr>
              <a:t>дресс</a:t>
            </a:r>
            <a:r>
              <a:rPr lang="ru-RU" sz="2400" dirty="0">
                <a:solidFill>
                  <a:srgbClr val="333333"/>
                </a:solidFill>
                <a:latin typeface="PT Sans"/>
              </a:rPr>
              <a:t>-код. На Кубе форма обязательна для всех учащихся школ и высших учебных заведений. В большинстве средних и старших школ Японии в каждой школе своя школьная </a:t>
            </a:r>
            <a:r>
              <a:rPr lang="ru-RU" sz="2400" dirty="0" smtClean="0">
                <a:solidFill>
                  <a:srgbClr val="333333"/>
                </a:solidFill>
                <a:latin typeface="PT Sans"/>
              </a:rPr>
              <a:t>форма.</a:t>
            </a:r>
            <a:endParaRPr lang="ru-RU" sz="2400" dirty="0">
              <a:solidFill>
                <a:srgbClr val="333333"/>
              </a:solidFill>
              <a:latin typeface="PT Sans"/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4382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rgbClr val="333333"/>
                </a:solidFill>
                <a:latin typeface="PT Sans"/>
              </a:rPr>
              <a:t>1. </a:t>
            </a:r>
            <a:r>
              <a:rPr lang="ru-RU" sz="2800" dirty="0" smtClean="0">
                <a:solidFill>
                  <a:srgbClr val="333333"/>
                </a:solidFill>
                <a:latin typeface="PT Sans"/>
              </a:rPr>
              <a:t>Кения</a:t>
            </a:r>
            <a:r>
              <a:rPr lang="en-US" sz="2800" dirty="0">
                <a:solidFill>
                  <a:srgbClr val="333333"/>
                </a:solidFill>
                <a:latin typeface="PT Sans"/>
              </a:rPr>
              <a:t/>
            </a:r>
            <a:br>
              <a:rPr lang="en-US" sz="2800" dirty="0">
                <a:solidFill>
                  <a:srgbClr val="333333"/>
                </a:solidFill>
                <a:latin typeface="PT Sans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755419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821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2. Таиланд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7632848" cy="576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525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3. Индия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7897677" cy="5255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589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>
                <a:solidFill>
                  <a:srgbClr val="333333"/>
                </a:solidFill>
                <a:latin typeface="PT Sans"/>
              </a:rPr>
              <a:t>Ученики пифагорейской </a:t>
            </a:r>
            <a:r>
              <a:rPr lang="ru-RU" dirty="0" smtClean="0">
                <a:solidFill>
                  <a:srgbClr val="333333"/>
                </a:solidFill>
                <a:latin typeface="PT Sans"/>
              </a:rPr>
              <a:t>школы</a:t>
            </a:r>
            <a:endParaRPr lang="en-US" b="0" i="0" dirty="0">
              <a:solidFill>
                <a:srgbClr val="333333"/>
              </a:solidFill>
              <a:effectLst/>
              <a:latin typeface="PT San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03355"/>
            <a:ext cx="7272808" cy="511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606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4. Сирия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8629836" cy="5317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205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5. Сингапур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7560840" cy="5670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771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8676" y="274638"/>
            <a:ext cx="3718123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6. Индонезия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8285"/>
            <a:ext cx="4429125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990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7. Вьетнам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35329"/>
            <a:ext cx="8117908" cy="544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07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8. Гондурас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8208912" cy="5462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642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9. Шри-Ланка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44040"/>
            <a:ext cx="7992888" cy="599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225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2620" y="274638"/>
            <a:ext cx="3444180" cy="77809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10. Гонконг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0500"/>
            <a:ext cx="4991100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345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ru-RU" sz="2800" dirty="0" smtClean="0"/>
              <a:t>11. Непал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62577"/>
            <a:ext cx="8410286" cy="538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652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54102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140968"/>
            <a:ext cx="5410200" cy="360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811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0200" y="274638"/>
            <a:ext cx="3276600" cy="56207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12. Китай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368" y="2492896"/>
            <a:ext cx="5688632" cy="4266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5" y="0"/>
            <a:ext cx="4573425" cy="339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" y="3601558"/>
            <a:ext cx="4757533" cy="315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689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Униформа для европейских школьников впервые появилась в 1522 году в Англии. В школе </a:t>
            </a:r>
            <a:r>
              <a:rPr lang="ru-RU" dirty="0" err="1"/>
              <a:t>Christ’s</a:t>
            </a:r>
            <a:r>
              <a:rPr lang="ru-RU" dirty="0"/>
              <a:t> </a:t>
            </a:r>
            <a:r>
              <a:rPr lang="ru-RU" dirty="0" err="1"/>
              <a:t>Hospital</a:t>
            </a:r>
            <a:r>
              <a:rPr lang="ru-RU" dirty="0"/>
              <a:t> для учеников был введен костюм из темно-синего жакета с фалдами до щиколотки, жилета, кожаного пояса и брюк чуть ниже колен. Примерно в таком виде форма сохранилась по сей день, единственная разница в том, что в наши дни ученики </a:t>
            </a:r>
            <a:r>
              <a:rPr lang="ru-RU" dirty="0" err="1"/>
              <a:t>Christ’s</a:t>
            </a:r>
            <a:r>
              <a:rPr lang="ru-RU" dirty="0"/>
              <a:t> </a:t>
            </a:r>
            <a:r>
              <a:rPr lang="ru-RU" dirty="0" err="1"/>
              <a:t>Hospital</a:t>
            </a:r>
            <a:r>
              <a:rPr lang="ru-RU" dirty="0"/>
              <a:t> уже не дети-сироты, а будущая экономическая и культурная элита </a:t>
            </a:r>
            <a:r>
              <a:rPr lang="ru-RU" dirty="0" smtClean="0"/>
              <a:t>Великобритании.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620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13. ЮАР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12877"/>
            <a:ext cx="7776864" cy="554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118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14. Куба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8424700" cy="5621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602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15. Австралия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4" y="1325457"/>
            <a:ext cx="9101986" cy="5127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652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16. Англия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12277"/>
            <a:ext cx="7555191" cy="5945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47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Autofit/>
          </a:bodyPr>
          <a:lstStyle/>
          <a:p>
            <a:pPr marL="0" lvl="0" indent="0" algn="just">
              <a:lnSpc>
                <a:spcPct val="115000"/>
              </a:lnSpc>
              <a:spcAft>
                <a:spcPts val="1000"/>
              </a:spcAft>
              <a:buSzPts val="1000"/>
              <a:buNone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Cambria" pitchFamily="18" charset="0"/>
                <a:ea typeface="Times New Roman"/>
                <a:cs typeface="Times New Roman"/>
              </a:rPr>
              <a:t>Современные ученики консервативной Англии по-прежнему любят школьную форму, которая является частью истории их учебного заведения. Например, в одной из старинных английских школ для мальчиков ученики с XVII века по сей день, носят форменные галстуки и жилетки и, между прочим, гордятся тем, что одежда подчеркивает их корпоративную принадлежность.  </a:t>
            </a:r>
            <a:endParaRPr lang="ru-RU" sz="2400" dirty="0">
              <a:solidFill>
                <a:srgbClr val="000000"/>
              </a:solidFill>
              <a:latin typeface="Cambria" pitchFamily="18" charset="0"/>
              <a:ea typeface="Calibri"/>
              <a:cs typeface="Times New Roman"/>
            </a:endParaRP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SzPts val="1000"/>
              <a:buNone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Cambria" pitchFamily="18" charset="0"/>
                <a:ea typeface="Times New Roman"/>
                <a:cs typeface="Times New Roman"/>
              </a:rPr>
              <a:t>Самой большой европейской страной, в которой существует школьная форма, является Великобритания. Во многих её бывших колониях форма не была отменена, и после независимости, например в Индии, Ирландии, Австралии, Сингапуре и Южной Африке.   </a:t>
            </a:r>
            <a:endParaRPr lang="ru-RU" sz="2400" dirty="0">
              <a:solidFill>
                <a:srgbClr val="000000"/>
              </a:solidFill>
              <a:latin typeface="Cambria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07956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750" y="2800350"/>
            <a:ext cx="5410200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42322" cy="3651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786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17. Нигерия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90" y="908720"/>
            <a:ext cx="8309609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13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18. Конго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7416824" cy="5928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545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19. Узбекистан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1039552"/>
            <a:ext cx="6772292" cy="5818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05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60785"/>
            <a:ext cx="8229600" cy="615950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222222"/>
                </a:solidFill>
                <a:latin typeface="PT Sans"/>
              </a:rPr>
              <a:t>В Японии школьная форма появилась в конце XIX века. В некоторых школах форма может отличаться. Традиционные цвета: темно-синий и коричневый. 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222222"/>
                </a:solidFill>
                <a:latin typeface="PT Sans"/>
              </a:rPr>
              <a:t>Источник: </a:t>
            </a:r>
            <a:r>
              <a:rPr lang="ru-RU" sz="2800" dirty="0">
                <a:solidFill>
                  <a:srgbClr val="00AFC9"/>
                </a:solidFill>
                <a:latin typeface="PT Sans"/>
                <a:hlinkClick r:id="rId2"/>
              </a:rPr>
              <a:t>http://fishki.net/1641829-shkolnaja-forma-v-raznyh-stranah-mira.html</a:t>
            </a:r>
            <a:r>
              <a:rPr lang="ru-RU" sz="2800" dirty="0">
                <a:solidFill>
                  <a:srgbClr val="222222"/>
                </a:solidFill>
                <a:latin typeface="PT Sans"/>
              </a:rPr>
              <a:t> © Fishki.net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7620000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808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08912" cy="850106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solidFill>
                  <a:srgbClr val="333333"/>
                </a:solidFill>
                <a:latin typeface="PT Sans"/>
              </a:rPr>
              <a:t>Первая английская школьная форма </a:t>
            </a:r>
            <a:r>
              <a:rPr lang="ru-RU" sz="2400" dirty="0" err="1">
                <a:solidFill>
                  <a:srgbClr val="333333"/>
                </a:solidFill>
                <a:latin typeface="PT Sans"/>
              </a:rPr>
              <a:t>Christ’s</a:t>
            </a:r>
            <a:r>
              <a:rPr lang="ru-RU" sz="2400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sz="2400" dirty="0" err="1" smtClean="0">
                <a:solidFill>
                  <a:srgbClr val="333333"/>
                </a:solidFill>
                <a:latin typeface="PT Sans"/>
              </a:rPr>
              <a:t>Hospital</a:t>
            </a:r>
            <a:endParaRPr lang="ru-RU" sz="2400" b="0" i="0" dirty="0">
              <a:solidFill>
                <a:srgbClr val="333333"/>
              </a:solidFill>
              <a:effectLst/>
              <a:latin typeface="PT San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00241"/>
            <a:ext cx="7632848" cy="5539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041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b="1" dirty="0">
                <a:solidFill>
                  <a:srgbClr val="000000"/>
                </a:solidFill>
                <a:latin typeface="Cambria" pitchFamily="18" charset="0"/>
                <a:ea typeface="Times New Roman"/>
                <a:cs typeface="Times New Roman"/>
              </a:rPr>
              <a:t>В Японии школьная форма неожиданно стала эталоном подростковой моды. Теперь девочки вне стен школы носят то, что напоминает привычную форму японских школьниц: «</a:t>
            </a:r>
            <a:r>
              <a:rPr lang="ru-RU" b="1" dirty="0" err="1">
                <a:solidFill>
                  <a:srgbClr val="000000"/>
                </a:solidFill>
                <a:latin typeface="Cambria" pitchFamily="18" charset="0"/>
                <a:ea typeface="Times New Roman"/>
                <a:cs typeface="Times New Roman"/>
              </a:rPr>
              <a:t>сэйлор</a:t>
            </a:r>
            <a:r>
              <a:rPr lang="ru-RU" b="1" dirty="0">
                <a:solidFill>
                  <a:srgbClr val="000000"/>
                </a:solidFill>
                <a:latin typeface="Cambria" pitchFamily="18" charset="0"/>
                <a:ea typeface="Times New Roman"/>
                <a:cs typeface="Times New Roman"/>
              </a:rPr>
              <a:t>-фуку», по-нашему – матроски, темно-голубые плиссированные мини-юбки, высокие, до колен, гольфы и гармонирующие с ними легкие кожаные туфли. Мальчики носят «</a:t>
            </a:r>
            <a:r>
              <a:rPr lang="ru-RU" b="1" dirty="0" err="1">
                <a:solidFill>
                  <a:srgbClr val="000000"/>
                </a:solidFill>
                <a:latin typeface="Cambria" pitchFamily="18" charset="0"/>
                <a:ea typeface="Times New Roman"/>
                <a:cs typeface="Times New Roman"/>
              </a:rPr>
              <a:t>гакуран</a:t>
            </a:r>
            <a:r>
              <a:rPr lang="ru-RU" b="1" dirty="0">
                <a:solidFill>
                  <a:srgbClr val="000000"/>
                </a:solidFill>
                <a:latin typeface="Cambria" pitchFamily="18" charset="0"/>
                <a:ea typeface="Times New Roman"/>
                <a:cs typeface="Times New Roman"/>
              </a:rPr>
              <a:t>»: брюки и темный пиджак с воротником-стойкой. </a:t>
            </a:r>
            <a:endParaRPr lang="ru-RU" sz="2800" b="1" dirty="0">
              <a:solidFill>
                <a:srgbClr val="000000"/>
              </a:solidFill>
              <a:latin typeface="Cambria" pitchFamily="18" charset="0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08050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28663"/>
            <a:ext cx="7743577" cy="5861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99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Это интересно. В Японии выпустили курточки для учеников, оснащенные встроенной спутниковой системой навигации GPS. Она позволяет родителям отслеживать место нахождения детей через свои персональные компьютеры. Система имеет важное дополнение: если ребенку кто-нибудь или что-нибудь угрожает, он может послать сигнал тревоги в службу безопасности, просто нажав кнопку. </a:t>
            </a:r>
            <a:endParaRPr lang="ru-RU" sz="28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03747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564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111111"/>
                </a:solidFill>
                <a:latin typeface="arial"/>
              </a:rPr>
              <a:t>Школьная форма в Америке распространена, в основном, в частных школах. И, как правило, содержит в себе эмблему учебного заведения. В обычных государственных школах, чаще всего, отсутствует всякая школьная униформа. Зато присутствуют определенные правила стиля одежды (</a:t>
            </a:r>
            <a:r>
              <a:rPr lang="ru-RU" sz="2800" dirty="0" err="1">
                <a:solidFill>
                  <a:srgbClr val="111111"/>
                </a:solidFill>
                <a:latin typeface="arial"/>
              </a:rPr>
              <a:t>Dress</a:t>
            </a:r>
            <a:r>
              <a:rPr lang="ru-RU" sz="2800" dirty="0">
                <a:solidFill>
                  <a:srgbClr val="111111"/>
                </a:solidFill>
                <a:latin typeface="arial"/>
              </a:rPr>
              <a:t> </a:t>
            </a:r>
            <a:r>
              <a:rPr lang="ru-RU" sz="2800" dirty="0" err="1">
                <a:solidFill>
                  <a:srgbClr val="111111"/>
                </a:solidFill>
                <a:latin typeface="arial"/>
              </a:rPr>
              <a:t>code</a:t>
            </a:r>
            <a:r>
              <a:rPr lang="ru-RU" sz="2800" dirty="0">
                <a:solidFill>
                  <a:srgbClr val="111111"/>
                </a:solidFill>
                <a:latin typeface="arial"/>
              </a:rPr>
              <a:t>). Причем у разных учреждений разные правила. К примеру, длина мини-юбки не должна быть короче кончиков пальцев на руках, запрещена прозрачная одежда, на майках не должно быть никаких нецензурных надписей и т. п. Как правило, школьники носят простую одежду: джинсы, широкие футболки, кроссовки.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77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4" y="0"/>
            <a:ext cx="5124450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528" y="2900908"/>
            <a:ext cx="5715000" cy="3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00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" y="33924"/>
            <a:ext cx="8973247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492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Источник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pressa.tv/interesnoe/47068-istoriya-shkolnoy-formy-26-foto.html</a:t>
            </a:r>
            <a:endParaRPr lang="ru-RU" dirty="0" smtClean="0"/>
          </a:p>
          <a:p>
            <a:r>
              <a:rPr lang="en-US" dirty="0"/>
              <a:t>http://socialskydivelab.com/shkolnaya-forma-v-amerike/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260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333333"/>
                </a:solidFill>
                <a:latin typeface="PT Sans"/>
              </a:rPr>
              <a:t>На Руси с момента появления первых упоминаний об организованном образовании речи о какой-либо форме не идет вообще. Первое свидетельство появления школьной униформы датируется 1834 годом. Тогда Николай I издал указ, утвердивший отдельный вид гражданских мундиров. К ним относились гимназические и студенческие </a:t>
            </a:r>
            <a:r>
              <a:rPr lang="ru-RU" dirty="0" smtClean="0">
                <a:solidFill>
                  <a:srgbClr val="333333"/>
                </a:solidFill>
                <a:latin typeface="PT Sans"/>
              </a:rPr>
              <a:t>мундиры.</a:t>
            </a:r>
            <a:endParaRPr lang="ru-RU" b="0" i="0" dirty="0">
              <a:solidFill>
                <a:srgbClr val="333333"/>
              </a:solidFill>
              <a:effectLst/>
              <a:latin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366215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3264"/>
            <a:ext cx="8280920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57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rgbClr val="333333"/>
                </a:solidFill>
                <a:latin typeface="PT Sans"/>
              </a:rPr>
              <a:t>Форму носили везде и всюду: в школе, на улице, во время праздников. Она была предметом гордости и отличала гимназистов от других подростков. Форма была военного фасона: неизменно фуражки, гимнастерки и шинели, которые отличались только цветом, кантами, пуговицами и </a:t>
            </a:r>
            <a:r>
              <a:rPr lang="ru-RU" dirty="0" smtClean="0">
                <a:solidFill>
                  <a:srgbClr val="333333"/>
                </a:solidFill>
                <a:latin typeface="PT Sans"/>
              </a:rPr>
              <a:t>эмблемами.</a:t>
            </a:r>
            <a:endParaRPr lang="ru-RU" dirty="0">
              <a:solidFill>
                <a:srgbClr val="333333"/>
              </a:solidFill>
              <a:latin typeface="PT Sans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46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1189</Words>
  <Application>Microsoft Office PowerPoint</Application>
  <PresentationFormat>Экран (4:3)</PresentationFormat>
  <Paragraphs>63</Paragraphs>
  <Slides>66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7" baseType="lpstr">
      <vt:lpstr>Тема Office</vt:lpstr>
      <vt:lpstr>В человеке должно быть все прекрасно:  и лицо, и одежда, и душа, и мысли.  А.П. Чехов  </vt:lpstr>
      <vt:lpstr>Презентация PowerPoint</vt:lpstr>
      <vt:lpstr>Прототипы школьной формы появлялись задолго до того, как это явление настигло Россию. В школах писцов в городах Междуречья, в первой пифагорейской школе в Греции, в школах Древней Индии ученики должны были появляться на занятиях в особой одежде, отличной от повседневной. </vt:lpstr>
      <vt:lpstr>Ученики пифагорейской школы</vt:lpstr>
      <vt:lpstr>Презентация PowerPoint</vt:lpstr>
      <vt:lpstr>Первая английская школьная форма Christ’s Hospital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Образец школьной формы, утвержденной Николаем I </vt:lpstr>
      <vt:lpstr>Первая девичья школьная форма появилась в 1764 году в Смольном институте благородных девиц, основанном императрицей Екатериной II. </vt:lpstr>
      <vt:lpstr>Ученицы Смольного института благородных девиц </vt:lpstr>
      <vt:lpstr>Ученицы Смольного института благородных девиц </vt:lpstr>
      <vt:lpstr>Презентация PowerPoint</vt:lpstr>
      <vt:lpstr>Гимназистки в России XIX века </vt:lpstr>
      <vt:lpstr>Презентация PowerPoint</vt:lpstr>
      <vt:lpstr>Презентация PowerPoint</vt:lpstr>
      <vt:lpstr>Гимназисты в России XIX века </vt:lpstr>
      <vt:lpstr>Презентация PowerPoint</vt:lpstr>
      <vt:lpstr>Презентация PowerPoint</vt:lpstr>
      <vt:lpstr>Выпускники школы в 1917 году </vt:lpstr>
      <vt:lpstr>Ученики после революции 1917 года </vt:lpstr>
      <vt:lpstr>Презентация PowerPoint</vt:lpstr>
      <vt:lpstr>Школа в 1950-х </vt:lpstr>
      <vt:lpstr>Презентация PowerPoint</vt:lpstr>
      <vt:lpstr>Школьница в 1956 году </vt:lpstr>
      <vt:lpstr>Парадная школьная форма 1950-х годов  </vt:lpstr>
      <vt:lpstr>Презентация PowerPoint</vt:lpstr>
      <vt:lpstr>Школьники 1950-х годов в объективе французского ученого Жака Дюпакье </vt:lpstr>
      <vt:lpstr>Школьники 1950-х годов </vt:lpstr>
      <vt:lpstr>В связи с демилитаризацией в 1962 году гимнастерки у мальчиков уступили место пиджакам. А вот для девочек практически ничего не изменилось. </vt:lpstr>
      <vt:lpstr>Пионерская форма 1970-х годов</vt:lpstr>
      <vt:lpstr>Презентация PowerPoint</vt:lpstr>
      <vt:lpstr>Школьная форма в разных странах мира </vt:lpstr>
      <vt:lpstr>Презентация PowerPoint</vt:lpstr>
      <vt:lpstr>1. Кения </vt:lpstr>
      <vt:lpstr>2. Таиланд</vt:lpstr>
      <vt:lpstr>3. Индия</vt:lpstr>
      <vt:lpstr>4. Сирия</vt:lpstr>
      <vt:lpstr>5. Сингапур</vt:lpstr>
      <vt:lpstr>6. Индонезия</vt:lpstr>
      <vt:lpstr>7. Вьетнам</vt:lpstr>
      <vt:lpstr>8. Гондурас</vt:lpstr>
      <vt:lpstr>9. Шри-Ланка</vt:lpstr>
      <vt:lpstr>10. Гонконг</vt:lpstr>
      <vt:lpstr>11. Непал</vt:lpstr>
      <vt:lpstr>Презентация PowerPoint</vt:lpstr>
      <vt:lpstr>12. Китай</vt:lpstr>
      <vt:lpstr>13. ЮАР</vt:lpstr>
      <vt:lpstr>14. Куба</vt:lpstr>
      <vt:lpstr>15. Австралия</vt:lpstr>
      <vt:lpstr>16. Англия</vt:lpstr>
      <vt:lpstr>Презентация PowerPoint</vt:lpstr>
      <vt:lpstr>Презентация PowerPoint</vt:lpstr>
      <vt:lpstr>17. Нигерия</vt:lpstr>
      <vt:lpstr>18. Конго</vt:lpstr>
      <vt:lpstr>19. Узбекистан</vt:lpstr>
      <vt:lpstr>В Японии школьная форма появилась в конце XIX века. В некоторых школах форма может отличаться. Традиционные цвета: темно-синий и коричневый.   Источник: http://fishki.net/1641829-shkolnaja-forma-v-raznyh-stranah-mira.html © Fishki.net</vt:lpstr>
      <vt:lpstr>Презентация PowerPoint</vt:lpstr>
      <vt:lpstr>Презентация PowerPoint</vt:lpstr>
      <vt:lpstr>Презентация PowerPoint</vt:lpstr>
      <vt:lpstr>Школьная форма в Америке распространена, в основном, в частных школах. И, как правило, содержит в себе эмблему учебного заведения. В обычных государственных школах, чаще всего, отсутствует всякая школьная униформа. Зато присутствуют определенные правила стиля одежды (Dress code). Причем у разных учреждений разные правила. К примеру, длина мини-юбки не должна быть короче кончиков пальцев на руках, запрещена прозрачная одежда, на майках не должно быть никаких нецензурных надписей и т. п. Как правило, школьники носят простую одежду: джинсы, широкие футболки, кроссовки.</vt:lpstr>
      <vt:lpstr>Презентация PowerPoint</vt:lpstr>
      <vt:lpstr>Презентация PowerPoint</vt:lpstr>
      <vt:lpstr>Источник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home1</cp:lastModifiedBy>
  <cp:revision>17</cp:revision>
  <dcterms:created xsi:type="dcterms:W3CDTF">2017-11-05T16:59:00Z</dcterms:created>
  <dcterms:modified xsi:type="dcterms:W3CDTF">2017-11-08T12:49:44Z</dcterms:modified>
</cp:coreProperties>
</file>