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493" y="-1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6DB7-3C72-4EE2-88B3-9B24E405F832}" type="datetimeFigureOut">
              <a:rPr lang="ru-RU" smtClean="0"/>
              <a:pPr/>
              <a:t>вт 06.11.18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FC29-4632-40F6-AF4D-1EC86F442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6DB7-3C72-4EE2-88B3-9B24E405F832}" type="datetimeFigureOut">
              <a:rPr lang="ru-RU" smtClean="0"/>
              <a:pPr/>
              <a:t>вт 06.11.18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FC29-4632-40F6-AF4D-1EC86F442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6DB7-3C72-4EE2-88B3-9B24E405F832}" type="datetimeFigureOut">
              <a:rPr lang="ru-RU" smtClean="0"/>
              <a:pPr/>
              <a:t>вт 06.11.18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FC29-4632-40F6-AF4D-1EC86F442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6DB7-3C72-4EE2-88B3-9B24E405F832}" type="datetimeFigureOut">
              <a:rPr lang="ru-RU" smtClean="0"/>
              <a:pPr/>
              <a:t>вт 06.11.18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FC29-4632-40F6-AF4D-1EC86F442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6DB7-3C72-4EE2-88B3-9B24E405F832}" type="datetimeFigureOut">
              <a:rPr lang="ru-RU" smtClean="0"/>
              <a:pPr/>
              <a:t>вт 06.11.18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FC29-4632-40F6-AF4D-1EC86F442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6DB7-3C72-4EE2-88B3-9B24E405F832}" type="datetimeFigureOut">
              <a:rPr lang="ru-RU" smtClean="0"/>
              <a:pPr/>
              <a:t>вт 06.11.18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FC29-4632-40F6-AF4D-1EC86F442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6DB7-3C72-4EE2-88B3-9B24E405F832}" type="datetimeFigureOut">
              <a:rPr lang="ru-RU" smtClean="0"/>
              <a:pPr/>
              <a:t>вт 06.11.18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FC29-4632-40F6-AF4D-1EC86F442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6DB7-3C72-4EE2-88B3-9B24E405F832}" type="datetimeFigureOut">
              <a:rPr lang="ru-RU" smtClean="0"/>
              <a:pPr/>
              <a:t>вт 06.11.18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FC29-4632-40F6-AF4D-1EC86F442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6DB7-3C72-4EE2-88B3-9B24E405F832}" type="datetimeFigureOut">
              <a:rPr lang="ru-RU" smtClean="0"/>
              <a:pPr/>
              <a:t>вт 06.11.18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FC29-4632-40F6-AF4D-1EC86F442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6DB7-3C72-4EE2-88B3-9B24E405F832}" type="datetimeFigureOut">
              <a:rPr lang="ru-RU" smtClean="0"/>
              <a:pPr/>
              <a:t>вт 06.11.18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FC29-4632-40F6-AF4D-1EC86F442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6DB7-3C72-4EE2-88B3-9B24E405F832}" type="datetimeFigureOut">
              <a:rPr lang="ru-RU" smtClean="0"/>
              <a:pPr/>
              <a:t>вт 06.11.18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FC29-4632-40F6-AF4D-1EC86F442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26DB7-3C72-4EE2-88B3-9B24E405F832}" type="datetimeFigureOut">
              <a:rPr lang="ru-RU" smtClean="0"/>
              <a:pPr/>
              <a:t>вт 06.11.18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FFC29-4632-40F6-AF4D-1EC86F442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900igr.net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371477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Деятельностный подход в разработке  и реализации Федерального государственного образовательного стандарта по направлению «Психолого-педагогическое образование»</a:t>
            </a:r>
            <a:endParaRPr lang="ru-RU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кругленный прямоугольник 4">
            <a:hlinkClick r:id="rId2" tooltip=" Каталог презентаций "/>
          </p:cNvPr>
          <p:cNvSpPr/>
          <p:nvPr/>
        </p:nvSpPr>
        <p:spPr>
          <a:xfrm>
            <a:off x="7740352" y="6453336"/>
            <a:ext cx="1080120" cy="264212"/>
          </a:xfrm>
          <a:prstGeom prst="roundRect">
            <a:avLst/>
          </a:prstGeom>
          <a:gradFill flip="none" rotWithShape="1">
            <a:gsLst>
              <a:gs pos="0">
                <a:srgbClr val="FFFFFF"/>
              </a:gs>
              <a:gs pos="100000">
                <a:srgbClr val="FFFFFF">
                  <a:shade val="88000"/>
                </a:srgbClr>
              </a:gs>
            </a:gsLst>
            <a:lin ang="5400000" scaled="1"/>
            <a:tileRect/>
          </a:gradFill>
          <a:ln w="12700"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900" tIns="25400" rIns="88900" bIns="5080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000" dirty="0" smtClean="0">
                <a:solidFill>
                  <a:srgbClr val="3333CC"/>
                </a:solidFill>
              </a:rPr>
              <a:t>У4У.РФ</a:t>
            </a:r>
            <a:endParaRPr lang="ru-RU" sz="2000" dirty="0">
              <a:solidFill>
                <a:srgbClr val="3333CC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bg1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Деятельностный подход в разработке  и реализации Федерального государственного образовательного стандарта по направлению «Психолого-педагогическое образование»</a:t>
            </a:r>
            <a:endParaRPr lang="ru-RU" sz="2400" b="1" dirty="0">
              <a:solidFill>
                <a:schemeClr val="bg1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736"/>
            <a:ext cx="8858312" cy="4697427"/>
          </a:xfrm>
        </p:spPr>
        <p:txBody>
          <a:bodyPr>
            <a:normAutofit/>
          </a:bodyPr>
          <a:lstStyle/>
          <a:p>
            <a:pPr lvl="1" algn="just">
              <a:buNone/>
            </a:pPr>
            <a:r>
              <a:rPr lang="ru-RU" sz="1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u="sng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000" u="sng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способ формирования нового направления ФГОС ВПО</a:t>
            </a:r>
          </a:p>
          <a:p>
            <a:pPr lvl="1" algn="just">
              <a:buNone/>
            </a:pPr>
            <a:r>
              <a:rPr lang="ru-RU" sz="2000" u="sng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предполагает</a:t>
            </a:r>
            <a:r>
              <a:rPr lang="ru-RU" sz="2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14400" lvl="1" indent="-457200" algn="just">
              <a:buNone/>
            </a:pPr>
            <a:r>
              <a:rPr lang="ru-RU" sz="2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1. Анализ профессиональной деятельности выпускников направления и понимание возможности включения старой педагогической специальности (ГОС-2) в новое направление как результат этого анализа.</a:t>
            </a:r>
          </a:p>
          <a:p>
            <a:pPr algn="just">
              <a:buNone/>
            </a:pPr>
            <a:r>
              <a:rPr lang="ru-RU" sz="2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  2. Нахождение общего деятельностного основания в будущей профессиональной деятельности выпускника позволяет включить педагогическую специальность его подготовки в качестве профиля в формируемое направление ФГОС.</a:t>
            </a:r>
          </a:p>
          <a:p>
            <a:pPr algn="just">
              <a:buNone/>
            </a:pPr>
            <a:endParaRPr lang="ru-RU" sz="20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2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ru-RU" sz="22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186766" cy="100010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bg1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Деятельностный подход в разработке  и реализации Федерального государственного образовательного стандарта по направлению «Психолого-педагогическое образование»</a:t>
            </a:r>
            <a:endParaRPr lang="ru-RU" sz="2400" b="1" dirty="0">
              <a:solidFill>
                <a:schemeClr val="bg1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/>
          <a:lstStyle/>
          <a:p>
            <a:pPr algn="ctr">
              <a:buNone/>
            </a:pPr>
            <a:r>
              <a:rPr lang="ru-RU" sz="2200" u="sng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Направление «Психолого-педагогическое образование» ФГОС ВПО</a:t>
            </a:r>
          </a:p>
          <a:p>
            <a:pPr>
              <a:buNone/>
            </a:pPr>
            <a:r>
              <a:rPr lang="ru-RU" sz="1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	Второй аспект </a:t>
            </a:r>
            <a:r>
              <a:rPr lang="ru-RU" sz="18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1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подхода (</a:t>
            </a:r>
            <a:r>
              <a:rPr lang="ru-RU" sz="18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Выготский</a:t>
            </a:r>
            <a:r>
              <a:rPr lang="ru-RU" sz="1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Л.С., Леонтьев А.Н и др.) к</a:t>
            </a:r>
          </a:p>
          <a:p>
            <a:pPr>
              <a:buNone/>
            </a:pPr>
            <a:r>
              <a:rPr lang="ru-RU" sz="1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проектированию двухуровневого образования по направлению предполагает анализ</a:t>
            </a:r>
          </a:p>
          <a:p>
            <a:pPr>
              <a:buNone/>
            </a:pPr>
            <a:r>
              <a:rPr lang="ru-RU" sz="1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содержания профессиональной деятельности, его профессиональных задач и необходимых компетенций.</a:t>
            </a:r>
            <a:endParaRPr lang="ru-RU" sz="1800" u="sng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2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2704352"/>
          <a:ext cx="8786874" cy="4153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4983"/>
                <a:gridCol w="4471891"/>
              </a:tblGrid>
              <a:tr h="22458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Педагоги</a:t>
                      </a:r>
                      <a:endParaRPr lang="ru-RU" sz="14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содержание профессиональной деятельности</a:t>
                      </a:r>
                      <a:endParaRPr lang="ru-RU" sz="14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1018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Педагог образования</a:t>
                      </a:r>
                      <a:endParaRPr lang="ru-RU" sz="14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Психолого-педагогическое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сопровождение учебной деятельности</a:t>
                      </a:r>
                      <a:endParaRPr lang="ru-RU" sz="14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246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Дошкольный психолог</a:t>
                      </a:r>
                      <a:endParaRPr lang="ru-RU" sz="14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Психолого-педагогическое сопровождение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игровой деятельности</a:t>
                      </a:r>
                      <a:endParaRPr lang="ru-RU" sz="14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5638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Социальный педагог</a:t>
                      </a:r>
                      <a:endParaRPr lang="ru-RU" sz="14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Социализация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учащихся</a:t>
                      </a:r>
                      <a:endParaRPr lang="ru-RU" sz="14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246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Специалист по работе с одаренными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детьми</a:t>
                      </a:r>
                      <a:endParaRPr lang="ru-RU" sz="14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Построение учебной деятельности и социализация одаренных учащихся</a:t>
                      </a:r>
                      <a:endParaRPr lang="ru-RU" sz="14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255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Специалист по инклюзивному образованию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Построение учебной деятельности учащихся с особенностями 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развития в условиях массовой школы</a:t>
                      </a:r>
                      <a:endParaRPr lang="ru-RU" sz="14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5638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Специальный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психолог и педагог</a:t>
                      </a:r>
                      <a:endParaRPr lang="ru-RU" sz="14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Коррекция развития учащихся</a:t>
                      </a:r>
                      <a:endParaRPr lang="ru-RU" sz="14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7683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Воспитатель ДОУ</a:t>
                      </a:r>
                      <a:endParaRPr lang="ru-RU" sz="14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Построение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игровой деятельности и развитие дошкольников</a:t>
                      </a:r>
                      <a:endParaRPr lang="ru-RU" sz="14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361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 начальных классов</a:t>
                      </a:r>
                      <a:endParaRPr lang="ru-RU" sz="14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Построение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учебной деятельности учащихся и развитие компетенций</a:t>
                      </a:r>
                      <a:endParaRPr lang="ru-RU" sz="14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44" y="2643182"/>
          <a:ext cx="8786874" cy="4214818"/>
        </p:xfrm>
        <a:graphic>
          <a:graphicData uri="http://schemas.openxmlformats.org/drawingml/2006/table">
            <a:tbl>
              <a:tblPr>
                <a:tableStyleId>{7E9639D4-E3E2-4D34-9284-5A2195B3D0D7}</a:tableStyleId>
              </a:tblPr>
              <a:tblGrid>
                <a:gridCol w="8786874"/>
              </a:tblGrid>
              <a:tr h="4214818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5729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bg1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Деятельностный подход в разработке  и реализации Федерального государственного образовательного стандарта по направлению «Психолого-педагогическое образование»</a:t>
            </a:r>
            <a:endParaRPr lang="ru-RU" sz="2400" b="1" dirty="0">
              <a:solidFill>
                <a:schemeClr val="bg1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2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Для педагогов (предыдущий слайд) развитие ребенка (обычного или с особенностями) является основным содержанием профессиональной деятельности.</a:t>
            </a:r>
          </a:p>
          <a:p>
            <a:pPr>
              <a:buNone/>
            </a:pPr>
            <a:endParaRPr lang="ru-RU" sz="20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Что является генетическим исходным основанием из которого могут быть построены все эти конкретные виды профессиональной деятельности.</a:t>
            </a:r>
          </a:p>
          <a:p>
            <a:pPr>
              <a:buNone/>
            </a:pPr>
            <a:endParaRPr lang="ru-RU" sz="20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ПОНЯТИЯ</a:t>
            </a:r>
            <a:r>
              <a:rPr lang="en-US" sz="2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деятельности, соотношения обучения и развития.</a:t>
            </a:r>
          </a:p>
          <a:p>
            <a:pPr>
              <a:buNone/>
            </a:pPr>
            <a:r>
              <a:rPr lang="ru-RU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Понимание развития как следствие определенного типа обучения.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bg1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Деятельностный подход в разработке  и реализации Федерального государственного образовательного стандарта по направлению «Психолого-педагогическое образование»</a:t>
            </a:r>
            <a:endParaRPr lang="ru-RU" sz="2400" b="1" dirty="0">
              <a:solidFill>
                <a:schemeClr val="bg1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8929718" cy="57150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2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u="sng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Деятельностный подход в проектировании стандарта по направлению «Психолого-педагогическое образование»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764351"/>
          <a:ext cx="8858280" cy="4736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314"/>
                <a:gridCol w="2340351"/>
                <a:gridCol w="638446"/>
                <a:gridCol w="2736169"/>
              </a:tblGrid>
              <a:tr h="510518">
                <a:tc>
                  <a:txBody>
                    <a:bodyPr/>
                    <a:lstStyle/>
                    <a:p>
                      <a:r>
                        <a:rPr lang="ru-RU" sz="1800" b="0" u="sng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Виды профессиональной</a:t>
                      </a:r>
                      <a:r>
                        <a:rPr lang="ru-RU" sz="1800" b="0" u="sng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деятельности </a:t>
                      </a:r>
                      <a:r>
                        <a:rPr lang="ru-RU" sz="1800" b="0" u="none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(список №1)</a:t>
                      </a:r>
                      <a:endParaRPr lang="ru-RU" sz="1800" b="0" u="sng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Общее</a:t>
                      </a:r>
                      <a:r>
                        <a:rPr lang="ru-RU" sz="18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(не формально, а </a:t>
                      </a:r>
                      <a:r>
                        <a:rPr lang="ru-RU" sz="1800" b="0" u="sng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генетически общее</a:t>
                      </a:r>
                      <a:r>
                        <a:rPr lang="ru-RU" sz="18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8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/>
                      <a:endParaRPr lang="ru-RU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/>
                      <a:endParaRPr lang="ru-RU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Теоретическое</a:t>
                      </a:r>
                      <a:r>
                        <a:rPr lang="ru-RU" sz="18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основание для объединения педагогических специальностей (список №1) ГОС-2 в профили по направлению «Психолого-педагогическое образование» </a:t>
                      </a:r>
                    </a:p>
                    <a:p>
                      <a:pPr algn="ctr"/>
                      <a:r>
                        <a:rPr lang="ru-RU" sz="18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 единое направление</a:t>
                      </a:r>
                      <a:endParaRPr lang="ru-RU" sz="18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3059"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Психолог</a:t>
                      </a:r>
                      <a:r>
                        <a:rPr lang="ru-RU" sz="18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образования</a:t>
                      </a:r>
                      <a:endParaRPr lang="ru-RU" sz="18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Понятия</a:t>
                      </a:r>
                      <a:r>
                        <a:rPr lang="en-US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algn="l"/>
                      <a:endParaRPr lang="en-US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Развитие, </a:t>
                      </a:r>
                    </a:p>
                    <a:p>
                      <a:pPr algn="ctr"/>
                      <a:r>
                        <a:rPr lang="ru-RU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 ведущее за собой </a:t>
                      </a:r>
                      <a:r>
                        <a:rPr lang="ru-RU" sz="18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обучение,</a:t>
                      </a:r>
                    </a:p>
                    <a:p>
                      <a:pPr algn="ctr"/>
                      <a:r>
                        <a:rPr lang="ru-RU" sz="18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Социальная ситуация развития,</a:t>
                      </a:r>
                    </a:p>
                    <a:p>
                      <a:pPr algn="ctr"/>
                      <a:r>
                        <a:rPr lang="ru-RU" sz="18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Деятельность игровая, учебная ,</a:t>
                      </a:r>
                    </a:p>
                    <a:p>
                      <a:pPr algn="ctr"/>
                      <a:r>
                        <a:rPr lang="ru-RU" sz="18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Построение взаимодействия ребенок – взрослый, ребенок –ребенок</a:t>
                      </a:r>
                      <a:endParaRPr lang="ru-RU" sz="18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9694"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Воспитатель ДОУ</a:t>
                      </a:r>
                      <a:endParaRPr lang="ru-RU" sz="18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9000"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 начальных классов</a:t>
                      </a:r>
                      <a:endParaRPr lang="ru-RU" sz="18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9694"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Социальный педагог</a:t>
                      </a:r>
                      <a:endParaRPr lang="ru-RU" sz="18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1876"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Специальный психолог и педагог</a:t>
                      </a:r>
                      <a:endParaRPr lang="ru-RU" sz="18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4738"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Специалист по работе с одаренными детьми</a:t>
                      </a:r>
                      <a:endParaRPr lang="ru-RU" sz="18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0476"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Специалист по инклюзивному образованию</a:t>
                      </a:r>
                      <a:endParaRPr lang="ru-RU" sz="18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Минус 11"/>
          <p:cNvSpPr/>
          <p:nvPr/>
        </p:nvSpPr>
        <p:spPr>
          <a:xfrm>
            <a:off x="5715008" y="4000504"/>
            <a:ext cx="714380" cy="500066"/>
          </a:xfrm>
          <a:prstGeom prst="mathMinus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chemeClr val="bg1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Деятельностный подход в разработке  и реализации Федерального государственного образовательного стандарта по направлению «Психолого-педагогическое образование»</a:t>
            </a:r>
            <a:endParaRPr lang="ru-RU" sz="2200" b="1" dirty="0">
              <a:solidFill>
                <a:schemeClr val="bg1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2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При таком подходе в каждом виде профессиональной деятельности есть </a:t>
            </a:r>
            <a:r>
              <a:rPr lang="ru-RU" sz="2000" u="sng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общие профессиональные задачи </a:t>
            </a:r>
            <a:r>
              <a:rPr lang="ru-RU" sz="2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– общие для всех профилей направления</a:t>
            </a:r>
          </a:p>
          <a:p>
            <a:pPr>
              <a:buNone/>
            </a:pPr>
            <a:r>
              <a:rPr lang="ru-RU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pPr>
              <a:buNone/>
            </a:pPr>
            <a:r>
              <a:rPr lang="ru-RU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u="sng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специальные профессиональные задачи</a:t>
            </a:r>
            <a:r>
              <a:rPr lang="ru-RU" sz="2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– специфические только для профиля.</a:t>
            </a:r>
          </a:p>
          <a:p>
            <a:pPr>
              <a:buNone/>
            </a:pPr>
            <a:r>
              <a:rPr lang="ru-RU" sz="2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	Т.е. отдельные виды профессиональной деятельности не объединяются в общие формы, а сохраняют свою специфику.</a:t>
            </a:r>
          </a:p>
          <a:p>
            <a:pPr>
              <a:buNone/>
            </a:pPr>
            <a:r>
              <a:rPr lang="ru-RU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ru-RU" sz="2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	Воспитатели дошкольных образовательных учреждений не исчезает в абстрактной педагогической деятельности. </a:t>
            </a:r>
          </a:p>
          <a:p>
            <a:pPr>
              <a:buNone/>
            </a:pPr>
            <a:r>
              <a:rPr lang="ru-RU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 Но в профессиональных задачах и необходимых компетенциях выделены как общая (реально общая), так специальная (профильная) часть.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chemeClr val="bg1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Деятельностный подход в разработке  и реализации Федерального государственного образовательного стандарта по направлению «Психолого-педагогическое образование»</a:t>
            </a:r>
            <a:endParaRPr lang="ru-RU" sz="2200" b="1" dirty="0">
              <a:solidFill>
                <a:schemeClr val="bg1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u="sng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Результаты деятельностного подхода к построению стандарта по направлению «Психолого-педагогическое образование»</a:t>
            </a:r>
            <a:r>
              <a:rPr lang="ru-RU" sz="2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2000" u="sng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1643050"/>
          <a:ext cx="9072594" cy="4943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488"/>
                <a:gridCol w="857256"/>
                <a:gridCol w="2500330"/>
                <a:gridCol w="857256"/>
                <a:gridCol w="2000264"/>
              </a:tblGrid>
              <a:tr h="214314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Виды профессиональной деятельности</a:t>
                      </a:r>
                      <a:endParaRPr lang="ru-RU" sz="14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1- 2 год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обучения</a:t>
                      </a:r>
                      <a:endParaRPr lang="ru-RU" sz="14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3-4 год обучения</a:t>
                      </a:r>
                      <a:endParaRPr lang="ru-RU" sz="14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38100" cmpd="sng">
                      <a:noFill/>
                    </a:lnB>
                  </a:tcPr>
                </a:tc>
              </a:tr>
              <a:tr h="1266836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Психолого-педагогическое сопровождение дошкольного, общего, дополнительного и профессионального образования</a:t>
                      </a:r>
                      <a:endParaRPr lang="ru-RU" sz="14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14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Общее генетическое ядро деятельностей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направления</a:t>
                      </a:r>
                      <a:endParaRPr lang="ru-RU" sz="14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Специальные профессиональные задачи  (профили)</a:t>
                      </a:r>
                      <a:endParaRPr lang="ru-RU" sz="14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4078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Психолого-педагогическое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сопровождение детей с ограниченными возможностями здоровья в коррекционном и инклюзивном образовании</a:t>
                      </a:r>
                      <a:endParaRPr lang="ru-RU" sz="14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2462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Социально-педагогическая  деятельность</a:t>
                      </a:r>
                      <a:endParaRPr lang="ru-RU" sz="14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14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Общие профессиональные задачи</a:t>
                      </a:r>
                      <a:endParaRPr lang="ru-RU" sz="14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Специальные профессиональные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компетенции</a:t>
                      </a:r>
                      <a:endParaRPr lang="ru-RU" sz="14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8682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Образовательная деятельность в дошкольном образовании</a:t>
                      </a:r>
                      <a:endParaRPr lang="ru-RU" sz="14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8430">
                <a:tc rowSpan="2"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Образовательная деятельность на начальной ступени общего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образования </a:t>
                      </a:r>
                      <a:endParaRPr lang="ru-RU" sz="14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Общепрофессиональные компетенции</a:t>
                      </a:r>
                      <a:endParaRPr lang="ru-RU" sz="14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Базовая часть профиля</a:t>
                      </a:r>
                      <a:endParaRPr lang="ru-RU" sz="14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0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Базовая часть учебного плана стандарта</a:t>
                      </a:r>
                      <a:endParaRPr lang="ru-RU" sz="14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Вариативная часть</a:t>
                      </a:r>
                      <a:r>
                        <a:rPr lang="ru-RU" sz="14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профиля</a:t>
                      </a:r>
                      <a:endParaRPr lang="ru-RU" sz="14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0" y="1928802"/>
          <a:ext cx="2857488" cy="4643470"/>
        </p:xfrm>
        <a:graphic>
          <a:graphicData uri="http://schemas.openxmlformats.org/drawingml/2006/table">
            <a:tbl>
              <a:tblPr>
                <a:tableStyleId>{7E9639D4-E3E2-4D34-9284-5A2195B3D0D7}</a:tableStyleId>
              </a:tblPr>
              <a:tblGrid>
                <a:gridCol w="2857488"/>
              </a:tblGrid>
              <a:tr h="464347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Стрелка вправо 8"/>
          <p:cNvSpPr/>
          <p:nvPr/>
        </p:nvSpPr>
        <p:spPr>
          <a:xfrm>
            <a:off x="3071802" y="4071942"/>
            <a:ext cx="642942" cy="64294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6357950" y="2928934"/>
            <a:ext cx="642942" cy="35719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6357950" y="4714884"/>
            <a:ext cx="642942" cy="35719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6357950" y="5572140"/>
            <a:ext cx="642942" cy="35719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6357950" y="6143644"/>
            <a:ext cx="642942" cy="35719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chemeClr val="bg1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Деятельностный подход в разработке  и реализации Федерального государственного образовательного стандарта по направлению «Психолого-педагогическое образование»</a:t>
            </a:r>
            <a:endParaRPr lang="ru-RU" sz="2200" b="1" dirty="0">
              <a:solidFill>
                <a:schemeClr val="bg1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u="sng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ВЫВОДЫ</a:t>
            </a:r>
            <a:r>
              <a:rPr lang="en-US" sz="2000" u="sng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u="sng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При деятельностном подходе к проектированию стандарта по направлению «Психолого-педагогическое образование» в основу формирования профилей направления и перехода педагогических специальностей (ГОС-2) в новое направление положен анализ видов профессиональной деятельности (1) и нахождение общего генетического исходного деятельностного ядра подготовки кадров в рамках этого направления (2).</a:t>
            </a:r>
          </a:p>
          <a:p>
            <a:pPr algn="just">
              <a:buNone/>
            </a:pPr>
            <a:r>
              <a:rPr lang="ru-RU" sz="2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		Такой подход позволяет в рамках одного направления осуществлять подготовку кадров на основе их подготовке к </a:t>
            </a:r>
            <a:r>
              <a:rPr lang="ru-RU" sz="2000" b="1" u="sng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ru-RU" sz="2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(игровой, учебной, социализации, коррекции, психолого-педагогическое сопровождение игровой и учебной деятельности.</a:t>
            </a:r>
            <a:endParaRPr lang="ru-RU" sz="2000" b="1" u="sng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chemeClr val="bg1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Деятельностный подход в разработке  и реализации Федерального государственного образовательного стандарта по направлению «Психолого-педагогическое образование»</a:t>
            </a:r>
            <a:endParaRPr lang="ru-RU" sz="2200" b="1" dirty="0">
              <a:solidFill>
                <a:schemeClr val="bg1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just">
              <a:buNone/>
            </a:pPr>
            <a:r>
              <a:rPr lang="ru-RU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Выпускники этого направления будут обладать одинаковым профессиональным мировоззрением и общим профессиональным языком, т.е. смогут совместно строить деятельность учащихся, формировать их компетенции, обеспечивать развитие в ходе обучения, эффективно строить социализацию и коррекцию.</a:t>
            </a:r>
          </a:p>
          <a:p>
            <a:pPr algn="just">
              <a:buNone/>
            </a:pPr>
            <a:r>
              <a:rPr lang="ru-RU" sz="2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	Это единственный, на наш взгляд, не формальный, а содержательный способ психологической подготовки педагогов (не путем механического увеличения часов на психологические дисциплины, а путем формирования единого теоретического взгляда на профессиональную деятельность различных специалистов).</a:t>
            </a:r>
            <a:endParaRPr lang="ru-RU" sz="20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chemeClr val="bg1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Деятельностный подход в разработке  и реализации Федерального государственного образовательного стандарта по направлению «Психолого-педагогическое образование»</a:t>
            </a:r>
            <a:endParaRPr lang="ru-RU" sz="2200" b="1" dirty="0">
              <a:solidFill>
                <a:schemeClr val="bg1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50072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u="sng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Дополнительные последствия</a:t>
            </a:r>
            <a:r>
              <a:rPr lang="en-US" sz="2000" u="sng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r>
              <a:rPr lang="en-US" sz="2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	1</a:t>
            </a:r>
            <a:r>
              <a:rPr lang="ru-RU" sz="2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Возможность качественно нового развития психологической</a:t>
            </a:r>
            <a:r>
              <a:rPr lang="ru-RU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службы за счет принципиально новой формы совместной деятельности психолога образования, воспитателя и учителя, психолога и социального педагога и пр. по развитию компетенций учащихся в ходе совместного построения деятельности учащихся.</a:t>
            </a:r>
          </a:p>
          <a:p>
            <a:pPr algn="just">
              <a:buNone/>
            </a:pPr>
            <a:r>
              <a:rPr lang="ru-RU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2. Уровень подготовки психолога образования существенно повышается, сближается по методологической глубине с направлением «Психология», учитывает передовой международный опыт и становится гораздо более практико-ориентированным в понимании образования и участии в совместном построении игровой и учебной деятельности учащихся.</a:t>
            </a:r>
          </a:p>
          <a:p>
            <a:pPr algn="just">
              <a:buNone/>
            </a:pPr>
            <a:r>
              <a:rPr lang="ru-RU" sz="12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_________________________________________________________________________________________________________</a:t>
            </a:r>
          </a:p>
          <a:p>
            <a:pPr algn="just">
              <a:buNone/>
            </a:pPr>
            <a:r>
              <a:rPr lang="ru-RU" sz="2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20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/>
          </a:bodyPr>
          <a:lstStyle/>
          <a:p>
            <a:r>
              <a:rPr lang="ru-RU" sz="2200" b="1" dirty="0" err="1" smtClean="0">
                <a:solidFill>
                  <a:schemeClr val="bg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200" b="1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подход в разработке  и реализации Федерального государственного образовательного стандарта по направлению «Психолого-педагогическое образование»</a:t>
            </a:r>
            <a:endParaRPr lang="ru-RU" sz="2200" b="1" dirty="0">
              <a:solidFill>
                <a:schemeClr val="bg1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214314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1. Повышение психологической компетентности участников образовательного процесса за счет </a:t>
            </a:r>
            <a:r>
              <a:rPr lang="ru-RU" sz="20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деятельностной</a:t>
            </a:r>
            <a:r>
              <a:rPr lang="ru-RU" sz="2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подготовки.</a:t>
            </a:r>
          </a:p>
          <a:p>
            <a:pPr algn="just">
              <a:buNone/>
            </a:pPr>
            <a:r>
              <a:rPr lang="ru-RU" sz="2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2. Повышение квалификации психологов и их превращение в полноценных участников построения деятельности учащихся.</a:t>
            </a:r>
          </a:p>
          <a:p>
            <a:pPr>
              <a:buNone/>
            </a:pPr>
            <a:endParaRPr lang="ru-RU" sz="20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 noChangeArrowheads="1"/>
          </p:cNvSpPr>
          <p:nvPr>
            <p:ph type="ctrTitle"/>
          </p:nvPr>
        </p:nvSpPr>
        <p:spPr bwMode="auto">
          <a:xfrm>
            <a:off x="500034" y="0"/>
            <a:ext cx="791527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chemeClr val="bg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Деятельностный подход в разработке  и реализации Федерального государственного образовательного стандарта по направлению «Психолого-педагогическое образование</a:t>
            </a:r>
            <a:r>
              <a:rPr lang="ru-RU" sz="2200" b="1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200" b="1" dirty="0">
              <a:solidFill>
                <a:schemeClr val="bg1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142844" y="1571612"/>
            <a:ext cx="8853672" cy="4000528"/>
            <a:chOff x="281225" y="2357430"/>
            <a:chExt cx="8577055" cy="4000528"/>
          </a:xfrm>
        </p:grpSpPr>
        <p:sp>
          <p:nvSpPr>
            <p:cNvPr id="7" name="Блок-схема: процесс 6"/>
            <p:cNvSpPr/>
            <p:nvPr/>
          </p:nvSpPr>
          <p:spPr>
            <a:xfrm>
              <a:off x="281225" y="2357430"/>
              <a:ext cx="2290511" cy="135732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ЗАДАЧИ ИННОВАЦИОННОГО РАЗВИТИЯ РФ </a:t>
              </a:r>
              <a:endParaRPr lang="ru-RU" sz="16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Блок-схема: процесс 7"/>
            <p:cNvSpPr/>
            <p:nvPr/>
          </p:nvSpPr>
          <p:spPr>
            <a:xfrm>
              <a:off x="3187878" y="2357430"/>
              <a:ext cx="2027063" cy="135732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МОДЕРНИЗАЦИЯ СИСТЕМЫ ОБРАЗОВАНИЯ</a:t>
              </a:r>
              <a:endParaRPr lang="ru-RU" sz="16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Блок-схема: процесс 8"/>
            <p:cNvSpPr/>
            <p:nvPr/>
          </p:nvSpPr>
          <p:spPr>
            <a:xfrm>
              <a:off x="5817709" y="2357430"/>
              <a:ext cx="3040571" cy="135732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КОМПЕТЕНТНОСТНЫЙ ПОДХОД В ОБРАЗОВАНИИ</a:t>
              </a:r>
              <a:endParaRPr lang="ru-RU" sz="16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Блок-схема: процесс 9"/>
            <p:cNvSpPr/>
            <p:nvPr/>
          </p:nvSpPr>
          <p:spPr>
            <a:xfrm>
              <a:off x="3071802" y="4429132"/>
              <a:ext cx="2053847" cy="50006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«НОВАЯ ШКОЛА»</a:t>
              </a:r>
              <a:endParaRPr lang="ru-RU" sz="16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Блок-схема: процесс 10"/>
            <p:cNvSpPr/>
            <p:nvPr/>
          </p:nvSpPr>
          <p:spPr>
            <a:xfrm>
              <a:off x="5264060" y="4429132"/>
              <a:ext cx="1707832" cy="121444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НОВЫЙ СТАНДАРТ ОБЩЕГО ОБРАЗОВАНИЯ</a:t>
              </a:r>
              <a:endParaRPr lang="ru-RU" sz="16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Блок-схема: процесс 11"/>
            <p:cNvSpPr/>
            <p:nvPr/>
          </p:nvSpPr>
          <p:spPr>
            <a:xfrm>
              <a:off x="6994212" y="4429132"/>
              <a:ext cx="1857388" cy="192882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НОВЫЙ СТАНДАРТ ВПО в т.ч. Педагогическое образование (переход от ГОС-2 к ГОС-3)</a:t>
              </a:r>
              <a:endParaRPr lang="ru-RU" sz="16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Стрелка вниз 14"/>
            <p:cNvSpPr/>
            <p:nvPr/>
          </p:nvSpPr>
          <p:spPr>
            <a:xfrm>
              <a:off x="4000496" y="3857628"/>
              <a:ext cx="357190" cy="428628"/>
            </a:xfrm>
            <a:prstGeom prst="downArrow">
              <a:avLst/>
            </a:prstGeom>
            <a:solidFill>
              <a:srgbClr val="FF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Стрелка вправо 17"/>
            <p:cNvSpPr/>
            <p:nvPr/>
          </p:nvSpPr>
          <p:spPr>
            <a:xfrm>
              <a:off x="5402473" y="2928934"/>
              <a:ext cx="357190" cy="357190"/>
            </a:xfrm>
            <a:prstGeom prst="rightArrow">
              <a:avLst/>
            </a:prstGeom>
            <a:solidFill>
              <a:srgbClr val="FF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Стрелка вниз 18"/>
            <p:cNvSpPr/>
            <p:nvPr/>
          </p:nvSpPr>
          <p:spPr>
            <a:xfrm>
              <a:off x="6143636" y="3857628"/>
              <a:ext cx="357190" cy="428628"/>
            </a:xfrm>
            <a:prstGeom prst="downArrow">
              <a:avLst/>
            </a:prstGeom>
            <a:solidFill>
              <a:srgbClr val="FF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Стрелка вниз 19"/>
            <p:cNvSpPr/>
            <p:nvPr/>
          </p:nvSpPr>
          <p:spPr>
            <a:xfrm>
              <a:off x="7786710" y="3857628"/>
              <a:ext cx="357190" cy="428628"/>
            </a:xfrm>
            <a:prstGeom prst="downArrow">
              <a:avLst/>
            </a:prstGeom>
            <a:solidFill>
              <a:srgbClr val="FF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" name="Двойная стрелка влево/вправо 15"/>
          <p:cNvSpPr/>
          <p:nvPr/>
        </p:nvSpPr>
        <p:spPr>
          <a:xfrm>
            <a:off x="2500298" y="2143116"/>
            <a:ext cx="571504" cy="357190"/>
          </a:xfrm>
          <a:prstGeom prst="leftRightArrow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214446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chemeClr val="bg1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Деятельностный подход в разработке  и реализации Федерального государственного образовательного стандарта по направлению «Психолого-педагогическое образование»</a:t>
            </a:r>
            <a:endParaRPr lang="ru-RU" sz="2200" b="1" dirty="0">
              <a:solidFill>
                <a:schemeClr val="bg1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  <a:t>		Какие проблемы в подготовке педагогических кадров мы хотим решить переходя от ФГОС-2  к ФГОС ВПО</a:t>
            </a:r>
            <a:r>
              <a:rPr lang="en-US" sz="2000" dirty="0" smtClean="0"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 smtClean="0">
              <a:solidFill>
                <a:srgbClr val="FFFF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000" dirty="0" smtClean="0">
              <a:solidFill>
                <a:srgbClr val="FFFF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  <a:t>Низкая психологическая компетентность педагога (особенно воспитателя, учителя начальных классов, социального педагога)</a:t>
            </a:r>
            <a:r>
              <a:rPr lang="en-US" sz="2000" dirty="0" smtClean="0"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 smtClean="0">
              <a:solidFill>
                <a:srgbClr val="FFFF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  <a:t>Отсутствие специалистов в некоторых областях образования (работа с одаренными детьми, инклюзивное образование)</a:t>
            </a:r>
            <a:r>
              <a:rPr lang="en-US" sz="2000" dirty="0" smtClean="0"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 smtClean="0">
              <a:solidFill>
                <a:srgbClr val="FFFF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  <a:t>Недостаточная квалификация психологов образования</a:t>
            </a:r>
            <a:r>
              <a:rPr lang="en-US" sz="2000" dirty="0" smtClean="0"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  <a:t>Отсутствие эффективного взаимодействия психологов и других участников образовательной среды как следствие принципиально различной системы их подготовки.</a:t>
            </a:r>
          </a:p>
          <a:p>
            <a:pPr>
              <a:buNone/>
            </a:pPr>
            <a:endParaRPr lang="ru-RU" sz="20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8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chemeClr val="bg1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Деятельностный подход в разработке  и реализации Федерального государственного образовательного стандарта по направлению «Психолого-педагогическое образование»</a:t>
            </a:r>
            <a:endParaRPr lang="ru-RU" sz="2200" b="1" dirty="0">
              <a:solidFill>
                <a:schemeClr val="bg1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287003"/>
          <a:ext cx="9001156" cy="4999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38"/>
                <a:gridCol w="928694"/>
                <a:gridCol w="4429124"/>
              </a:tblGrid>
              <a:tr h="396769">
                <a:tc>
                  <a:txBody>
                    <a:bodyPr/>
                    <a:lstStyle/>
                    <a:p>
                      <a:pPr algn="ctr"/>
                      <a:r>
                        <a:rPr lang="ru-RU" sz="2000" b="0" u="sng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Педагогические специальности</a:t>
                      </a:r>
                      <a:endParaRPr lang="ru-RU" sz="2000" b="0" u="sng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38100" cmpd="sng">
                      <a:noFill/>
                    </a:lnB>
                  </a:tcPr>
                </a:tc>
              </a:tr>
              <a:tr h="782649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20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Психологическая</a:t>
                      </a:r>
                      <a:r>
                        <a:rPr lang="ru-RU" sz="20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компетентность     педагога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20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20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Решающее условие для формирования компетенций учащихся   </a:t>
                      </a:r>
                      <a:endParaRPr lang="ru-RU" sz="200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676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Воспитатель</a:t>
                      </a:r>
                      <a:r>
                        <a:rPr lang="ru-RU" sz="20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ДОУ</a:t>
                      </a:r>
                      <a:endParaRPr lang="ru-RU" sz="200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Педагогические профессии, в которых роль психологической подготовки является</a:t>
                      </a:r>
                      <a:r>
                        <a:rPr lang="ru-RU" sz="20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определяющей</a:t>
                      </a:r>
                      <a:endParaRPr lang="ru-RU" sz="200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576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</a:t>
                      </a:r>
                      <a:r>
                        <a:rPr lang="ru-RU" sz="20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начальных классов</a:t>
                      </a:r>
                      <a:endParaRPr lang="ru-RU" sz="200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 sz="200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676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Социальный педагог</a:t>
                      </a:r>
                      <a:endParaRPr lang="ru-RU" sz="200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 sz="200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445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 sz="200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986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Специалист по работе</a:t>
                      </a:r>
                      <a:r>
                        <a:rPr lang="ru-RU" sz="20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 одаренными детьми</a:t>
                      </a:r>
                      <a:endParaRPr lang="ru-RU" sz="200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 sz="200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320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Специалист по инклюзивному образованию</a:t>
                      </a:r>
                      <a:endParaRPr lang="ru-RU" sz="200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 sz="200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718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Учитель-предметник</a:t>
                      </a:r>
                      <a:endParaRPr lang="ru-RU" sz="200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813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Дефектолог</a:t>
                      </a:r>
                      <a:endParaRPr lang="ru-RU" sz="200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Стрелка вправо 5"/>
          <p:cNvSpPr/>
          <p:nvPr/>
        </p:nvSpPr>
        <p:spPr>
          <a:xfrm>
            <a:off x="3929058" y="1928802"/>
            <a:ext cx="714380" cy="357190"/>
          </a:xfrm>
          <a:prstGeom prst="rightArrow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Минус 6"/>
          <p:cNvSpPr/>
          <p:nvPr/>
        </p:nvSpPr>
        <p:spPr>
          <a:xfrm>
            <a:off x="3786182" y="3571876"/>
            <a:ext cx="785818" cy="642942"/>
          </a:xfrm>
          <a:prstGeom prst="mathMinus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4379" y="2470068"/>
          <a:ext cx="3574473" cy="3028207"/>
        </p:xfrm>
        <a:graphic>
          <a:graphicData uri="http://schemas.openxmlformats.org/drawingml/2006/table">
            <a:tbl>
              <a:tblPr>
                <a:tableStyleId>{7E9639D4-E3E2-4D34-9284-5A2195B3D0D7}</a:tableStyleId>
              </a:tblPr>
              <a:tblGrid>
                <a:gridCol w="3574473"/>
              </a:tblGrid>
              <a:tr h="30282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714504" y="2481943"/>
          <a:ext cx="4405745" cy="2980706"/>
        </p:xfrm>
        <a:graphic>
          <a:graphicData uri="http://schemas.openxmlformats.org/drawingml/2006/table">
            <a:tbl>
              <a:tblPr>
                <a:tableStyleId>{7E9639D4-E3E2-4D34-9284-5A2195B3D0D7}</a:tableStyleId>
              </a:tblPr>
              <a:tblGrid>
                <a:gridCol w="4405745"/>
              </a:tblGrid>
              <a:tr h="298070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bg1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Деятельностный подход в разработке  и реализации Федерального государственного образовательного стандарта по направлению «Психолого-педагогическое образование»</a:t>
            </a:r>
            <a:endParaRPr lang="ru-RU" sz="2400" b="1" dirty="0">
              <a:solidFill>
                <a:schemeClr val="bg1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58204" cy="507209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ru-RU" sz="2800" u="sng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u="sng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Традиционная модель подготовки специалистов </a:t>
            </a:r>
          </a:p>
          <a:p>
            <a:pPr algn="ctr">
              <a:buNone/>
            </a:pPr>
            <a:r>
              <a:rPr lang="ru-RU" sz="2800" u="sng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этих педагогических профессий</a:t>
            </a:r>
          </a:p>
          <a:p>
            <a:pPr algn="ctr">
              <a:buNone/>
            </a:pPr>
            <a:endParaRPr lang="ru-RU" sz="2200" b="1" u="sng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200" b="1" u="sng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200" b="1" u="sng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200" b="1" u="sng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200" b="1" u="sng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200" b="1" u="sng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200" b="1" u="sng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200" b="1" u="sng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200" b="1" u="sng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200" b="1" u="sng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200" b="1" u="sng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200" b="1" u="sng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Традиционный способ усиления психологической подготовки</a:t>
            </a:r>
          </a:p>
          <a:p>
            <a:pPr>
              <a:buNone/>
            </a:pPr>
            <a:r>
              <a:rPr lang="ru-RU" sz="2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увеличение количества часов на изучение психологических дисциплин.</a:t>
            </a:r>
          </a:p>
          <a:p>
            <a:pPr algn="ctr">
              <a:buNone/>
            </a:pPr>
            <a:endParaRPr lang="ru-RU" sz="2000" b="1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2643182"/>
          <a:ext cx="7929618" cy="2470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6"/>
                <a:gridCol w="3857652"/>
                <a:gridCol w="2857520"/>
              </a:tblGrid>
              <a:tr h="595317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0" u="sng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Педагогические</a:t>
                      </a:r>
                      <a:r>
                        <a:rPr lang="ru-RU" sz="1800" b="0" u="sng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специальности (ГОС-2)</a:t>
                      </a:r>
                      <a:endParaRPr lang="ru-RU" sz="1800" b="0" u="sng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0" u="sng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u="sng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Квалификация</a:t>
                      </a:r>
                      <a:endParaRPr lang="ru-RU" sz="1800" b="0" u="sng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9531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050707</a:t>
                      </a:r>
                      <a:endParaRPr lang="ru-RU" sz="180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Педагогика и методика дошкольного образования</a:t>
                      </a:r>
                      <a:endParaRPr lang="ru-RU" sz="180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Организатор методист дошкольного образования</a:t>
                      </a:r>
                      <a:endParaRPr lang="ru-RU" sz="180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9531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050708</a:t>
                      </a:r>
                      <a:endParaRPr lang="ru-RU" sz="180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Педагогика и методика начального образования</a:t>
                      </a:r>
                      <a:endParaRPr lang="ru-RU" sz="180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 начальных</a:t>
                      </a:r>
                      <a:r>
                        <a:rPr lang="ru-RU" sz="18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классов</a:t>
                      </a:r>
                      <a:endParaRPr lang="ru-RU" sz="180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9531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050711</a:t>
                      </a:r>
                      <a:endParaRPr lang="ru-RU" sz="180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Социальная педагогика</a:t>
                      </a:r>
                      <a:endParaRPr lang="ru-RU" sz="180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Социальный педагог</a:t>
                      </a:r>
                      <a:endParaRPr lang="ru-RU" sz="180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2643182"/>
          <a:ext cx="7929618" cy="2463208"/>
        </p:xfrm>
        <a:graphic>
          <a:graphicData uri="http://schemas.openxmlformats.org/drawingml/2006/table">
            <a:tbl>
              <a:tblPr>
                <a:tableStyleId>{7E9639D4-E3E2-4D34-9284-5A2195B3D0D7}</a:tableStyleId>
              </a:tblPr>
              <a:tblGrid>
                <a:gridCol w="7929618"/>
              </a:tblGrid>
              <a:tr h="2463208"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bg1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Деятельностный подход в разработке  и реализации Федерального государственного образовательного стандарта по направлению «Психолого-педагогическое образование»</a:t>
            </a:r>
            <a:endParaRPr lang="ru-RU" sz="2400" b="1" dirty="0">
              <a:solidFill>
                <a:schemeClr val="bg1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8229600" cy="1367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404"/>
                <a:gridCol w="4143404"/>
                <a:gridCol w="2971792"/>
              </a:tblGrid>
              <a:tr h="743191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0" u="sng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Педагогические специальности (ГОС-2)</a:t>
                      </a:r>
                      <a:endParaRPr lang="ru-RU" sz="2000" b="0" u="sng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b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u="sng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Квалификация</a:t>
                      </a:r>
                      <a:endParaRPr lang="ru-RU" sz="2000" b="0" u="sng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4593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031000</a:t>
                      </a:r>
                      <a:endParaRPr lang="ru-RU" sz="20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u="none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Педагогика и психология</a:t>
                      </a:r>
                      <a:endParaRPr lang="ru-RU" sz="2000" b="0" u="none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Педагог-психолог</a:t>
                      </a:r>
                      <a:endParaRPr lang="ru-RU" sz="2000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3000372"/>
          <a:ext cx="8264142" cy="3135466"/>
        </p:xfrm>
        <a:graphic>
          <a:graphicData uri="http://schemas.openxmlformats.org/drawingml/2006/table">
            <a:tbl>
              <a:tblPr>
                <a:tableStyleId>{7E9639D4-E3E2-4D34-9284-5A2195B3D0D7}</a:tableStyleId>
              </a:tblPr>
              <a:tblGrid>
                <a:gridCol w="8264142"/>
              </a:tblGrid>
              <a:tr h="3135466">
                <a:tc>
                  <a:txBody>
                    <a:bodyPr/>
                    <a:lstStyle/>
                    <a:p>
                      <a:pPr marL="457200" indent="-457200" algn="just">
                        <a:buNone/>
                      </a:pPr>
                      <a:r>
                        <a:rPr lang="ru-RU" sz="2000" dirty="0" smtClean="0">
                          <a:solidFill>
                            <a:srgbClr val="FFFFFF"/>
                          </a:solidFill>
                        </a:rPr>
                        <a:t>1. Изолированность от других педагогических специальностей</a:t>
                      </a: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;</a:t>
                      </a:r>
                    </a:p>
                    <a:p>
                      <a:pPr marL="457200" indent="-457200" algn="just">
                        <a:buNone/>
                      </a:pPr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2</a:t>
                      </a:r>
                      <a:r>
                        <a:rPr lang="ru-RU" sz="2000" dirty="0" smtClean="0">
                          <a:solidFill>
                            <a:srgbClr val="FFFFFF"/>
                          </a:solidFill>
                        </a:rPr>
                        <a:t>.</a:t>
                      </a:r>
                      <a:r>
                        <a:rPr lang="ru-RU" sz="2000" baseline="0" dirty="0" smtClean="0">
                          <a:solidFill>
                            <a:srgbClr val="FFFFFF"/>
                          </a:solidFill>
                        </a:rPr>
                        <a:t> Существенные отличия стандарта от специальности «Психология»</a:t>
                      </a:r>
                      <a:r>
                        <a:rPr lang="en-US" sz="2000" baseline="0" dirty="0" smtClean="0">
                          <a:solidFill>
                            <a:srgbClr val="FFFFFF"/>
                          </a:solidFill>
                        </a:rPr>
                        <a:t>;</a:t>
                      </a:r>
                      <a:endParaRPr lang="ru-RU" sz="2000" baseline="0" dirty="0" smtClean="0">
                        <a:solidFill>
                          <a:srgbClr val="FFFFFF"/>
                        </a:solidFill>
                      </a:endParaRPr>
                    </a:p>
                    <a:p>
                      <a:pPr marL="457200" indent="-457200" algn="just">
                        <a:buNone/>
                      </a:pPr>
                      <a:r>
                        <a:rPr lang="ru-RU" sz="2000" baseline="0" dirty="0" smtClean="0">
                          <a:solidFill>
                            <a:srgbClr val="FFFFFF"/>
                          </a:solidFill>
                        </a:rPr>
                        <a:t>3. Критика со стороны психологического сообщества в недостаточной</a:t>
                      </a:r>
                    </a:p>
                    <a:p>
                      <a:pPr marL="457200" indent="-457200" algn="just">
                        <a:buNone/>
                      </a:pPr>
                      <a:r>
                        <a:rPr lang="ru-RU" sz="2000" baseline="0" dirty="0" smtClean="0">
                          <a:solidFill>
                            <a:srgbClr val="FFFFFF"/>
                          </a:solidFill>
                        </a:rPr>
                        <a:t>    фундаментальности  подготовки</a:t>
                      </a:r>
                      <a:r>
                        <a:rPr lang="en-US" sz="2000" baseline="0" dirty="0" smtClean="0">
                          <a:solidFill>
                            <a:srgbClr val="FFFFFF"/>
                          </a:solidFill>
                        </a:rPr>
                        <a:t>;</a:t>
                      </a:r>
                      <a:endParaRPr lang="ru-RU" sz="2000" baseline="0" dirty="0" smtClean="0">
                        <a:solidFill>
                          <a:srgbClr val="FFFFFF"/>
                        </a:solidFill>
                      </a:endParaRPr>
                    </a:p>
                    <a:p>
                      <a:pPr marL="457200" indent="-457200" algn="just">
                        <a:buNone/>
                      </a:pPr>
                      <a:r>
                        <a:rPr lang="ru-RU" sz="2000" baseline="0" dirty="0" smtClean="0">
                          <a:solidFill>
                            <a:srgbClr val="FFFFFF"/>
                          </a:solidFill>
                        </a:rPr>
                        <a:t>4. Серьезные отличия от международных стандартов в подготовке</a:t>
                      </a:r>
                    </a:p>
                    <a:p>
                      <a:pPr marL="457200" indent="-457200" algn="just">
                        <a:buNone/>
                      </a:pPr>
                      <a:r>
                        <a:rPr lang="ru-RU" sz="2000" baseline="0" dirty="0" smtClean="0">
                          <a:solidFill>
                            <a:srgbClr val="FFFFFF"/>
                          </a:solidFill>
                        </a:rPr>
                        <a:t>     психолога образования.</a:t>
                      </a:r>
                      <a:endParaRPr lang="ru-RU" sz="20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98764" y="1496291"/>
          <a:ext cx="8253350" cy="3790097"/>
        </p:xfrm>
        <a:graphic>
          <a:graphicData uri="http://schemas.openxmlformats.org/drawingml/2006/table">
            <a:tbl>
              <a:tblPr>
                <a:tableStyleId>{7E9639D4-E3E2-4D34-9284-5A2195B3D0D7}</a:tableStyleId>
              </a:tblPr>
              <a:tblGrid>
                <a:gridCol w="8253350"/>
              </a:tblGrid>
              <a:tr h="379009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329642" cy="1142984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solidFill>
                  <a:schemeClr val="bg1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Деятельностный подход в разработке  и реализации Федерального государственного образовательного стандарта по направлению «Психолого-педагогическое образование»</a:t>
            </a:r>
            <a:endParaRPr lang="ru-RU" sz="2200" b="1" dirty="0">
              <a:solidFill>
                <a:schemeClr val="bg1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57365"/>
            <a:ext cx="8472518" cy="278608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2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just">
              <a:buNone/>
            </a:pPr>
            <a:r>
              <a:rPr lang="ru-RU" sz="22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Проблема формирования перехода (группировки) педагогических специальностей (ГОС-2) в новые направления области «Образование и Педагогика» (профили) как центральная проблема повышения психологической компетентности педагогов и подготовки кадров для Новой школы.</a:t>
            </a:r>
          </a:p>
          <a:p>
            <a:pPr algn="just">
              <a:buNone/>
            </a:pPr>
            <a:endParaRPr lang="ru-RU" sz="22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2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22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bg1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Деятельностный подход в разработке  и реализации Федерального государственного образовательного стандарта по направлению «Психолого-педагогическое образование»</a:t>
            </a:r>
            <a:endParaRPr lang="ru-RU" sz="2400" b="1" dirty="0">
              <a:solidFill>
                <a:schemeClr val="bg1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13573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		</a:t>
            </a:r>
          </a:p>
          <a:p>
            <a:pPr>
              <a:buNone/>
            </a:pPr>
            <a:r>
              <a:rPr lang="ru-RU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При разработке стандарта в задачи разработчиков входит определение видов профессиональной деятельности, к которым готовится выпускник данного направления.</a:t>
            </a:r>
          </a:p>
          <a:p>
            <a:pPr>
              <a:buNone/>
            </a:pPr>
            <a:endParaRPr lang="ru-RU" sz="20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				</a:t>
            </a:r>
            <a:endParaRPr lang="ru-RU" sz="20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142844" y="2857496"/>
            <a:ext cx="8875591" cy="1785953"/>
            <a:chOff x="142844" y="3500436"/>
            <a:chExt cx="8734740" cy="1571638"/>
          </a:xfrm>
        </p:grpSpPr>
        <p:sp>
          <p:nvSpPr>
            <p:cNvPr id="4" name="Блок-схема: процесс 3"/>
            <p:cNvSpPr/>
            <p:nvPr/>
          </p:nvSpPr>
          <p:spPr>
            <a:xfrm>
              <a:off x="142844" y="3857628"/>
              <a:ext cx="1500198" cy="857256"/>
            </a:xfrm>
            <a:prstGeom prst="flowChartProcess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Направление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Блок-схема: процесс 4"/>
            <p:cNvSpPr/>
            <p:nvPr/>
          </p:nvSpPr>
          <p:spPr>
            <a:xfrm>
              <a:off x="1970756" y="3500438"/>
              <a:ext cx="1928826" cy="1571636"/>
            </a:xfrm>
            <a:prstGeom prst="flowChartProcess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Подготовка к определенным видам профессиональ-ной деятельности</a:t>
              </a:r>
              <a:endParaRPr lang="ru-RU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Блок-схема: процесс 5"/>
            <p:cNvSpPr/>
            <p:nvPr/>
          </p:nvSpPr>
          <p:spPr>
            <a:xfrm>
              <a:off x="4290798" y="3500436"/>
              <a:ext cx="1428760" cy="1571635"/>
            </a:xfrm>
            <a:prstGeom prst="flowChartProcess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Профессио-нальные </a:t>
              </a:r>
            </a:p>
            <a:p>
              <a:pPr algn="ctr"/>
              <a:r>
                <a:rPr lang="ru-RU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задачи</a:t>
              </a:r>
              <a:endParaRPr lang="ru-RU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Блок-схема: процесс 6"/>
            <p:cNvSpPr/>
            <p:nvPr/>
          </p:nvSpPr>
          <p:spPr>
            <a:xfrm>
              <a:off x="6118711" y="3500436"/>
              <a:ext cx="1357322" cy="1571635"/>
            </a:xfrm>
            <a:prstGeom prst="flowChartProcess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Профессио-нальные компетен-ции</a:t>
              </a:r>
              <a:endParaRPr lang="ru-RU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Блок-схема: процесс 7"/>
            <p:cNvSpPr/>
            <p:nvPr/>
          </p:nvSpPr>
          <p:spPr>
            <a:xfrm>
              <a:off x="7806014" y="3500436"/>
              <a:ext cx="1071570" cy="1571635"/>
            </a:xfrm>
            <a:prstGeom prst="flowChartProcess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Учебный план</a:t>
              </a:r>
              <a:endParaRPr lang="ru-RU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Стрелка вправо 8"/>
            <p:cNvSpPr/>
            <p:nvPr/>
          </p:nvSpPr>
          <p:spPr>
            <a:xfrm>
              <a:off x="1689539" y="4191958"/>
              <a:ext cx="214314" cy="285752"/>
            </a:xfrm>
            <a:prstGeom prst="rightArrow">
              <a:avLst/>
            </a:prstGeom>
            <a:solidFill>
              <a:srgbClr val="FF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0" name="Стрелка вправо 9"/>
            <p:cNvSpPr/>
            <p:nvPr/>
          </p:nvSpPr>
          <p:spPr>
            <a:xfrm>
              <a:off x="4009581" y="4129092"/>
              <a:ext cx="214314" cy="428628"/>
            </a:xfrm>
            <a:prstGeom prst="rightArrow">
              <a:avLst/>
            </a:prstGeom>
            <a:solidFill>
              <a:srgbClr val="FF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Стрелка вправо 11"/>
            <p:cNvSpPr/>
            <p:nvPr/>
          </p:nvSpPr>
          <p:spPr>
            <a:xfrm>
              <a:off x="5767189" y="4129090"/>
              <a:ext cx="285752" cy="428628"/>
            </a:xfrm>
            <a:prstGeom prst="rightArrow">
              <a:avLst/>
            </a:prstGeom>
            <a:solidFill>
              <a:srgbClr val="FF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Стрелка вправо 12"/>
            <p:cNvSpPr/>
            <p:nvPr/>
          </p:nvSpPr>
          <p:spPr>
            <a:xfrm>
              <a:off x="7524797" y="4191956"/>
              <a:ext cx="285752" cy="285752"/>
            </a:xfrm>
            <a:prstGeom prst="rightArrow">
              <a:avLst/>
            </a:prstGeom>
            <a:solidFill>
              <a:srgbClr val="FF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solidFill>
                  <a:schemeClr val="bg1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Деятельностный подход в разработке  и реализации Федерального государственного образовательного стандарта по направлению «Психолого-педагогическое образование»</a:t>
            </a:r>
            <a:endParaRPr lang="ru-RU" sz="2200" b="1" dirty="0">
              <a:solidFill>
                <a:schemeClr val="bg1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401080" cy="469742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200" b="1" u="sng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Возможные способы компоновки направления по видам профессиональной деятельности выпускников</a:t>
            </a:r>
          </a:p>
          <a:p>
            <a:pPr algn="ctr">
              <a:buNone/>
            </a:pPr>
            <a:endParaRPr lang="ru-RU" sz="2200" b="1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431706"/>
          <a:ext cx="8644000" cy="4149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298"/>
                <a:gridCol w="2143172"/>
                <a:gridCol w="1839530"/>
                <a:gridCol w="2161000"/>
              </a:tblGrid>
              <a:tr h="642942">
                <a:tc rowSpan="2"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Педагогические</a:t>
                      </a:r>
                      <a:r>
                        <a:rPr lang="ru-RU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специальности (ГОС-2)</a:t>
                      </a:r>
                      <a:endParaRPr lang="ru-RU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Вариант</a:t>
                      </a:r>
                      <a:r>
                        <a:rPr lang="ru-RU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  <a:endParaRPr lang="ru-RU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Вариант 2</a:t>
                      </a:r>
                      <a:endParaRPr lang="ru-RU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Вариант 3</a:t>
                      </a:r>
                      <a:endParaRPr lang="ru-RU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2914">
                <a:tc vMerge="1"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Способы</a:t>
                      </a:r>
                      <a:r>
                        <a:rPr lang="ru-RU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группировки направления</a:t>
                      </a:r>
                      <a:endParaRPr lang="ru-RU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b="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Педагоги-предментники</a:t>
                      </a:r>
                      <a:endParaRPr lang="ru-RU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r>
                        <a:rPr lang="ru-RU" b="0" u="sng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Формально</a:t>
                      </a:r>
                      <a:r>
                        <a:rPr lang="ru-RU" b="0" u="sng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общий</a:t>
                      </a:r>
                      <a:endParaRPr lang="ru-RU" b="0" u="sng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 географии.</a:t>
                      </a:r>
                    </a:p>
                    <a:p>
                      <a:r>
                        <a:rPr lang="ru-RU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Воспитатель.</a:t>
                      </a:r>
                    </a:p>
                    <a:p>
                      <a:r>
                        <a:rPr lang="ru-RU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Педагог-психолог.</a:t>
                      </a:r>
                    </a:p>
                    <a:p>
                      <a:r>
                        <a:rPr lang="ru-RU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Мастер производственного обучения</a:t>
                      </a:r>
                      <a:endParaRPr lang="ru-RU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b="0" u="sng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Субъективно-исторический</a:t>
                      </a:r>
                    </a:p>
                    <a:p>
                      <a:pPr algn="ctr"/>
                      <a:endParaRPr lang="ru-RU" b="0" u="sng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0" u="none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Позиция</a:t>
                      </a:r>
                      <a:r>
                        <a:rPr lang="ru-RU" b="0" u="none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разработчиков. Традиция.</a:t>
                      </a:r>
                      <a:endParaRPr lang="ru-RU" b="0" u="none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b="0" u="sng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Деятельностный</a:t>
                      </a:r>
                      <a:endParaRPr lang="ru-RU" b="0" u="sng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b="0" u="sng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b="0" u="sng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b="0" u="sng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ru-RU" sz="7200" b="0" u="sng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7200" b="0" u="sng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42955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Воспитатели,</a:t>
                      </a:r>
                      <a:r>
                        <a:rPr lang="ru-RU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Учителя начальных классов, социальные педагоги, педагоги-психологи</a:t>
                      </a:r>
                      <a:endParaRPr lang="ru-RU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7210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Педагоги-дефектологи</a:t>
                      </a:r>
                      <a:endParaRPr lang="ru-RU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Профессиональное обучение</a:t>
                      </a:r>
                      <a:endParaRPr lang="ru-RU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 b="0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2428868"/>
          <a:ext cx="2481943" cy="4143404"/>
        </p:xfrm>
        <a:graphic>
          <a:graphicData uri="http://schemas.openxmlformats.org/drawingml/2006/table">
            <a:tbl>
              <a:tblPr>
                <a:tableStyleId>{7E9639D4-E3E2-4D34-9284-5A2195B3D0D7}</a:tableStyleId>
              </a:tblPr>
              <a:tblGrid>
                <a:gridCol w="2481943"/>
              </a:tblGrid>
              <a:tr h="414340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4">
      <a:dk1>
        <a:srgbClr val="548DD4"/>
      </a:dk1>
      <a:lt1>
        <a:srgbClr val="8DB3E2"/>
      </a:lt1>
      <a:dk2>
        <a:srgbClr val="1F497D"/>
      </a:dk2>
      <a:lt2>
        <a:srgbClr val="EEECE1"/>
      </a:lt2>
      <a:accent1>
        <a:srgbClr val="8DB3E2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808</Words>
  <Application>Microsoft Office PowerPoint</Application>
  <PresentationFormat>Экран (4:3)</PresentationFormat>
  <Paragraphs>235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Деятельностный подход в разработке  и реализации Федерального государственного образовательного стандарта по направлению «Психолого-педагогическое образование»</vt:lpstr>
      <vt:lpstr>Деятельностный подход в разработке  и реализации Федерального государственного образовательного стандарта по направлению «Психолого-педагогическое образование»</vt:lpstr>
      <vt:lpstr>Деятельностный подход в разработке  и реализации Федерального государственного образовательного стандарта по направлению «Психолого-педагогическое образование»</vt:lpstr>
      <vt:lpstr>Деятельностный подход в разработке  и реализации Федерального государственного образовательного стандарта по направлению «Психолого-педагогическое образование»</vt:lpstr>
      <vt:lpstr>Деятельностный подход в разработке  и реализации Федерального государственного образовательного стандарта по направлению «Психолого-педагогическое образование»</vt:lpstr>
      <vt:lpstr>Деятельностный подход в разработке  и реализации Федерального государственного образовательного стандарта по направлению «Психолого-педагогическое образование»</vt:lpstr>
      <vt:lpstr>Деятельностный подход в разработке  и реализации Федерального государственного образовательного стандарта по направлению «Психолого-педагогическое образование»</vt:lpstr>
      <vt:lpstr>Деятельностный подход в разработке  и реализации Федерального государственного образовательного стандарта по направлению «Психолого-педагогическое образование»</vt:lpstr>
      <vt:lpstr>Деятельностный подход в разработке  и реализации Федерального государственного образовательного стандарта по направлению «Психолого-педагогическое образование»</vt:lpstr>
      <vt:lpstr>Деятельностный подход в разработке  и реализации Федерального государственного образовательного стандарта по направлению «Психолого-педагогическое образование»</vt:lpstr>
      <vt:lpstr>Деятельностный подход в разработке  и реализации Федерального государственного образовательного стандарта по направлению «Психолого-педагогическое образование»</vt:lpstr>
      <vt:lpstr>Деятельностный подход в разработке  и реализации Федерального государственного образовательного стандарта по направлению «Психолого-педагогическое образование»</vt:lpstr>
      <vt:lpstr>Деятельностный подход в разработке  и реализации Федерального государственного образовательного стандарта по направлению «Психолого-педагогическое образование»</vt:lpstr>
      <vt:lpstr>Деятельностный подход в разработке  и реализации Федерального государственного образовательного стандарта по направлению «Психолого-педагогическое образование»</vt:lpstr>
      <vt:lpstr>Деятельностный подход в разработке  и реализации Федерального государственного образовательного стандарта по направлению «Психолого-педагогическое образование»</vt:lpstr>
      <vt:lpstr>Деятельностный подход в разработке  и реализации Федерального государственного образовательного стандарта по направлению «Психолого-педагогическое образование»</vt:lpstr>
      <vt:lpstr>Деятельностный подход в разработке  и реализации Федерального государственного образовательного стандарта по направлению «Психолого-педагогическое образование»</vt:lpstr>
      <vt:lpstr>Деятельностный подход в разработке  и реализации Федерального государственного образовательного стандарта по направлению «Психолого-педагогическое образование»</vt:lpstr>
      <vt:lpstr>Деятельностный подход в разработке  и реализации Федерального государственного образовательного стандарта по направлению «Психолого-педагогическое образование»</vt:lpstr>
    </vt:vector>
  </TitlesOfParts>
  <Company>МГППУ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Деятельностный подход в разработке  и реализации Федерального государственного образовательного стандарта по направлению «Психолого-педагогическое образование».</dc:title>
  <dc:creator>Мымрина</dc:creator>
  <cp:lastModifiedBy>Пользователь</cp:lastModifiedBy>
  <cp:revision>98</cp:revision>
  <dcterms:created xsi:type="dcterms:W3CDTF">2009-11-23T09:34:33Z</dcterms:created>
  <dcterms:modified xsi:type="dcterms:W3CDTF">2018-11-06T17:43:01Z</dcterms:modified>
</cp:coreProperties>
</file>